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mp" ContentType="image/p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259" r:id="rId3"/>
    <p:sldId id="275" r:id="rId4"/>
    <p:sldId id="272" r:id="rId5"/>
    <p:sldId id="264" r:id="rId6"/>
    <p:sldId id="274" r:id="rId7"/>
    <p:sldId id="276" r:id="rId8"/>
    <p:sldId id="295" r:id="rId9"/>
    <p:sldId id="280" r:id="rId10"/>
    <p:sldId id="282" r:id="rId11"/>
    <p:sldId id="283" r:id="rId12"/>
    <p:sldId id="284" r:id="rId13"/>
    <p:sldId id="286" r:id="rId14"/>
    <p:sldId id="269" r:id="rId15"/>
    <p:sldId id="277" r:id="rId16"/>
    <p:sldId id="289" r:id="rId17"/>
    <p:sldId id="288" r:id="rId18"/>
    <p:sldId id="291" r:id="rId19"/>
    <p:sldId id="290" r:id="rId20"/>
    <p:sldId id="279" r:id="rId21"/>
    <p:sldId id="273" r:id="rId22"/>
    <p:sldId id="292" r:id="rId23"/>
    <p:sldId id="293" r:id="rId24"/>
    <p:sldId id="294"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FF99"/>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84" autoAdjust="0"/>
    <p:restoredTop sz="90929"/>
  </p:normalViewPr>
  <p:slideViewPr>
    <p:cSldViewPr>
      <p:cViewPr>
        <p:scale>
          <a:sx n="74" d="100"/>
          <a:sy n="74" d="100"/>
        </p:scale>
        <p:origin x="-3584" y="-1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8131"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8132"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8133"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2C2D766-702B-4A5B-86A8-C98A193DA0EE}" type="slidenum">
              <a:rPr lang="en-US"/>
              <a:pPr>
                <a:defRPr/>
              </a:pPr>
              <a:t>‹#›</a:t>
            </a:fld>
            <a:endParaRPr lang="en-US"/>
          </a:p>
        </p:txBody>
      </p:sp>
    </p:spTree>
    <p:extLst>
      <p:ext uri="{BB962C8B-B14F-4D97-AF65-F5344CB8AC3E}">
        <p14:creationId xmlns:p14="http://schemas.microsoft.com/office/powerpoint/2010/main" val="1959132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9E512A1-00D1-49BF-8F45-381CF4E5938D}" type="slidenum">
              <a:rPr lang="en-US"/>
              <a:pPr>
                <a:defRPr/>
              </a:pPr>
              <a:t>‹#›</a:t>
            </a:fld>
            <a:endParaRPr lang="en-US"/>
          </a:p>
        </p:txBody>
      </p:sp>
    </p:spTree>
    <p:extLst>
      <p:ext uri="{BB962C8B-B14F-4D97-AF65-F5344CB8AC3E}">
        <p14:creationId xmlns:p14="http://schemas.microsoft.com/office/powerpoint/2010/main" val="648001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B13E2E4-EDE6-4BB3-AD4D-B7AD3F1B6DEC}" type="slidenum">
              <a:rPr lang="en-US" sz="1200"/>
              <a:pPr/>
              <a:t>1</a:t>
            </a:fld>
            <a:endParaRPr 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3C0FC4-B5C2-4C70-8E05-B84DCD1F9EEF}"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C3B3D-BBAB-4C75-8BDB-952B7D2C0855}"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3C0FC4-B5C2-4C70-8E05-B84DCD1F9EEF}"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C3B3D-BBAB-4C75-8BDB-952B7D2C0855}"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6C3B3D-BBAB-4C75-8BDB-952B7D2C0855}"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CEAA6E-4606-493F-9B70-E20BADD9D1A3}" type="slidenum">
              <a:rPr lang="en-US"/>
              <a:pPr>
                <a:defRPr/>
              </a:pPr>
              <a:t>‹#›</a:t>
            </a:fld>
            <a:endParaRPr lang="en-US"/>
          </a:p>
        </p:txBody>
      </p:sp>
    </p:spTree>
    <p:extLst>
      <p:ext uri="{BB962C8B-B14F-4D97-AF65-F5344CB8AC3E}">
        <p14:creationId xmlns:p14="http://schemas.microsoft.com/office/powerpoint/2010/main" val="52469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0EA0C9-D3D9-4D9C-89D5-61C0F272DFA4}" type="slidenum">
              <a:rPr lang="en-US"/>
              <a:pPr>
                <a:defRPr/>
              </a:pPr>
              <a:t>‹#›</a:t>
            </a:fld>
            <a:endParaRPr lang="en-US"/>
          </a:p>
        </p:txBody>
      </p:sp>
    </p:spTree>
    <p:extLst>
      <p:ext uri="{BB962C8B-B14F-4D97-AF65-F5344CB8AC3E}">
        <p14:creationId xmlns:p14="http://schemas.microsoft.com/office/powerpoint/2010/main" val="364753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0F7367-B7F7-4A71-90A7-13CCF79C9464}" type="slidenum">
              <a:rPr lang="en-US"/>
              <a:pPr>
                <a:defRPr/>
              </a:pPr>
              <a:t>‹#›</a:t>
            </a:fld>
            <a:endParaRPr lang="en-US"/>
          </a:p>
        </p:txBody>
      </p:sp>
    </p:spTree>
    <p:extLst>
      <p:ext uri="{BB962C8B-B14F-4D97-AF65-F5344CB8AC3E}">
        <p14:creationId xmlns:p14="http://schemas.microsoft.com/office/powerpoint/2010/main" val="2220604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fontAlgn="base">
              <a:spcBef>
                <a:spcPct val="0"/>
              </a:spcBef>
              <a:spcAft>
                <a:spcPct val="0"/>
              </a:spcAft>
            </a:pPr>
            <a:endParaRPr lang="en-US" dirty="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fontAlgn="base">
              <a:spcBef>
                <a:spcPct val="0"/>
              </a:spcBef>
              <a:spcAft>
                <a:spcPct val="0"/>
              </a:spcAft>
            </a:pPr>
            <a:endParaRPr lang="en-US"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fontAlgn="base">
              <a:spcBef>
                <a:spcPct val="0"/>
              </a:spcBef>
              <a:spcAft>
                <a:spcPct val="0"/>
              </a:spcAft>
            </a:pPr>
            <a:fld id="{50BCF26F-CBCD-46D2-B6DF-C9CC700B6F01}"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96106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1CFBA-0CF5-4371-8DAA-E3B72B15A51B}" type="slidenum">
              <a:rPr lang="en-US"/>
              <a:pPr>
                <a:defRPr/>
              </a:pPr>
              <a:t>‹#›</a:t>
            </a:fld>
            <a:endParaRPr lang="en-US"/>
          </a:p>
        </p:txBody>
      </p:sp>
    </p:spTree>
    <p:extLst>
      <p:ext uri="{BB962C8B-B14F-4D97-AF65-F5344CB8AC3E}">
        <p14:creationId xmlns:p14="http://schemas.microsoft.com/office/powerpoint/2010/main" val="107102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D36590-3A2C-4E6B-B2F8-A6F6E87B3FD5}" type="slidenum">
              <a:rPr lang="en-US"/>
              <a:pPr>
                <a:defRPr/>
              </a:pPr>
              <a:t>‹#›</a:t>
            </a:fld>
            <a:endParaRPr lang="en-US"/>
          </a:p>
        </p:txBody>
      </p:sp>
    </p:spTree>
    <p:extLst>
      <p:ext uri="{BB962C8B-B14F-4D97-AF65-F5344CB8AC3E}">
        <p14:creationId xmlns:p14="http://schemas.microsoft.com/office/powerpoint/2010/main" val="203808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AC3E9-7C92-44F0-ABCC-F55B7491DB91}" type="slidenum">
              <a:rPr lang="en-US"/>
              <a:pPr>
                <a:defRPr/>
              </a:pPr>
              <a:t>‹#›</a:t>
            </a:fld>
            <a:endParaRPr lang="en-US"/>
          </a:p>
        </p:txBody>
      </p:sp>
    </p:spTree>
    <p:extLst>
      <p:ext uri="{BB962C8B-B14F-4D97-AF65-F5344CB8AC3E}">
        <p14:creationId xmlns:p14="http://schemas.microsoft.com/office/powerpoint/2010/main" val="334514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C4191D-6786-44C4-8047-AC0276F63101}" type="slidenum">
              <a:rPr lang="en-US"/>
              <a:pPr>
                <a:defRPr/>
              </a:pPr>
              <a:t>‹#›</a:t>
            </a:fld>
            <a:endParaRPr lang="en-US"/>
          </a:p>
        </p:txBody>
      </p:sp>
    </p:spTree>
    <p:extLst>
      <p:ext uri="{BB962C8B-B14F-4D97-AF65-F5344CB8AC3E}">
        <p14:creationId xmlns:p14="http://schemas.microsoft.com/office/powerpoint/2010/main" val="128442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9998CB-E357-40AA-A5D5-1E25F11DFC90}" type="slidenum">
              <a:rPr lang="en-US"/>
              <a:pPr>
                <a:defRPr/>
              </a:pPr>
              <a:t>‹#›</a:t>
            </a:fld>
            <a:endParaRPr lang="en-US"/>
          </a:p>
        </p:txBody>
      </p:sp>
    </p:spTree>
    <p:extLst>
      <p:ext uri="{BB962C8B-B14F-4D97-AF65-F5344CB8AC3E}">
        <p14:creationId xmlns:p14="http://schemas.microsoft.com/office/powerpoint/2010/main" val="278197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D9E91B-CACC-409A-9144-5403071DD4B8}" type="slidenum">
              <a:rPr lang="en-US"/>
              <a:pPr>
                <a:defRPr/>
              </a:pPr>
              <a:t>‹#›</a:t>
            </a:fld>
            <a:endParaRPr lang="en-US"/>
          </a:p>
        </p:txBody>
      </p:sp>
    </p:spTree>
    <p:extLst>
      <p:ext uri="{BB962C8B-B14F-4D97-AF65-F5344CB8AC3E}">
        <p14:creationId xmlns:p14="http://schemas.microsoft.com/office/powerpoint/2010/main" val="269914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043460-D362-458D-8203-6EA738AA5EA7}" type="slidenum">
              <a:rPr lang="en-US"/>
              <a:pPr>
                <a:defRPr/>
              </a:pPr>
              <a:t>‹#›</a:t>
            </a:fld>
            <a:endParaRPr lang="en-US"/>
          </a:p>
        </p:txBody>
      </p:sp>
    </p:spTree>
    <p:extLst>
      <p:ext uri="{BB962C8B-B14F-4D97-AF65-F5344CB8AC3E}">
        <p14:creationId xmlns:p14="http://schemas.microsoft.com/office/powerpoint/2010/main" val="307945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A09A10-A0FA-49D3-B218-8BF7CB2BD2FF}" type="slidenum">
              <a:rPr lang="en-US"/>
              <a:pPr>
                <a:defRPr/>
              </a:pPr>
              <a:t>‹#›</a:t>
            </a:fld>
            <a:endParaRPr lang="en-US"/>
          </a:p>
        </p:txBody>
      </p:sp>
    </p:spTree>
    <p:extLst>
      <p:ext uri="{BB962C8B-B14F-4D97-AF65-F5344CB8AC3E}">
        <p14:creationId xmlns:p14="http://schemas.microsoft.com/office/powerpoint/2010/main" val="1996210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66"/>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04481AE-EFE3-40E4-AABA-BE376B705D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 charset="-128"/>
        </a:defRPr>
      </a:lvl2pPr>
      <a:lvl3pPr algn="ctr" rtl="0" eaLnBrk="1" fontAlgn="base" hangingPunct="1">
        <a:spcBef>
          <a:spcPct val="0"/>
        </a:spcBef>
        <a:spcAft>
          <a:spcPct val="0"/>
        </a:spcAft>
        <a:defRPr sz="4400">
          <a:solidFill>
            <a:schemeClr val="tx2"/>
          </a:solidFill>
          <a:latin typeface="Arial" charset="0"/>
          <a:ea typeface="ＭＳ Ｐゴシック" pitchFamily="1" charset="-128"/>
        </a:defRPr>
      </a:lvl3pPr>
      <a:lvl4pPr algn="ctr" rtl="0" eaLnBrk="1" fontAlgn="base" hangingPunct="1">
        <a:spcBef>
          <a:spcPct val="0"/>
        </a:spcBef>
        <a:spcAft>
          <a:spcPct val="0"/>
        </a:spcAft>
        <a:defRPr sz="4400">
          <a:solidFill>
            <a:schemeClr val="tx2"/>
          </a:solidFill>
          <a:latin typeface="Arial" charset="0"/>
          <a:ea typeface="ＭＳ Ｐゴシック" pitchFamily="1" charset="-128"/>
        </a:defRPr>
      </a:lvl4pPr>
      <a:lvl5pPr algn="ctr" rtl="0" eaLnBrk="1" fontAlgn="base" hangingPunct="1">
        <a:spcBef>
          <a:spcPct val="0"/>
        </a:spcBef>
        <a:spcAft>
          <a:spcPct val="0"/>
        </a:spcAft>
        <a:defRPr sz="4400">
          <a:solidFill>
            <a:schemeClr val="tx2"/>
          </a:solidFill>
          <a:latin typeface="Arial" charset="0"/>
          <a:ea typeface="ＭＳ Ｐゴシック" pitchFamily="1"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mp"/><Relationship Id="rId3" Type="http://schemas.openxmlformats.org/officeDocument/2006/relationships/image" Target="../media/image8.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hinkcollege.net/glossary" TargetMode="External"/><Relationship Id="rId3" Type="http://schemas.openxmlformats.org/officeDocument/2006/relationships/hyperlink" Target="http://www.thinkcollege.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mp"/><Relationship Id="rId3" Type="http://schemas.openxmlformats.org/officeDocument/2006/relationships/hyperlink" Target="http://www.coastal.edu/financialaid/FAFSA10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uscm.med.sc.edu/cdrhome/postsecondaryeducation.html" TargetMode="External"/><Relationship Id="rId4" Type="http://schemas.openxmlformats.org/officeDocument/2006/relationships/hyperlink" Target="http://collegetransitionconnection.org/" TargetMode="External"/><Relationship Id="rId5" Type="http://schemas.openxmlformats.org/officeDocument/2006/relationships/hyperlink" Target="http://www.ndss.org/" TargetMode="External"/><Relationship Id="rId6" Type="http://schemas.openxmlformats.org/officeDocument/2006/relationships/hyperlink" Target="http://www.thinkcollege.net/" TargetMode="External"/><Relationship Id="rId7" Type="http://schemas.openxmlformats.org/officeDocument/2006/relationships/hyperlink" Target="http://www.communityinclusion.org/"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 Id="rId11"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hyperlink" Target="mailto:disneyg@coastal.edu" TargetMode="External"/><Relationship Id="rId4" Type="http://schemas.openxmlformats.org/officeDocument/2006/relationships/hyperlink" Target="mailto:ssaunders@coastal.edu" TargetMode="External"/><Relationship Id="rId1" Type="http://schemas.openxmlformats.org/officeDocument/2006/relationships/slideLayout" Target="../slideLayouts/slideLayout4.xml"/><Relationship Id="rId2" Type="http://schemas.openxmlformats.org/officeDocument/2006/relationships/hyperlink" Target="mailto:zwiggins@coastal.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astal.edu/students/" TargetMode="External"/><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www.coastalcab.yolasite.com/" TargetMode="External"/><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6666">
                <a:lumMod val="100000"/>
              </a:srgb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2879" y="2133600"/>
            <a:ext cx="9144000" cy="685800"/>
          </a:xfrm>
          <a:solidFill>
            <a:srgbClr val="006666"/>
          </a:solidFill>
        </p:spPr>
        <p:txBody>
          <a:bodyPr/>
          <a:lstStyle/>
          <a:p>
            <a:r>
              <a:rPr lang="en-US" i="1" dirty="0">
                <a:solidFill>
                  <a:schemeClr val="bg1"/>
                </a:solidFill>
              </a:rPr>
              <a:t>http://www.coastal.edu/education/LIFE</a:t>
            </a:r>
          </a:p>
        </p:txBody>
      </p:sp>
      <p:sp>
        <p:nvSpPr>
          <p:cNvPr id="2" name="Rectangle 2"/>
          <p:cNvSpPr>
            <a:spLocks noGrp="1" noChangeArrowheads="1"/>
          </p:cNvSpPr>
          <p:nvPr>
            <p:ph type="ctrTitle"/>
          </p:nvPr>
        </p:nvSpPr>
        <p:spPr>
          <a:xfrm>
            <a:off x="0" y="381000"/>
            <a:ext cx="9144000" cy="381000"/>
          </a:xfrm>
          <a:extLst>
            <a:ext uri="{909E8E84-426E-40dd-AFC4-6F175D3DCCD1}">
              <a14:hiddenFill xmlns:a14="http://schemas.microsoft.com/office/drawing/2010/main">
                <a:solidFill>
                  <a:schemeClr val="bg1"/>
                </a:solidFill>
              </a14:hiddenFill>
            </a:ext>
          </a:extLst>
        </p:spPr>
        <p:txBody>
          <a:bodyPr/>
          <a:lstStyle/>
          <a:p>
            <a:pPr eaLnBrk="1" hangingPunct="1"/>
            <a:r>
              <a:rPr lang="en-US" altLang="zh-CN" b="1" dirty="0" smtClean="0">
                <a:solidFill>
                  <a:schemeClr val="bg1"/>
                </a:solidFill>
                <a:ea typeface="宋体" pitchFamily="1" charset="-122"/>
              </a:rPr>
              <a:t/>
            </a:r>
            <a:br>
              <a:rPr lang="en-US" altLang="zh-CN" b="1" dirty="0" smtClean="0">
                <a:solidFill>
                  <a:schemeClr val="bg1"/>
                </a:solidFill>
                <a:ea typeface="宋体" pitchFamily="1" charset="-122"/>
              </a:rPr>
            </a:br>
            <a:r>
              <a:rPr lang="en-US" altLang="zh-CN" b="1" dirty="0">
                <a:solidFill>
                  <a:schemeClr val="bg1"/>
                </a:solidFill>
                <a:ea typeface="宋体" pitchFamily="1" charset="-122"/>
              </a:rPr>
              <a:t/>
            </a:r>
            <a:br>
              <a:rPr lang="en-US" altLang="zh-CN" b="1" dirty="0">
                <a:solidFill>
                  <a:schemeClr val="bg1"/>
                </a:solidFill>
                <a:ea typeface="宋体" pitchFamily="1" charset="-122"/>
              </a:rPr>
            </a:br>
            <a:r>
              <a:rPr lang="en-US" altLang="zh-CN" b="1" dirty="0" smtClean="0">
                <a:solidFill>
                  <a:schemeClr val="bg1"/>
                </a:solidFill>
                <a:ea typeface="宋体" pitchFamily="1" charset="-122"/>
              </a:rPr>
              <a:t>Coastal Carolina University LIFE™ Program</a:t>
            </a:r>
            <a:endParaRPr lang="en-US" b="1" dirty="0" smtClean="0">
              <a:solidFill>
                <a:schemeClr val="bg1"/>
              </a:solidFill>
              <a:ea typeface="宋体" pitchFamily="1" charset="-122"/>
            </a:endParaRPr>
          </a:p>
        </p:txBody>
      </p:sp>
      <p:pic>
        <p:nvPicPr>
          <p:cNvPr id="2052" name="Picture 23" descr="bot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51425"/>
            <a:ext cx="91440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ccu life.jpg"/>
          <p:cNvPicPr>
            <a:picLocks noChangeAspect="1"/>
          </p:cNvPicPr>
          <p:nvPr/>
        </p:nvPicPr>
        <p:blipFill>
          <a:blip r:embed="rId4" cstate="print"/>
          <a:stretch>
            <a:fillRect/>
          </a:stretch>
        </p:blipFill>
        <p:spPr bwMode="auto">
          <a:xfrm>
            <a:off x="5257800" y="3048000"/>
            <a:ext cx="3671455"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599" y="3057627"/>
            <a:ext cx="4919937" cy="1077218"/>
          </a:xfrm>
          <a:prstGeom prst="rect">
            <a:avLst/>
          </a:prstGeom>
        </p:spPr>
        <p:txBody>
          <a:bodyPr wrap="none">
            <a:spAutoFit/>
          </a:bodyPr>
          <a:lstStyle/>
          <a:p>
            <a:pPr eaLnBrk="1" hangingPunct="1"/>
            <a:r>
              <a:rPr lang="en-US" sz="3200" b="1" dirty="0" smtClean="0"/>
              <a:t>L</a:t>
            </a:r>
            <a:r>
              <a:rPr lang="en-US" sz="3200" dirty="0" smtClean="0"/>
              <a:t>earning </a:t>
            </a:r>
            <a:r>
              <a:rPr lang="en-US" sz="3200" b="1" dirty="0" smtClean="0"/>
              <a:t>I</a:t>
            </a:r>
            <a:r>
              <a:rPr lang="en-US" sz="3200" dirty="0" smtClean="0"/>
              <a:t>s </a:t>
            </a:r>
            <a:r>
              <a:rPr lang="en-US" sz="3200" b="1" dirty="0" smtClean="0"/>
              <a:t>F</a:t>
            </a:r>
            <a:r>
              <a:rPr lang="en-US" sz="3200" dirty="0" smtClean="0"/>
              <a:t>or </a:t>
            </a:r>
            <a:r>
              <a:rPr lang="en-US" sz="3200" b="1" dirty="0" smtClean="0"/>
              <a:t>E</a:t>
            </a:r>
            <a:r>
              <a:rPr lang="en-US" sz="3200" dirty="0" smtClean="0"/>
              <a:t>veryone!</a:t>
            </a:r>
          </a:p>
          <a:p>
            <a:pPr eaLnBrk="1" hangingPunct="1"/>
            <a:endParaRPr lang="en-US" sz="3200"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Sophomore Year</a:t>
            </a:r>
            <a:endParaRPr lang="en-US" dirty="0">
              <a:solidFill>
                <a:schemeClr val="bg1"/>
              </a:solidFill>
            </a:endParaRPr>
          </a:p>
        </p:txBody>
      </p:sp>
      <p:sp>
        <p:nvSpPr>
          <p:cNvPr id="6" name="Text Placeholder 5"/>
          <p:cNvSpPr>
            <a:spLocks noGrp="1"/>
          </p:cNvSpPr>
          <p:nvPr>
            <p:ph type="body" idx="1"/>
          </p:nvPr>
        </p:nvSpPr>
        <p:spPr/>
        <p:txBody>
          <a:bodyPr/>
          <a:lstStyle/>
          <a:p>
            <a:pPr algn="ctr"/>
            <a:r>
              <a:rPr lang="en-US" dirty="0">
                <a:solidFill>
                  <a:schemeClr val="bg1"/>
                </a:solidFill>
              </a:rPr>
              <a:t>Semester </a:t>
            </a:r>
            <a:r>
              <a:rPr lang="en-US" dirty="0" smtClean="0">
                <a:solidFill>
                  <a:schemeClr val="bg1"/>
                </a:solidFill>
              </a:rPr>
              <a:t>3:  </a:t>
            </a:r>
            <a:r>
              <a:rPr lang="en-US" dirty="0" smtClean="0">
                <a:solidFill>
                  <a:srgbClr val="FFFF00"/>
                </a:solidFill>
              </a:rPr>
              <a:t>12-15 Credits</a:t>
            </a:r>
            <a:endParaRPr lang="en-US" dirty="0">
              <a:solidFill>
                <a:srgbClr val="FFFF00"/>
              </a:solidFill>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568374095"/>
              </p:ext>
            </p:extLst>
          </p:nvPr>
        </p:nvGraphicFramePr>
        <p:xfrm>
          <a:off x="457200" y="2362199"/>
          <a:ext cx="4040188" cy="3912998"/>
        </p:xfrm>
        <a:graphic>
          <a:graphicData uri="http://schemas.openxmlformats.org/drawingml/2006/table">
            <a:tbl>
              <a:tblPr firstRow="1" firstCol="1" bandRow="1"/>
              <a:tblGrid>
                <a:gridCol w="4040188"/>
              </a:tblGrid>
              <a:tr h="9144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dirty="0">
                          <a:effectLst/>
                          <a:latin typeface="+mn-lt"/>
                          <a:ea typeface="Calibri"/>
                          <a:cs typeface="Times New Roman"/>
                        </a:rPr>
                        <a:t>Career Apprenticeship (Internship on Campus) </a:t>
                      </a:r>
                      <a:r>
                        <a:rPr lang="en-US" sz="1800" b="0" i="1"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b="0" i="1" dirty="0">
                        <a:solidFill>
                          <a:srgbClr val="FFFF00"/>
                        </a:solidFill>
                        <a:effectLst>
                          <a:outerShdw blurRad="38100" dist="38100" dir="2700000" algn="tl">
                            <a:srgbClr val="000000">
                              <a:alpha val="43137"/>
                            </a:srgbClr>
                          </a:outerShdw>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34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dirty="0" smtClean="0">
                          <a:effectLst/>
                          <a:latin typeface="+mn-lt"/>
                          <a:ea typeface="Calibri"/>
                          <a:cs typeface="Times New Roman"/>
                        </a:rPr>
                        <a:t>Independent Living and Social Development Course </a:t>
                      </a:r>
                      <a:r>
                        <a:rPr lang="en-US" sz="1800" b="0"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800" b="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80593">
                <a:tc>
                  <a:txBody>
                    <a:bodyPr/>
                    <a:lstStyle/>
                    <a:p>
                      <a:pPr marL="0" marR="0">
                        <a:lnSpc>
                          <a:spcPct val="115000"/>
                        </a:lnSpc>
                        <a:spcBef>
                          <a:spcPts val="0"/>
                        </a:spcBef>
                        <a:spcAft>
                          <a:spcPts val="0"/>
                        </a:spcAft>
                      </a:pPr>
                      <a:r>
                        <a:rPr lang="en-US" sz="1800" b="0" dirty="0" smtClean="0">
                          <a:effectLst/>
                          <a:latin typeface="+mn-lt"/>
                          <a:ea typeface="Calibri"/>
                          <a:cs typeface="Times New Roman"/>
                        </a:rPr>
                        <a:t>COMM 101 Introduction to Communication </a:t>
                      </a:r>
                      <a:r>
                        <a:rPr lang="en-US" sz="1800" b="0"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r>
                        <a:rPr lang="en-US" sz="1800" dirty="0" smtClean="0">
                          <a:effectLst/>
                          <a:latin typeface="+mn-lt"/>
                          <a:ea typeface="Calibri"/>
                          <a:cs typeface="Times New Roman"/>
                        </a:rPr>
                        <a:t> </a:t>
                      </a:r>
                      <a:endParaRPr lang="en-US" sz="1800" b="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85800">
                <a:tc>
                  <a:txBody>
                    <a:bodyPr/>
                    <a:lstStyle/>
                    <a:p>
                      <a:pPr marL="0" marR="0">
                        <a:lnSpc>
                          <a:spcPct val="115000"/>
                        </a:lnSpc>
                        <a:spcBef>
                          <a:spcPts val="0"/>
                        </a:spcBef>
                        <a:spcAft>
                          <a:spcPts val="0"/>
                        </a:spcAft>
                      </a:pPr>
                      <a:r>
                        <a:rPr lang="en-US" sz="1800" b="0" dirty="0" smtClean="0">
                          <a:effectLst/>
                          <a:latin typeface="+mn-lt"/>
                          <a:ea typeface="Calibri"/>
                          <a:cs typeface="Times New Roman"/>
                        </a:rPr>
                        <a:t>Major Academic Required Course </a:t>
                      </a:r>
                      <a:r>
                        <a:rPr lang="en-US" sz="1800" b="0"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b="0" i="1" dirty="0">
                        <a:solidFill>
                          <a:srgbClr val="FFFF0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685800">
                <a:tc>
                  <a:txBody>
                    <a:bodyPr/>
                    <a:lstStyle/>
                    <a:p>
                      <a:pPr marL="0" marR="0">
                        <a:lnSpc>
                          <a:spcPct val="115000"/>
                        </a:lnSpc>
                        <a:spcBef>
                          <a:spcPts val="0"/>
                        </a:spcBef>
                        <a:spcAft>
                          <a:spcPts val="0"/>
                        </a:spcAft>
                      </a:pPr>
                      <a:r>
                        <a:rPr lang="en-US" sz="1800" b="0" dirty="0">
                          <a:effectLst/>
                          <a:latin typeface="+mn-lt"/>
                          <a:ea typeface="Calibri"/>
                          <a:cs typeface="Times New Roman"/>
                        </a:rPr>
                        <a:t>Optional Elective Course of  Student’s </a:t>
                      </a:r>
                      <a:r>
                        <a:rPr lang="en-US" sz="1800" b="0" dirty="0" smtClean="0">
                          <a:effectLst/>
                          <a:latin typeface="+mn-lt"/>
                          <a:ea typeface="Calibri"/>
                          <a:cs typeface="Times New Roman"/>
                        </a:rPr>
                        <a:t>Choice </a:t>
                      </a:r>
                      <a:r>
                        <a:rPr lang="en-US" sz="1800" b="0"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b="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8" name="Text Placeholder 7"/>
          <p:cNvSpPr>
            <a:spLocks noGrp="1"/>
          </p:cNvSpPr>
          <p:nvPr>
            <p:ph type="body" sz="quarter" idx="3"/>
          </p:nvPr>
        </p:nvSpPr>
        <p:spPr/>
        <p:txBody>
          <a:bodyPr/>
          <a:lstStyle/>
          <a:p>
            <a:pPr algn="ctr"/>
            <a:r>
              <a:rPr lang="en-US" dirty="0" smtClean="0">
                <a:solidFill>
                  <a:schemeClr val="bg1"/>
                </a:solidFill>
              </a:rPr>
              <a:t>Semester 4:  </a:t>
            </a:r>
            <a:r>
              <a:rPr lang="en-US" dirty="0" smtClean="0">
                <a:solidFill>
                  <a:srgbClr val="FFFF00"/>
                </a:solidFill>
              </a:rPr>
              <a:t>12-15 Credits</a:t>
            </a:r>
            <a:endParaRPr lang="en-US" dirty="0">
              <a:solidFill>
                <a:srgbClr val="FFFF00"/>
              </a:solidFill>
            </a:endParaRPr>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2812991711"/>
              </p:ext>
            </p:extLst>
          </p:nvPr>
        </p:nvGraphicFramePr>
        <p:xfrm>
          <a:off x="4648199" y="2362199"/>
          <a:ext cx="4038600" cy="3910331"/>
        </p:xfrm>
        <a:graphic>
          <a:graphicData uri="http://schemas.openxmlformats.org/drawingml/2006/table">
            <a:tbl>
              <a:tblPr firstRow="1" firstCol="1" bandRow="1"/>
              <a:tblGrid>
                <a:gridCol w="4038600"/>
              </a:tblGrid>
              <a:tr h="9144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mj-lt"/>
                          <a:ea typeface="Calibri"/>
                          <a:cs typeface="Times New Roman"/>
                        </a:rPr>
                        <a:t>Career </a:t>
                      </a:r>
                      <a:r>
                        <a:rPr lang="en-US" sz="1800" dirty="0" smtClean="0">
                          <a:effectLst/>
                          <a:latin typeface="+mj-lt"/>
                          <a:ea typeface="Calibri"/>
                          <a:cs typeface="Times New Roman"/>
                        </a:rPr>
                        <a:t>Apprenticeship  </a:t>
                      </a:r>
                      <a:r>
                        <a:rPr lang="en-US" sz="1800" dirty="0">
                          <a:effectLst/>
                          <a:latin typeface="+mj-lt"/>
                          <a:ea typeface="Calibri"/>
                          <a:cs typeface="Times New Roman"/>
                        </a:rPr>
                        <a:t>(Internship on Campus)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819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tx1"/>
                          </a:solidFill>
                          <a:effectLst/>
                          <a:latin typeface="+mn-lt"/>
                          <a:ea typeface="Calibri"/>
                          <a:cs typeface="Times New Roman"/>
                        </a:rPr>
                        <a:t>Independent Living and Social Development Course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kern="1200" dirty="0" smtClean="0">
                        <a:solidFill>
                          <a:schemeClr val="tx1"/>
                        </a:solidFill>
                        <a:effectLst/>
                        <a:latin typeface="+mn-lt"/>
                        <a:ea typeface="Calibri"/>
                        <a:cs typeface="Times New Roman"/>
                      </a:endParaRPr>
                    </a:p>
                    <a:p>
                      <a:pPr marL="0" marR="0">
                        <a:lnSpc>
                          <a:spcPct val="115000"/>
                        </a:lnSpc>
                        <a:spcBef>
                          <a:spcPts val="0"/>
                        </a:spcBef>
                        <a:spcAft>
                          <a:spcPts val="0"/>
                        </a:spcAft>
                      </a:pPr>
                      <a:endParaRPr lang="en-US" sz="18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3906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HPRO 121 Personal and Community Health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27328">
                <a:tc>
                  <a:txBody>
                    <a:bodyPr/>
                    <a:lstStyle/>
                    <a:p>
                      <a:pPr marL="0" marR="0">
                        <a:lnSpc>
                          <a:spcPct val="115000"/>
                        </a:lnSpc>
                        <a:spcBef>
                          <a:spcPts val="0"/>
                        </a:spcBef>
                        <a:spcAft>
                          <a:spcPts val="0"/>
                        </a:spcAft>
                      </a:pPr>
                      <a:r>
                        <a:rPr lang="en-US" sz="1800" kern="1200" dirty="0" smtClean="0">
                          <a:solidFill>
                            <a:schemeClr val="tx1"/>
                          </a:solidFill>
                          <a:effectLst/>
                          <a:latin typeface="+mn-lt"/>
                          <a:ea typeface="Calibri"/>
                          <a:cs typeface="Times New Roman"/>
                        </a:rPr>
                        <a:t>Major Academic Required Course</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r>
                        <a:rPr lang="en-US" sz="1800" kern="1200" dirty="0" smtClean="0">
                          <a:solidFill>
                            <a:schemeClr val="tx1"/>
                          </a:solidFill>
                          <a:effectLst/>
                          <a:latin typeface="+mn-lt"/>
                          <a:ea typeface="Calibri"/>
                          <a:cs typeface="Times New Roman"/>
                        </a:rPr>
                        <a:t> </a:t>
                      </a:r>
                      <a:endParaRPr lang="en-US" sz="18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683133">
                <a:tc>
                  <a:txBody>
                    <a:bodyPr/>
                    <a:lstStyle/>
                    <a:p>
                      <a:pPr marL="0" marR="0">
                        <a:lnSpc>
                          <a:spcPct val="115000"/>
                        </a:lnSpc>
                        <a:spcBef>
                          <a:spcPts val="0"/>
                        </a:spcBef>
                        <a:spcAft>
                          <a:spcPts val="0"/>
                        </a:spcAft>
                      </a:pPr>
                      <a:r>
                        <a:rPr lang="en-US" sz="1800" dirty="0">
                          <a:effectLst/>
                          <a:latin typeface="+mj-lt"/>
                          <a:ea typeface="Calibri"/>
                          <a:cs typeface="Times New Roman"/>
                        </a:rPr>
                        <a:t>Optional Elective Course of  Student’s Choice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3201711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Junior Year</a:t>
            </a:r>
            <a:endParaRPr lang="en-US" dirty="0">
              <a:solidFill>
                <a:schemeClr val="bg1"/>
              </a:solidFill>
            </a:endParaRPr>
          </a:p>
        </p:txBody>
      </p:sp>
      <p:sp>
        <p:nvSpPr>
          <p:cNvPr id="6" name="Text Placeholder 5"/>
          <p:cNvSpPr>
            <a:spLocks noGrp="1"/>
          </p:cNvSpPr>
          <p:nvPr>
            <p:ph type="body" idx="1"/>
          </p:nvPr>
        </p:nvSpPr>
        <p:spPr/>
        <p:txBody>
          <a:bodyPr/>
          <a:lstStyle/>
          <a:p>
            <a:pPr algn="ctr"/>
            <a:r>
              <a:rPr lang="en-US" dirty="0">
                <a:solidFill>
                  <a:schemeClr val="bg1"/>
                </a:solidFill>
              </a:rPr>
              <a:t>Semester 5</a:t>
            </a:r>
            <a:r>
              <a:rPr lang="en-US" dirty="0" smtClean="0">
                <a:solidFill>
                  <a:schemeClr val="bg1"/>
                </a:solidFill>
              </a:rPr>
              <a:t>:  </a:t>
            </a:r>
            <a:r>
              <a:rPr lang="en-US" dirty="0" smtClean="0">
                <a:solidFill>
                  <a:srgbClr val="FFFF00"/>
                </a:solidFill>
              </a:rPr>
              <a:t>12-15 Credits</a:t>
            </a:r>
            <a:endParaRPr lang="en-US" dirty="0">
              <a:solidFill>
                <a:srgbClr val="FFFF00"/>
              </a:solidFill>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562226632"/>
              </p:ext>
            </p:extLst>
          </p:nvPr>
        </p:nvGraphicFramePr>
        <p:xfrm>
          <a:off x="457200" y="2362199"/>
          <a:ext cx="4040188" cy="4118992"/>
        </p:xfrm>
        <a:graphic>
          <a:graphicData uri="http://schemas.openxmlformats.org/drawingml/2006/table">
            <a:tbl>
              <a:tblPr firstRow="1" firstCol="1" bandRow="1"/>
              <a:tblGrid>
                <a:gridCol w="4040188"/>
              </a:tblGrid>
              <a:tr h="9144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dirty="0">
                          <a:effectLst/>
                          <a:latin typeface="+mn-lt"/>
                          <a:ea typeface="Calibri"/>
                          <a:cs typeface="Times New Roman"/>
                        </a:rPr>
                        <a:t>Career Apprenticeship (</a:t>
                      </a:r>
                      <a:r>
                        <a:rPr lang="en-US" sz="1800" b="0" dirty="0" smtClean="0">
                          <a:effectLst/>
                          <a:latin typeface="+mn-lt"/>
                          <a:ea typeface="Calibri"/>
                          <a:cs typeface="Times New Roman"/>
                        </a:rPr>
                        <a:t>Internship, on or off campus</a:t>
                      </a:r>
                      <a:r>
                        <a:rPr lang="en-US" sz="1800" b="0" dirty="0">
                          <a:effectLst/>
                          <a:latin typeface="+mn-lt"/>
                          <a:ea typeface="Calibri"/>
                          <a:cs typeface="Times New Roman"/>
                        </a:rPr>
                        <a:t>) </a:t>
                      </a:r>
                      <a:r>
                        <a:rPr lang="en-US" sz="1800" b="0" i="1" dirty="0" smtClean="0">
                          <a:solidFill>
                            <a:srgbClr val="FFFF00"/>
                          </a:solidFill>
                          <a:effectLst>
                            <a:outerShdw blurRad="38100" dist="38100" dir="2700000" algn="tl">
                              <a:srgbClr val="000000">
                                <a:alpha val="43137"/>
                              </a:srgbClr>
                            </a:outerShdw>
                          </a:effectLst>
                          <a:latin typeface="+mn-lt"/>
                          <a:ea typeface="Calibri"/>
                          <a:cs typeface="Times New Roman"/>
                        </a:rPr>
                        <a:t>(3-6)</a:t>
                      </a:r>
                      <a:endParaRPr lang="en-US" sz="1800" b="0" i="1" dirty="0">
                        <a:solidFill>
                          <a:srgbClr val="FFFF00"/>
                        </a:solidFill>
                        <a:effectLst>
                          <a:outerShdw blurRad="38100" dist="38100" dir="2700000" algn="tl">
                            <a:srgbClr val="000000">
                              <a:alpha val="43137"/>
                            </a:srgbClr>
                          </a:outerShdw>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34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dirty="0" smtClean="0">
                          <a:effectLst/>
                          <a:latin typeface="+mn-lt"/>
                          <a:ea typeface="Calibri"/>
                          <a:cs typeface="Times New Roman"/>
                        </a:rPr>
                        <a:t>Independent Living and Social Development Course </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b="0" dirty="0" smtClean="0">
                          <a:effectLst/>
                          <a:latin typeface="+mn-lt"/>
                          <a:ea typeface="Calibri"/>
                          <a:cs typeface="Times New Roman"/>
                        </a:rPr>
                        <a:t>(recommended) </a:t>
                      </a:r>
                      <a:r>
                        <a:rPr lang="en-US" sz="1800" b="0"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b="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00075">
                <a:tc>
                  <a:txBody>
                    <a:bodyPr/>
                    <a:lstStyle/>
                    <a:p>
                      <a:pPr marL="0" marR="0">
                        <a:lnSpc>
                          <a:spcPct val="115000"/>
                        </a:lnSpc>
                        <a:spcBef>
                          <a:spcPts val="0"/>
                        </a:spcBef>
                        <a:spcAft>
                          <a:spcPts val="0"/>
                        </a:spcAft>
                      </a:pPr>
                      <a:r>
                        <a:rPr lang="en-US" sz="1800" kern="1200" dirty="0" smtClean="0">
                          <a:solidFill>
                            <a:schemeClr val="tx1"/>
                          </a:solidFill>
                          <a:effectLst/>
                          <a:latin typeface="+mn-lt"/>
                          <a:ea typeface="Calibri"/>
                          <a:cs typeface="Times New Roman"/>
                        </a:rPr>
                        <a:t>Major Academic Required Course</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r>
                        <a:rPr lang="en-US" sz="1800" kern="1200" dirty="0" smtClean="0">
                          <a:solidFill>
                            <a:schemeClr val="tx1"/>
                          </a:solidFill>
                          <a:effectLst/>
                          <a:latin typeface="+mn-lt"/>
                          <a:ea typeface="Calibri"/>
                          <a:cs typeface="Times New Roman"/>
                        </a:rPr>
                        <a:t> </a:t>
                      </a:r>
                    </a:p>
                    <a:p>
                      <a:pPr marL="0" marR="0">
                        <a:lnSpc>
                          <a:spcPct val="115000"/>
                        </a:lnSpc>
                        <a:spcBef>
                          <a:spcPts val="0"/>
                        </a:spcBef>
                        <a:spcAft>
                          <a:spcPts val="0"/>
                        </a:spcAft>
                      </a:pPr>
                      <a:endParaRPr lang="en-US" sz="1800" b="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73545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dirty="0" smtClean="0">
                          <a:effectLst/>
                          <a:latin typeface="+mn-lt"/>
                          <a:ea typeface="Calibri"/>
                          <a:cs typeface="Times New Roman"/>
                        </a:rPr>
                        <a:t>Optional Elective Course of  Student’s Choice </a:t>
                      </a:r>
                      <a:r>
                        <a:rPr lang="en-US" sz="1800" b="0"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b="0" dirty="0" smtClean="0">
                        <a:effectLst/>
                        <a:latin typeface="+mn-lt"/>
                        <a:ea typeface="Calibri"/>
                        <a:cs typeface="Times New Roman"/>
                      </a:endParaRPr>
                    </a:p>
                    <a:p>
                      <a:pPr marL="0" marR="0">
                        <a:lnSpc>
                          <a:spcPct val="115000"/>
                        </a:lnSpc>
                        <a:spcBef>
                          <a:spcPts val="0"/>
                        </a:spcBef>
                        <a:spcAft>
                          <a:spcPts val="0"/>
                        </a:spcAft>
                      </a:pPr>
                      <a:endParaRPr lang="en-US" sz="1800" b="0" i="1" dirty="0">
                        <a:solidFill>
                          <a:srgbClr val="FFFF0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680847">
                <a:tc>
                  <a:txBody>
                    <a:bodyPr/>
                    <a:lstStyle/>
                    <a:p>
                      <a:pPr marL="0" marR="0">
                        <a:lnSpc>
                          <a:spcPct val="115000"/>
                        </a:lnSpc>
                        <a:spcBef>
                          <a:spcPts val="0"/>
                        </a:spcBef>
                        <a:spcAft>
                          <a:spcPts val="0"/>
                        </a:spcAft>
                      </a:pPr>
                      <a:endParaRPr lang="en-US" sz="1800" b="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8" name="Text Placeholder 7"/>
          <p:cNvSpPr>
            <a:spLocks noGrp="1"/>
          </p:cNvSpPr>
          <p:nvPr>
            <p:ph type="body" sz="quarter" idx="3"/>
          </p:nvPr>
        </p:nvSpPr>
        <p:spPr/>
        <p:txBody>
          <a:bodyPr/>
          <a:lstStyle/>
          <a:p>
            <a:pPr algn="ctr"/>
            <a:r>
              <a:rPr lang="en-US" dirty="0" smtClean="0">
                <a:solidFill>
                  <a:schemeClr val="bg1"/>
                </a:solidFill>
              </a:rPr>
              <a:t>Semester 6:  </a:t>
            </a:r>
            <a:r>
              <a:rPr lang="en-US" dirty="0" smtClean="0">
                <a:solidFill>
                  <a:srgbClr val="FFFF00"/>
                </a:solidFill>
              </a:rPr>
              <a:t>12-15 Credits</a:t>
            </a:r>
            <a:endParaRPr lang="en-US" dirty="0">
              <a:solidFill>
                <a:srgbClr val="FFFF00"/>
              </a:solidFill>
            </a:endParaRPr>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271122425"/>
              </p:ext>
            </p:extLst>
          </p:nvPr>
        </p:nvGraphicFramePr>
        <p:xfrm>
          <a:off x="4648199" y="2362199"/>
          <a:ext cx="4038600" cy="4129407"/>
        </p:xfrm>
        <a:graphic>
          <a:graphicData uri="http://schemas.openxmlformats.org/drawingml/2006/table">
            <a:tbl>
              <a:tblPr firstRow="1" firstCol="1" bandRow="1"/>
              <a:tblGrid>
                <a:gridCol w="4038600"/>
              </a:tblGrid>
              <a:tr h="9144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mj-lt"/>
                          <a:ea typeface="Calibri"/>
                          <a:cs typeface="Times New Roman"/>
                        </a:rPr>
                        <a:t>Career </a:t>
                      </a:r>
                      <a:r>
                        <a:rPr lang="en-US" sz="1800" dirty="0" smtClean="0">
                          <a:effectLst/>
                          <a:latin typeface="+mj-lt"/>
                          <a:ea typeface="Calibri"/>
                          <a:cs typeface="Times New Roman"/>
                        </a:rPr>
                        <a:t>Apprenticeship  </a:t>
                      </a:r>
                      <a:r>
                        <a:rPr lang="en-US" sz="1800" dirty="0">
                          <a:effectLst/>
                          <a:latin typeface="+mj-lt"/>
                          <a:ea typeface="Calibri"/>
                          <a:cs typeface="Times New Roman"/>
                        </a:rPr>
                        <a:t>(</a:t>
                      </a:r>
                      <a:r>
                        <a:rPr lang="en-US" sz="1800" dirty="0" smtClean="0">
                          <a:effectLst/>
                          <a:latin typeface="+mj-lt"/>
                          <a:ea typeface="Calibri"/>
                          <a:cs typeface="Times New Roman"/>
                        </a:rPr>
                        <a:t>Internship,</a:t>
                      </a:r>
                      <a:r>
                        <a:rPr lang="en-US" sz="1800" baseline="0" dirty="0" smtClean="0">
                          <a:effectLst/>
                          <a:latin typeface="+mj-lt"/>
                          <a:ea typeface="Calibri"/>
                          <a:cs typeface="Times New Roman"/>
                        </a:rPr>
                        <a:t> </a:t>
                      </a:r>
                      <a:r>
                        <a:rPr lang="en-US" sz="1800" dirty="0" smtClean="0">
                          <a:effectLst/>
                          <a:latin typeface="+mj-lt"/>
                          <a:ea typeface="Calibri"/>
                          <a:cs typeface="Times New Roman"/>
                        </a:rPr>
                        <a:t>on or off campus</a:t>
                      </a:r>
                      <a:r>
                        <a:rPr lang="en-US" sz="1800" dirty="0">
                          <a:effectLst/>
                          <a:latin typeface="+mj-lt"/>
                          <a:ea typeface="Calibri"/>
                          <a:cs typeface="Times New Roman"/>
                        </a:rPr>
                        <a:t>)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(3-6)</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819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tx1"/>
                          </a:solidFill>
                          <a:effectLst/>
                          <a:latin typeface="+mn-lt"/>
                          <a:ea typeface="Calibri"/>
                          <a:cs typeface="Times New Roman"/>
                        </a:rPr>
                        <a:t>Independent Living and Social Development Course </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tx1"/>
                          </a:solidFill>
                          <a:effectLst/>
                          <a:latin typeface="+mn-lt"/>
                          <a:ea typeface="Calibri"/>
                          <a:cs typeface="Times New Roman"/>
                        </a:rPr>
                        <a:t>(recommended)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39065">
                <a:tc>
                  <a:txBody>
                    <a:bodyPr/>
                    <a:lstStyle/>
                    <a:p>
                      <a:pPr marL="0" marR="0">
                        <a:lnSpc>
                          <a:spcPct val="115000"/>
                        </a:lnSpc>
                        <a:spcBef>
                          <a:spcPts val="0"/>
                        </a:spcBef>
                        <a:spcAft>
                          <a:spcPts val="0"/>
                        </a:spcAft>
                      </a:pPr>
                      <a:r>
                        <a:rPr lang="en-US" sz="1800" kern="1200" dirty="0" smtClean="0">
                          <a:solidFill>
                            <a:schemeClr val="tx1"/>
                          </a:solidFill>
                          <a:effectLst/>
                          <a:latin typeface="+mn-lt"/>
                          <a:ea typeface="Calibri"/>
                          <a:cs typeface="Times New Roman"/>
                        </a:rPr>
                        <a:t>Major Academic Required Course</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r>
                        <a:rPr lang="en-US" sz="1800" kern="1200" dirty="0" smtClean="0">
                          <a:solidFill>
                            <a:schemeClr val="tx1"/>
                          </a:solidFill>
                          <a:effectLst/>
                          <a:latin typeface="+mn-lt"/>
                          <a:ea typeface="Calibri"/>
                          <a:cs typeface="Times New Roman"/>
                        </a:rPr>
                        <a:t> </a:t>
                      </a:r>
                      <a:endParaRPr lang="en-US" sz="18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727328">
                <a:tc>
                  <a:txBody>
                    <a:bodyPr/>
                    <a:lstStyle/>
                    <a:p>
                      <a:pPr marL="0" marR="0">
                        <a:lnSpc>
                          <a:spcPct val="115000"/>
                        </a:lnSpc>
                        <a:spcBef>
                          <a:spcPts val="0"/>
                        </a:spcBef>
                        <a:spcAft>
                          <a:spcPts val="0"/>
                        </a:spcAft>
                      </a:pPr>
                      <a:r>
                        <a:rPr lang="en-US" sz="1800" b="0" dirty="0" smtClean="0">
                          <a:effectLst/>
                          <a:latin typeface="+mn-lt"/>
                          <a:ea typeface="Calibri"/>
                          <a:cs typeface="Times New Roman"/>
                        </a:rPr>
                        <a:t>Optional Elective Course of  Student’s Choice </a:t>
                      </a:r>
                      <a:r>
                        <a:rPr lang="en-US" sz="1800" b="0"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b="0" dirty="0" smtClean="0">
                        <a:effectLst/>
                        <a:latin typeface="+mn-lt"/>
                        <a:ea typeface="Calibri"/>
                        <a:cs typeface="Times New Roman"/>
                      </a:endParaRPr>
                    </a:p>
                    <a:p>
                      <a:pPr marL="0" marR="0">
                        <a:lnSpc>
                          <a:spcPct val="115000"/>
                        </a:lnSpc>
                        <a:spcBef>
                          <a:spcPts val="0"/>
                        </a:spcBef>
                        <a:spcAft>
                          <a:spcPts val="0"/>
                        </a:spcAft>
                      </a:pPr>
                      <a:endParaRPr lang="en-US" sz="1800" dirty="0" smtClean="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683133">
                <a:tc>
                  <a:txBody>
                    <a:bodyPr/>
                    <a:lstStyle/>
                    <a:p>
                      <a:pPr marL="0" marR="0">
                        <a:lnSpc>
                          <a:spcPct val="115000"/>
                        </a:lnSpc>
                        <a:spcBef>
                          <a:spcPts val="0"/>
                        </a:spcBef>
                        <a:spcAft>
                          <a:spcPts val="0"/>
                        </a:spcAft>
                      </a:pP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12520714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Senior Year</a:t>
            </a:r>
            <a:endParaRPr lang="en-US" dirty="0">
              <a:solidFill>
                <a:schemeClr val="bg1"/>
              </a:solidFill>
            </a:endParaRPr>
          </a:p>
        </p:txBody>
      </p:sp>
      <p:sp>
        <p:nvSpPr>
          <p:cNvPr id="6" name="Text Placeholder 5"/>
          <p:cNvSpPr>
            <a:spLocks noGrp="1"/>
          </p:cNvSpPr>
          <p:nvPr>
            <p:ph type="body" idx="1"/>
          </p:nvPr>
        </p:nvSpPr>
        <p:spPr/>
        <p:txBody>
          <a:bodyPr/>
          <a:lstStyle/>
          <a:p>
            <a:pPr algn="ctr"/>
            <a:r>
              <a:rPr lang="en-US" dirty="0">
                <a:solidFill>
                  <a:schemeClr val="bg1"/>
                </a:solidFill>
              </a:rPr>
              <a:t>Semester </a:t>
            </a:r>
            <a:r>
              <a:rPr lang="en-US" dirty="0" smtClean="0">
                <a:solidFill>
                  <a:schemeClr val="bg1"/>
                </a:solidFill>
              </a:rPr>
              <a:t>7:  </a:t>
            </a:r>
            <a:r>
              <a:rPr lang="en-US" dirty="0" smtClean="0">
                <a:solidFill>
                  <a:srgbClr val="FFFF00"/>
                </a:solidFill>
              </a:rPr>
              <a:t>12-15 Credits</a:t>
            </a:r>
            <a:endParaRPr lang="en-US" dirty="0">
              <a:solidFill>
                <a:srgbClr val="FFFF00"/>
              </a:solidFill>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801156237"/>
              </p:ext>
            </p:extLst>
          </p:nvPr>
        </p:nvGraphicFramePr>
        <p:xfrm>
          <a:off x="457200" y="2362199"/>
          <a:ext cx="4040188" cy="3499994"/>
        </p:xfrm>
        <a:graphic>
          <a:graphicData uri="http://schemas.openxmlformats.org/drawingml/2006/table">
            <a:tbl>
              <a:tblPr firstRow="1" firstCol="1" bandRow="1"/>
              <a:tblGrid>
                <a:gridCol w="4040188"/>
              </a:tblGrid>
              <a:tr h="9144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dirty="0" smtClean="0">
                          <a:effectLst/>
                          <a:latin typeface="+mn-lt"/>
                          <a:ea typeface="Calibri"/>
                          <a:cs typeface="Times New Roman"/>
                        </a:rPr>
                        <a:t>Career Practicum</a:t>
                      </a:r>
                      <a:r>
                        <a:rPr lang="en-US" sz="1800" b="0" baseline="0" dirty="0" smtClean="0">
                          <a:effectLst/>
                          <a:latin typeface="+mn-lt"/>
                          <a:ea typeface="Calibri"/>
                          <a:cs typeface="Times New Roman"/>
                        </a:rPr>
                        <a:t> </a:t>
                      </a:r>
                      <a:r>
                        <a:rPr lang="en-US" sz="1800" b="0" dirty="0" smtClean="0">
                          <a:effectLst/>
                          <a:latin typeface="+mn-lt"/>
                          <a:ea typeface="Calibri"/>
                          <a:cs typeface="Times New Roman"/>
                        </a:rPr>
                        <a:t>(</a:t>
                      </a:r>
                      <a:r>
                        <a:rPr lang="en-US" sz="1800" b="0" baseline="0" dirty="0" smtClean="0">
                          <a:effectLst/>
                          <a:latin typeface="+mn-lt"/>
                          <a:ea typeface="Calibri"/>
                          <a:cs typeface="Times New Roman"/>
                        </a:rPr>
                        <a:t>off campus) </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b="1" i="1" baseline="0" dirty="0" smtClean="0">
                          <a:solidFill>
                            <a:srgbClr val="FFFF00"/>
                          </a:solidFill>
                          <a:effectLst>
                            <a:outerShdw blurRad="38100" dist="38100" dir="2700000" algn="tl">
                              <a:srgbClr val="000000">
                                <a:alpha val="43137"/>
                              </a:srgbClr>
                            </a:outerShdw>
                          </a:effectLst>
                          <a:latin typeface="+mn-lt"/>
                          <a:ea typeface="Calibri"/>
                          <a:cs typeface="Times New Roman"/>
                        </a:rPr>
                        <a:t>(6-9)</a:t>
                      </a:r>
                      <a:endParaRPr lang="en-US" sz="1800" b="1" i="1" dirty="0">
                        <a:solidFill>
                          <a:srgbClr val="FFFF00"/>
                        </a:solidFill>
                        <a:effectLst>
                          <a:outerShdw blurRad="38100" dist="38100" dir="2700000" algn="tl">
                            <a:srgbClr val="000000">
                              <a:alpha val="43137"/>
                            </a:srgbClr>
                          </a:outerShdw>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3400">
                <a:tc>
                  <a:txBody>
                    <a:bodyPr/>
                    <a:lstStyle/>
                    <a:p>
                      <a:pPr marL="0" marR="0">
                        <a:lnSpc>
                          <a:spcPct val="115000"/>
                        </a:lnSpc>
                        <a:spcBef>
                          <a:spcPts val="0"/>
                        </a:spcBef>
                        <a:spcAft>
                          <a:spcPts val="0"/>
                        </a:spcAft>
                      </a:pPr>
                      <a:r>
                        <a:rPr lang="en-US" sz="1800" kern="1200" dirty="0" smtClean="0">
                          <a:solidFill>
                            <a:schemeClr val="tx1"/>
                          </a:solidFill>
                          <a:effectLst/>
                          <a:latin typeface="+mn-lt"/>
                          <a:ea typeface="Calibri"/>
                          <a:cs typeface="Times New Roman"/>
                        </a:rPr>
                        <a:t>Career Practicum Seminar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b="1" i="1" kern="1200" dirty="0">
                        <a:solidFill>
                          <a:srgbClr val="FFFF00"/>
                        </a:solidFill>
                        <a:effectLst>
                          <a:outerShdw blurRad="38100" dist="38100" dir="2700000" algn="tl">
                            <a:srgbClr val="000000">
                              <a:alpha val="43137"/>
                            </a:srgbClr>
                          </a:outerShdw>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0075">
                <a:tc>
                  <a:txBody>
                    <a:bodyPr/>
                    <a:lstStyle/>
                    <a:p>
                      <a:pPr marL="0" marR="0">
                        <a:lnSpc>
                          <a:spcPct val="115000"/>
                        </a:lnSpc>
                        <a:spcBef>
                          <a:spcPts val="0"/>
                        </a:spcBef>
                        <a:spcAft>
                          <a:spcPts val="0"/>
                        </a:spcAft>
                      </a:pPr>
                      <a:r>
                        <a:rPr lang="en-US" sz="1800" b="0" i="0" kern="1200" dirty="0" smtClean="0">
                          <a:solidFill>
                            <a:srgbClr val="000000"/>
                          </a:solidFill>
                          <a:effectLst/>
                          <a:latin typeface="+mn-lt"/>
                          <a:ea typeface="Calibri"/>
                          <a:cs typeface="Times New Roman"/>
                        </a:rPr>
                        <a:t>Transition Seminar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r>
                        <a:rPr lang="en-US" sz="1800" kern="1200" dirty="0" smtClean="0">
                          <a:solidFill>
                            <a:schemeClr val="tx1"/>
                          </a:solidFill>
                          <a:effectLst/>
                          <a:latin typeface="+mn-lt"/>
                          <a:ea typeface="Calibri"/>
                          <a:cs typeface="Times New Roman"/>
                        </a:rPr>
                        <a:t> </a:t>
                      </a:r>
                    </a:p>
                    <a:p>
                      <a:pPr marL="0" marR="0">
                        <a:lnSpc>
                          <a:spcPct val="115000"/>
                        </a:lnSpc>
                        <a:spcBef>
                          <a:spcPts val="0"/>
                        </a:spcBef>
                        <a:spcAft>
                          <a:spcPts val="0"/>
                        </a:spcAft>
                      </a:pPr>
                      <a:endParaRPr lang="en-US" sz="1800" b="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5457">
                <a:tc>
                  <a:txBody>
                    <a:bodyPr/>
                    <a:lstStyle/>
                    <a:p>
                      <a:pPr marL="0" marR="0">
                        <a:lnSpc>
                          <a:spcPct val="115000"/>
                        </a:lnSpc>
                        <a:spcBef>
                          <a:spcPts val="0"/>
                        </a:spcBef>
                        <a:spcAft>
                          <a:spcPts val="0"/>
                        </a:spcAft>
                      </a:pPr>
                      <a:endParaRPr lang="en-US" sz="1800" b="0" i="1" dirty="0">
                        <a:solidFill>
                          <a:srgbClr val="FFFF0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685800">
                <a:tc>
                  <a:txBody>
                    <a:bodyPr/>
                    <a:lstStyle/>
                    <a:p>
                      <a:pPr marL="0" marR="0">
                        <a:lnSpc>
                          <a:spcPct val="115000"/>
                        </a:lnSpc>
                        <a:spcBef>
                          <a:spcPts val="0"/>
                        </a:spcBef>
                        <a:spcAft>
                          <a:spcPts val="0"/>
                        </a:spcAft>
                      </a:pPr>
                      <a:endParaRPr lang="en-US" sz="1800" b="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8" name="Text Placeholder 7"/>
          <p:cNvSpPr>
            <a:spLocks noGrp="1"/>
          </p:cNvSpPr>
          <p:nvPr>
            <p:ph type="body" sz="quarter" idx="3"/>
          </p:nvPr>
        </p:nvSpPr>
        <p:spPr/>
        <p:txBody>
          <a:bodyPr/>
          <a:lstStyle/>
          <a:p>
            <a:pPr algn="ctr"/>
            <a:r>
              <a:rPr lang="en-US" dirty="0" smtClean="0">
                <a:solidFill>
                  <a:schemeClr val="bg1"/>
                </a:solidFill>
              </a:rPr>
              <a:t>Semester 8:  </a:t>
            </a:r>
            <a:r>
              <a:rPr lang="en-US" dirty="0" smtClean="0">
                <a:solidFill>
                  <a:srgbClr val="FFFF00"/>
                </a:solidFill>
              </a:rPr>
              <a:t>12-15 Credits</a:t>
            </a:r>
            <a:endParaRPr lang="en-US" dirty="0">
              <a:solidFill>
                <a:srgbClr val="FFFF00"/>
              </a:solidFill>
            </a:endParaRPr>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3361225652"/>
              </p:ext>
            </p:extLst>
          </p:nvPr>
        </p:nvGraphicFramePr>
        <p:xfrm>
          <a:off x="4648199" y="2362199"/>
          <a:ext cx="4038600" cy="3492121"/>
        </p:xfrm>
        <a:graphic>
          <a:graphicData uri="http://schemas.openxmlformats.org/drawingml/2006/table">
            <a:tbl>
              <a:tblPr firstRow="1" firstCol="1" bandRow="1"/>
              <a:tblGrid>
                <a:gridCol w="4038600"/>
              </a:tblGrid>
              <a:tr h="9144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j-lt"/>
                          <a:ea typeface="Calibri"/>
                          <a:cs typeface="Times New Roman"/>
                        </a:rPr>
                        <a:t>Career Experience (off campus)</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j-lt"/>
                          <a:ea typeface="Calibri"/>
                          <a:cs typeface="Times New Roman"/>
                        </a:rPr>
                        <a:t>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(9-12)</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8194">
                <a:tc>
                  <a:txBody>
                    <a:bodyPr/>
                    <a:lstStyle/>
                    <a:p>
                      <a:pPr marL="0" marR="0">
                        <a:lnSpc>
                          <a:spcPct val="115000"/>
                        </a:lnSpc>
                        <a:spcBef>
                          <a:spcPts val="0"/>
                        </a:spcBef>
                        <a:spcAft>
                          <a:spcPts val="0"/>
                        </a:spcAft>
                      </a:pPr>
                      <a:r>
                        <a:rPr lang="en-US" sz="1800" kern="1200" dirty="0" smtClean="0">
                          <a:solidFill>
                            <a:schemeClr val="tx1"/>
                          </a:solidFill>
                          <a:effectLst/>
                          <a:latin typeface="+mn-lt"/>
                          <a:ea typeface="Calibri"/>
                          <a:cs typeface="Times New Roman"/>
                        </a:rPr>
                        <a:t>Transition Seminar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b="1" i="1" kern="1200" dirty="0">
                        <a:solidFill>
                          <a:srgbClr val="FFFF00"/>
                        </a:solidFill>
                        <a:effectLst>
                          <a:outerShdw blurRad="38100" dist="38100" dir="2700000" algn="tl">
                            <a:srgbClr val="000000">
                              <a:alpha val="43137"/>
                            </a:srgbClr>
                          </a:outerShdw>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39065">
                <a:tc>
                  <a:txBody>
                    <a:bodyPr/>
                    <a:lstStyle/>
                    <a:p>
                      <a:pPr marL="0" marR="0">
                        <a:lnSpc>
                          <a:spcPct val="115000"/>
                        </a:lnSpc>
                        <a:spcBef>
                          <a:spcPts val="0"/>
                        </a:spcBef>
                        <a:spcAft>
                          <a:spcPts val="0"/>
                        </a:spcAft>
                      </a:pPr>
                      <a:endParaRPr lang="en-US" sz="18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727328">
                <a:tc>
                  <a:txBody>
                    <a:bodyPr/>
                    <a:lstStyle/>
                    <a:p>
                      <a:pPr marL="0" marR="0">
                        <a:lnSpc>
                          <a:spcPct val="115000"/>
                        </a:lnSpc>
                        <a:spcBef>
                          <a:spcPts val="0"/>
                        </a:spcBef>
                        <a:spcAft>
                          <a:spcPts val="0"/>
                        </a:spcAft>
                      </a:pPr>
                      <a:endParaRPr lang="en-US" sz="1800" dirty="0" smtClean="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683133">
                <a:tc>
                  <a:txBody>
                    <a:bodyPr/>
                    <a:lstStyle/>
                    <a:p>
                      <a:pPr marL="0" marR="0">
                        <a:lnSpc>
                          <a:spcPct val="115000"/>
                        </a:lnSpc>
                        <a:spcBef>
                          <a:spcPts val="0"/>
                        </a:spcBef>
                        <a:spcAft>
                          <a:spcPts val="0"/>
                        </a:spcAft>
                      </a:pP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2678554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eer Services Center~Coastal Carolina University - Windows Internet Explorer"/>
          <p:cNvPicPr>
            <a:picLocks noChangeAspect="1"/>
          </p:cNvPicPr>
          <p:nvPr/>
        </p:nvPicPr>
        <p:blipFill>
          <a:blip r:embed="rId2">
            <a:extLst>
              <a:ext uri="{BEBA8EAE-BF5A-486C-A8C5-ECC9F3942E4B}">
                <a14:imgProps xmlns:a14="http://schemas.microsoft.com/office/drawing/2010/main">
                  <a14:imgLayer r:embed="rId3">
                    <a14:imgEffect>
                      <a14:backgroundRemoval t="9812" b="99866" l="9986" r="89870">
                        <a14:foregroundMark x1="23806" y1="37097" x2="23661" y2="90188"/>
                        <a14:foregroundMark x1="27858" y1="30780" x2="23661" y2="37634"/>
                        <a14:foregroundMark x1="27858" y1="30780" x2="86614" y2="31586"/>
                        <a14:foregroundMark x1="86469" y1="31586" x2="86324" y2="98656"/>
                        <a14:foregroundMark x1="12373" y1="14919" x2="64761" y2="15188"/>
                        <a14:foregroundMark x1="12808" y1="40995" x2="22793" y2="40726"/>
                        <a14:foregroundMark x1="12229" y1="15457" x2="12373" y2="99866"/>
                        <a14:foregroundMark x1="12518" y1="46237" x2="24096" y2="45699"/>
                        <a14:foregroundMark x1="23517" y1="52823" x2="11939" y2="53629"/>
                        <a14:foregroundMark x1="64472" y1="14919" x2="86614" y2="14651"/>
                        <a14:backgroundMark x1="7019" y1="4704" x2="32272" y2="4167"/>
                        <a14:backgroundMark x1="33647" y1="14651" x2="33647" y2="8871"/>
                        <a14:backgroundMark x1="20984" y1="14382" x2="33213" y2="12769"/>
                      </a14:backgroundRemoval>
                    </a14:imgEffect>
                  </a14:imgLayer>
                </a14:imgProps>
              </a:ext>
              <a:ext uri="{28A0092B-C50C-407E-A947-70E740481C1C}">
                <a14:useLocalDpi xmlns:a14="http://schemas.microsoft.com/office/drawing/2010/main" val="0"/>
              </a:ext>
            </a:extLst>
          </a:blip>
          <a:stretch>
            <a:fillRect/>
          </a:stretch>
        </p:blipFill>
        <p:spPr>
          <a:xfrm>
            <a:off x="0" y="832834"/>
            <a:ext cx="9144000" cy="5638800"/>
          </a:xfrm>
          <a:prstGeom prst="rect">
            <a:avLst/>
          </a:prstGeom>
        </p:spPr>
      </p:pic>
      <p:sp>
        <p:nvSpPr>
          <p:cNvPr id="3" name="TextBox 2"/>
          <p:cNvSpPr txBox="1"/>
          <p:nvPr/>
        </p:nvSpPr>
        <p:spPr>
          <a:xfrm>
            <a:off x="1135487" y="437346"/>
            <a:ext cx="6934200" cy="954107"/>
          </a:xfrm>
          <a:prstGeom prst="rect">
            <a:avLst/>
          </a:prstGeom>
          <a:noFill/>
        </p:spPr>
        <p:txBody>
          <a:bodyPr wrap="square" rtlCol="0">
            <a:spAutoFit/>
          </a:bodyPr>
          <a:lstStyle/>
          <a:p>
            <a:r>
              <a:rPr lang="en-US" sz="2800" b="1" dirty="0" smtClean="0">
                <a:solidFill>
                  <a:schemeClr val="bg1"/>
                </a:solidFill>
              </a:rPr>
              <a:t>On-campus career assessment and counseling available</a:t>
            </a:r>
            <a:endParaRPr lang="en-US" sz="2800" b="1" dirty="0">
              <a:solidFill>
                <a:schemeClr val="bg1"/>
              </a:solidFill>
            </a:endParaRPr>
          </a:p>
        </p:txBody>
      </p:sp>
    </p:spTree>
    <p:extLst>
      <p:ext uri="{BB962C8B-B14F-4D97-AF65-F5344CB8AC3E}">
        <p14:creationId xmlns:p14="http://schemas.microsoft.com/office/powerpoint/2010/main" val="18622247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Student Learning Outcomes</a:t>
            </a:r>
            <a:endParaRPr lang="en-US" dirty="0">
              <a:solidFill>
                <a:schemeClr val="bg1"/>
              </a:solidFill>
            </a:endParaRPr>
          </a:p>
        </p:txBody>
      </p:sp>
      <p:sp>
        <p:nvSpPr>
          <p:cNvPr id="3" name="Content Placeholder 2"/>
          <p:cNvSpPr>
            <a:spLocks noGrp="1"/>
          </p:cNvSpPr>
          <p:nvPr>
            <p:ph idx="1"/>
          </p:nvPr>
        </p:nvSpPr>
        <p:spPr>
          <a:solidFill>
            <a:schemeClr val="bg1"/>
          </a:solidFill>
        </p:spPr>
        <p:txBody>
          <a:bodyPr/>
          <a:lstStyle/>
          <a:p>
            <a:r>
              <a:rPr lang="en-US" sz="2800" dirty="0" smtClean="0"/>
              <a:t>Upon completion of the LIFE™ program, students will present a LIFE™ portfolio that documents their skills in the following areas:</a:t>
            </a:r>
          </a:p>
          <a:p>
            <a:pPr lvl="1"/>
            <a:r>
              <a:rPr lang="en-US" sz="2400" b="1" i="1" dirty="0" smtClean="0"/>
              <a:t>Employment-related academics</a:t>
            </a:r>
          </a:p>
          <a:p>
            <a:pPr lvl="1"/>
            <a:r>
              <a:rPr lang="en-US" sz="2400" b="1" i="1" dirty="0" smtClean="0"/>
              <a:t>Socialization</a:t>
            </a:r>
          </a:p>
          <a:p>
            <a:pPr lvl="1"/>
            <a:r>
              <a:rPr lang="en-US" sz="2400" b="1" i="1" dirty="0" smtClean="0"/>
              <a:t>Independent living</a:t>
            </a:r>
          </a:p>
          <a:p>
            <a:pPr lvl="1"/>
            <a:r>
              <a:rPr lang="en-US" sz="2400" b="1" i="1" dirty="0" smtClean="0"/>
              <a:t>Self-advocacy</a:t>
            </a:r>
          </a:p>
          <a:p>
            <a:pPr lvl="1"/>
            <a:endParaRPr lang="en-US" dirty="0"/>
          </a:p>
        </p:txBody>
      </p:sp>
    </p:spTree>
    <p:extLst>
      <p:ext uri="{BB962C8B-B14F-4D97-AF65-F5344CB8AC3E}">
        <p14:creationId xmlns:p14="http://schemas.microsoft.com/office/powerpoint/2010/main" val="30782568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Tuition &amp; Fees (2012-2013)</a:t>
            </a:r>
            <a:endParaRPr lang="en-US" dirty="0">
              <a:solidFill>
                <a:schemeClr val="bg1"/>
              </a:solidFill>
            </a:endParaRPr>
          </a:p>
        </p:txBody>
      </p:sp>
      <p:pic>
        <p:nvPicPr>
          <p:cNvPr id="5" name="Content Placeholder 4" descr="Student Accounts - Fees - Windows Internet Explore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9812" b="94220" l="9986" r="89870">
                        <a14:foregroundMark x1="78654" y1="11694" x2="78292" y2="92070"/>
                        <a14:foregroundMark x1="35166" y1="11022" x2="35022" y2="93280"/>
                        <a14:foregroundMark x1="35166" y1="92070" x2="34805" y2="94220"/>
                        <a14:foregroundMark x1="34660" y1="93683" x2="78654" y2="93280"/>
                        <a14:foregroundMark x1="35311" y1="11694" x2="78509" y2="11022"/>
                        <a14:backgroundMark x1="50507" y1="97984" x2="50507" y2="97984"/>
                        <a14:backgroundMark x1="52171" y1="98387" x2="52171" y2="98387"/>
                        <a14:backgroundMark x1="53546" y1="98387" x2="53546" y2="98387"/>
                        <a14:backgroundMark x1="56078" y1="98656" x2="56078" y2="98656"/>
                        <a14:backgroundMark x1="64327" y1="96774" x2="47974" y2="96505"/>
                        <a14:backgroundMark x1="20333" y1="8199" x2="20043" y2="98656"/>
                        <a14:backgroundMark x1="34805" y1="8199" x2="35022" y2="98387"/>
                        <a14:backgroundMark x1="35022" y1="93280" x2="33502" y2="92070"/>
                        <a14:backgroundMark x1="34805" y1="94624" x2="34660" y2="99328"/>
                        <a14:backgroundMark x1="34660" y1="99328" x2="19682" y2="97715"/>
                        <a14:backgroundMark x1="34515" y1="9140" x2="20188" y2="8468"/>
                        <a14:backgroundMark x1="30970" y1="14785" x2="30970" y2="96505"/>
                        <a14:backgroundMark x1="78654" y1="7930" x2="60637" y2="6586"/>
                      </a14:backgroundRemoval>
                    </a14:imgEffect>
                  </a14:imgLayer>
                </a14:imgProps>
              </a:ext>
              <a:ext uri="{28A0092B-C50C-407E-A947-70E740481C1C}">
                <a14:useLocalDpi xmlns:a14="http://schemas.microsoft.com/office/drawing/2010/main" val="0"/>
              </a:ext>
            </a:extLst>
          </a:blip>
          <a:stretch>
            <a:fillRect/>
          </a:stretch>
        </p:blipFill>
        <p:spPr>
          <a:xfrm>
            <a:off x="-3352800" y="1291292"/>
            <a:ext cx="10049591" cy="5410200"/>
          </a:xfrm>
        </p:spPr>
      </p:pic>
      <p:sp>
        <p:nvSpPr>
          <p:cNvPr id="6" name="TextBox 5"/>
          <p:cNvSpPr txBox="1"/>
          <p:nvPr/>
        </p:nvSpPr>
        <p:spPr>
          <a:xfrm>
            <a:off x="4876800" y="2057400"/>
            <a:ext cx="4114800" cy="2677656"/>
          </a:xfrm>
          <a:prstGeom prst="rect">
            <a:avLst/>
          </a:prstGeom>
          <a:solidFill>
            <a:srgbClr val="006666"/>
          </a:solid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Undergraduate </a:t>
            </a:r>
          </a:p>
          <a:p>
            <a:r>
              <a:rPr lang="en-US" b="1" dirty="0" smtClean="0">
                <a:solidFill>
                  <a:schemeClr val="bg1"/>
                </a:solidFill>
                <a:effectLst>
                  <a:outerShdw blurRad="38100" dist="38100" dir="2700000" algn="tl">
                    <a:srgbClr val="000000">
                      <a:alpha val="43137"/>
                    </a:srgbClr>
                  </a:outerShdw>
                </a:effectLst>
              </a:rPr>
              <a:t>In-State per semester: </a:t>
            </a:r>
            <a:r>
              <a:rPr lang="en-US" b="1" dirty="0" smtClean="0">
                <a:solidFill>
                  <a:srgbClr val="FFFF00"/>
                </a:solidFill>
              </a:rPr>
              <a:t>$4,880</a:t>
            </a:r>
          </a:p>
          <a:p>
            <a:endParaRPr lang="en-US" b="1" dirty="0" smtClean="0">
              <a:solidFill>
                <a:srgbClr val="FFFF00"/>
              </a:solidFill>
            </a:endParaRPr>
          </a:p>
          <a:p>
            <a:r>
              <a:rPr lang="en-US" b="1" dirty="0" smtClean="0">
                <a:solidFill>
                  <a:schemeClr val="bg1"/>
                </a:solidFill>
                <a:effectLst>
                  <a:outerShdw blurRad="38100" dist="38100" dir="2700000" algn="tl">
                    <a:srgbClr val="000000">
                      <a:alpha val="43137"/>
                    </a:srgbClr>
                  </a:outerShdw>
                </a:effectLst>
              </a:rPr>
              <a:t>Undergraduate </a:t>
            </a:r>
          </a:p>
          <a:p>
            <a:r>
              <a:rPr lang="en-US" b="1" dirty="0" smtClean="0">
                <a:solidFill>
                  <a:schemeClr val="bg1"/>
                </a:solidFill>
                <a:effectLst>
                  <a:outerShdw blurRad="38100" dist="38100" dir="2700000" algn="tl">
                    <a:srgbClr val="000000">
                      <a:alpha val="43137"/>
                    </a:srgbClr>
                  </a:outerShdw>
                </a:effectLst>
              </a:rPr>
              <a:t>Out-of-State per semester: </a:t>
            </a:r>
            <a:r>
              <a:rPr lang="en-US" b="1" dirty="0" smtClean="0">
                <a:solidFill>
                  <a:srgbClr val="FFFF00"/>
                </a:solidFill>
              </a:rPr>
              <a:t>$11,025</a:t>
            </a:r>
            <a:endParaRPr lang="en-US" b="1" dirty="0">
              <a:solidFill>
                <a:srgbClr val="FFFF00"/>
              </a:solidFill>
            </a:endParaRPr>
          </a:p>
        </p:txBody>
      </p:sp>
    </p:spTree>
    <p:extLst>
      <p:ext uri="{BB962C8B-B14F-4D97-AF65-F5344CB8AC3E}">
        <p14:creationId xmlns:p14="http://schemas.microsoft.com/office/powerpoint/2010/main" val="20401182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8" y="4143911"/>
            <a:ext cx="5725324" cy="2257740"/>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68" y="152400"/>
            <a:ext cx="5639587" cy="3839111"/>
          </a:xfrm>
          <a:prstGeom prst="rect">
            <a:avLst/>
          </a:prstGeom>
        </p:spPr>
      </p:pic>
      <p:sp>
        <p:nvSpPr>
          <p:cNvPr id="10" name="TextBox 9"/>
          <p:cNvSpPr txBox="1"/>
          <p:nvPr/>
        </p:nvSpPr>
        <p:spPr>
          <a:xfrm>
            <a:off x="6248400" y="204989"/>
            <a:ext cx="2743200" cy="6001643"/>
          </a:xfrm>
          <a:prstGeom prst="rect">
            <a:avLst/>
          </a:prstGeom>
          <a:solidFill>
            <a:srgbClr val="006666"/>
          </a:solid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Semester Costs:</a:t>
            </a:r>
          </a:p>
          <a:p>
            <a:endParaRPr lang="en-US" b="1" dirty="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The Woods:</a:t>
            </a:r>
          </a:p>
          <a:p>
            <a:r>
              <a:rPr lang="en-US" b="1" dirty="0" smtClean="0">
                <a:solidFill>
                  <a:schemeClr val="bg1"/>
                </a:solidFill>
                <a:effectLst>
                  <a:outerShdw blurRad="38100" dist="38100" dir="2700000" algn="tl">
                    <a:srgbClr val="000000">
                      <a:alpha val="43137"/>
                    </a:srgbClr>
                  </a:outerShdw>
                </a:effectLst>
              </a:rPr>
              <a:t>$2,230</a:t>
            </a:r>
          </a:p>
          <a:p>
            <a:endParaRPr lang="en-US" b="1" dirty="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University Place:</a:t>
            </a:r>
          </a:p>
          <a:p>
            <a:r>
              <a:rPr lang="en-US" b="1" dirty="0" smtClean="0">
                <a:solidFill>
                  <a:schemeClr val="bg1"/>
                </a:solidFill>
                <a:effectLst>
                  <a:outerShdw blurRad="38100" dist="38100" dir="2700000" algn="tl">
                    <a:srgbClr val="000000">
                      <a:alpha val="43137"/>
                    </a:srgbClr>
                  </a:outerShdw>
                </a:effectLst>
              </a:rPr>
              <a:t>$2, 945</a:t>
            </a:r>
          </a:p>
          <a:p>
            <a:endParaRPr lang="en-US" b="1" dirty="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Meal Plan (on campus):</a:t>
            </a:r>
          </a:p>
          <a:p>
            <a:r>
              <a:rPr lang="en-US" b="1" dirty="0" smtClean="0">
                <a:solidFill>
                  <a:schemeClr val="bg1"/>
                </a:solidFill>
                <a:effectLst>
                  <a:outerShdw blurRad="38100" dist="38100" dir="2700000" algn="tl">
                    <a:srgbClr val="000000">
                      <a:alpha val="43137"/>
                    </a:srgbClr>
                  </a:outerShdw>
                </a:effectLst>
              </a:rPr>
              <a:t>$1,350</a:t>
            </a:r>
          </a:p>
          <a:p>
            <a:endParaRPr lang="en-US" b="1" dirty="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Meal Plan (commuter): </a:t>
            </a:r>
          </a:p>
          <a:p>
            <a:r>
              <a:rPr lang="en-US" b="1" dirty="0" smtClean="0">
                <a:solidFill>
                  <a:schemeClr val="bg1"/>
                </a:solidFill>
                <a:effectLst>
                  <a:outerShdw blurRad="38100" dist="38100" dir="2700000" algn="tl">
                    <a:srgbClr val="000000">
                      <a:alpha val="43137"/>
                    </a:srgbClr>
                  </a:outerShdw>
                </a:effectLst>
              </a:rPr>
              <a:t>$250 </a:t>
            </a:r>
            <a:r>
              <a:rPr lang="en-US" b="1" u="sng" dirty="0" smtClean="0">
                <a:solidFill>
                  <a:schemeClr val="bg1"/>
                </a:solidFill>
                <a:effectLst>
                  <a:outerShdw blurRad="38100" dist="38100" dir="2700000" algn="tl">
                    <a:srgbClr val="000000">
                      <a:alpha val="43137"/>
                    </a:srgbClr>
                  </a:outerShdw>
                </a:effectLst>
              </a:rPr>
              <a:t>or</a:t>
            </a:r>
            <a:r>
              <a:rPr lang="en-US" b="1" dirty="0" smtClean="0">
                <a:solidFill>
                  <a:schemeClr val="bg1"/>
                </a:solidFill>
                <a:effectLst>
                  <a:outerShdw blurRad="38100" dist="38100" dir="2700000" algn="tl">
                    <a:srgbClr val="000000">
                      <a:alpha val="43137"/>
                    </a:srgbClr>
                  </a:outerShdw>
                </a:effectLst>
              </a:rPr>
              <a:t> $450</a:t>
            </a:r>
          </a:p>
          <a:p>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28961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9792" y="4343400"/>
            <a:ext cx="8458200" cy="1600438"/>
          </a:xfrm>
          <a:prstGeom prst="rect">
            <a:avLst/>
          </a:prstGeom>
          <a:solidFill>
            <a:schemeClr val="bg1"/>
          </a:solidFill>
        </p:spPr>
        <p:txBody>
          <a:bodyPr wrap="square" rtlCol="0">
            <a:spAutoFit/>
          </a:bodyPr>
          <a:lstStyle/>
          <a:p>
            <a:r>
              <a:rPr lang="en-US" sz="1400" i="1" dirty="0" smtClean="0"/>
              <a:t>Living in the residence halls is one of the most significant experiences students will have at Coastal Carolina University.  Traditionally, students spend more time in their residence hall than anywhere else on campus. In their new homes they are challenged and educated by the diversity in thought as well as the cultural and intellectual exchange that surrounds them daily.  By choosing university housing, students will join a community to expand their learning experience beyond the classroom. Resident students will have the opportunity to make new friends, develop an appreciation and respect for differences and learn important skills that will help personal and professional relationships through college and beyond.</a:t>
            </a:r>
            <a:endParaRPr lang="en-US" sz="1400" i="1" dirty="0"/>
          </a:p>
        </p:txBody>
      </p:sp>
      <p:sp>
        <p:nvSpPr>
          <p:cNvPr id="9" name="TextBox 8"/>
          <p:cNvSpPr txBox="1"/>
          <p:nvPr/>
        </p:nvSpPr>
        <p:spPr>
          <a:xfrm>
            <a:off x="990600" y="368178"/>
            <a:ext cx="7239000" cy="707886"/>
          </a:xfrm>
          <a:prstGeom prst="rect">
            <a:avLst/>
          </a:prstGeom>
          <a:noFill/>
        </p:spPr>
        <p:txBody>
          <a:bodyPr wrap="square" rtlCol="0">
            <a:spAutoFit/>
          </a:bodyPr>
          <a:lstStyle/>
          <a:p>
            <a:pPr algn="ctr"/>
            <a:r>
              <a:rPr lang="en-US" sz="4000" b="1" dirty="0" smtClean="0">
                <a:solidFill>
                  <a:schemeClr val="bg1"/>
                </a:solidFill>
              </a:rPr>
              <a:t>University Housing</a:t>
            </a:r>
            <a:endParaRPr lang="en-US" sz="4000" b="1" dirty="0">
              <a:solidFill>
                <a:schemeClr val="bg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295400"/>
            <a:ext cx="3886200" cy="2914650"/>
          </a:xfrm>
          <a:prstGeom prst="rect">
            <a:avLst/>
          </a:prstGeom>
        </p:spPr>
      </p:pic>
    </p:spTree>
    <p:extLst>
      <p:ext uri="{BB962C8B-B14F-4D97-AF65-F5344CB8AC3E}">
        <p14:creationId xmlns:p14="http://schemas.microsoft.com/office/powerpoint/2010/main" val="9250206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4915" y="1066800"/>
            <a:ext cx="8077200" cy="4708981"/>
          </a:xfrm>
          <a:prstGeom prst="rect">
            <a:avLst/>
          </a:prstGeom>
          <a:solidFill>
            <a:schemeClr val="bg1">
              <a:lumMod val="95000"/>
            </a:schemeClr>
          </a:solidFill>
        </p:spPr>
        <p:txBody>
          <a:bodyPr wrap="square">
            <a:spAutoFit/>
          </a:bodyPr>
          <a:lstStyle/>
          <a:p>
            <a:endParaRPr lang="en-US" sz="2800" b="1" dirty="0" smtClean="0"/>
          </a:p>
          <a:p>
            <a:pPr marL="342900" indent="-342900">
              <a:buFont typeface="+mj-lt"/>
              <a:buAutoNum type="arabicPeriod"/>
            </a:pPr>
            <a:r>
              <a:rPr lang="en-US" sz="1600" dirty="0" smtClean="0"/>
              <a:t>Determine what parents and student can afford </a:t>
            </a:r>
          </a:p>
          <a:p>
            <a:pPr marL="342900" indent="-342900">
              <a:buFont typeface="+mj-lt"/>
              <a:buAutoNum type="arabicPeriod"/>
            </a:pPr>
            <a:r>
              <a:rPr lang="en-US" sz="1600" dirty="0"/>
              <a:t>D</a:t>
            </a:r>
            <a:r>
              <a:rPr lang="en-US" sz="1600" dirty="0" smtClean="0"/>
              <a:t>etermine if additional revenue sources are needed; if so, complete the </a:t>
            </a:r>
            <a:r>
              <a:rPr lang="en-US" sz="1600" b="1" dirty="0" smtClean="0"/>
              <a:t>Free Application for Federal Student Aid (FAFSA); </a:t>
            </a:r>
            <a:r>
              <a:rPr lang="en-US" sz="1600" dirty="0" smtClean="0"/>
              <a:t>(Federal Pell Grant $5,500 maximum per academic year)</a:t>
            </a:r>
          </a:p>
          <a:p>
            <a:pPr marL="342900" indent="-342900">
              <a:buFont typeface="+mj-lt"/>
              <a:buAutoNum type="arabicPeriod"/>
            </a:pPr>
            <a:r>
              <a:rPr lang="en-US" sz="1600" dirty="0" smtClean="0"/>
              <a:t>Check with your local Vocational Rehabilitation office to determine eligibility for financial support; Vocational Rehabilitation might pay for technology or tuition</a:t>
            </a:r>
          </a:p>
          <a:p>
            <a:pPr marL="342900" indent="-342900">
              <a:buFont typeface="+mj-lt"/>
              <a:buAutoNum type="arabicPeriod"/>
            </a:pPr>
            <a:r>
              <a:rPr lang="en-US" sz="1600" dirty="0" smtClean="0"/>
              <a:t>Determine available cost-share methods and/or student scholarships</a:t>
            </a:r>
          </a:p>
          <a:p>
            <a:pPr marL="342900" indent="-342900">
              <a:buFont typeface="+mj-lt"/>
              <a:buAutoNum type="arabicPeriod"/>
            </a:pPr>
            <a:r>
              <a:rPr lang="en-US" sz="1600" dirty="0" smtClean="0"/>
              <a:t>If the student is still receiving special education services in a public school, the Local Education Agency (LEA) can pay for transportation (if needed) and </a:t>
            </a:r>
            <a:r>
              <a:rPr lang="en-US" sz="1600" dirty="0" smtClean="0">
                <a:solidFill>
                  <a:schemeClr val="bg1"/>
                </a:solidFill>
                <a:effectLst/>
                <a:hlinkClick r:id="rId2" action="ppaction://hlinkfile" tooltip="Coaches students in the typical role of a college student including appropriate classroom behavior, study skills, test taking skills, time management, organizational skills and how to access resources on campus. May assist students in arranging for tutors and/or accommodations from disability services."/>
              </a:rPr>
              <a:t>educational coaches</a:t>
            </a:r>
            <a:endParaRPr lang="en-US" sz="1600" dirty="0" smtClean="0">
              <a:solidFill>
                <a:schemeClr val="bg1"/>
              </a:solidFill>
            </a:endParaRPr>
          </a:p>
          <a:p>
            <a:pPr marL="342900" indent="-342900">
              <a:buFont typeface="+mj-lt"/>
              <a:buAutoNum type="arabicPeriod"/>
            </a:pPr>
            <a:r>
              <a:rPr lang="en-US" sz="1600" dirty="0" smtClean="0"/>
              <a:t>Disability Support Offices can provide tutoring or other</a:t>
            </a:r>
            <a:r>
              <a:rPr lang="en-US" sz="1600" dirty="0" smtClean="0">
                <a:solidFill>
                  <a:schemeClr val="bg1"/>
                </a:solidFill>
              </a:rPr>
              <a:t> </a:t>
            </a:r>
            <a:r>
              <a:rPr lang="en-US" sz="1600" dirty="0" smtClean="0">
                <a:solidFill>
                  <a:schemeClr val="bg1"/>
                </a:solidFill>
                <a:effectLst/>
                <a:hlinkClick r:id="rId2" action="ppaction://hlinkfile" tooltip="Modifications provided for a student with a disability to allow some means to show what they know without the interference of the disability."/>
              </a:rPr>
              <a:t>academic accommodations</a:t>
            </a:r>
            <a:r>
              <a:rPr lang="en-US" sz="1600" dirty="0" smtClean="0">
                <a:solidFill>
                  <a:schemeClr val="bg1"/>
                </a:solidFill>
              </a:rPr>
              <a:t>, </a:t>
            </a:r>
            <a:r>
              <a:rPr lang="en-US" sz="1600" dirty="0"/>
              <a:t>D</a:t>
            </a:r>
            <a:r>
              <a:rPr lang="en-US" sz="1600" dirty="0" smtClean="0"/>
              <a:t>evelopmental services agencies might pay for fees, </a:t>
            </a:r>
          </a:p>
          <a:p>
            <a:pPr marL="342900" indent="-342900">
              <a:buFont typeface="+mj-lt"/>
              <a:buAutoNum type="arabicPeriod"/>
            </a:pPr>
            <a:r>
              <a:rPr lang="en-US" sz="1600" dirty="0" smtClean="0"/>
              <a:t>and the One-stop Career Centers can provide career preparation services (e.g., resume writing, job interviewing, job shadowing, internships, job placement). Collaboration with </a:t>
            </a:r>
            <a:r>
              <a:rPr lang="en-US" sz="1600" b="1" u="sng" dirty="0" smtClean="0"/>
              <a:t>all available resources </a:t>
            </a:r>
            <a:r>
              <a:rPr lang="en-US" sz="1600" dirty="0" smtClean="0"/>
              <a:t>is key.</a:t>
            </a:r>
          </a:p>
          <a:p>
            <a:pPr marL="342900" indent="-342900">
              <a:buFont typeface="+mj-lt"/>
              <a:buAutoNum type="arabicPeriod"/>
            </a:pPr>
            <a:endParaRPr lang="en-US" sz="1600" dirty="0" smtClean="0"/>
          </a:p>
          <a:p>
            <a:r>
              <a:rPr lang="en-US" sz="1600" i="1" dirty="0" smtClean="0"/>
              <a:t>Adapted from Frequently Asked Questions, Think College, </a:t>
            </a:r>
            <a:r>
              <a:rPr lang="en-US" sz="1600" i="1" dirty="0" smtClean="0">
                <a:hlinkClick r:id="rId3"/>
              </a:rPr>
              <a:t>www.thinkcollege.net</a:t>
            </a:r>
            <a:r>
              <a:rPr lang="en-US" sz="1600" i="1" dirty="0" smtClean="0"/>
              <a:t> </a:t>
            </a:r>
            <a:endParaRPr lang="en-US" sz="1600" i="1" dirty="0"/>
          </a:p>
        </p:txBody>
      </p:sp>
      <p:sp>
        <p:nvSpPr>
          <p:cNvPr id="7" name="TextBox 6"/>
          <p:cNvSpPr txBox="1"/>
          <p:nvPr/>
        </p:nvSpPr>
        <p:spPr>
          <a:xfrm>
            <a:off x="558084" y="381000"/>
            <a:ext cx="8433516" cy="523220"/>
          </a:xfrm>
          <a:prstGeom prst="rect">
            <a:avLst/>
          </a:prstGeom>
          <a:noFill/>
        </p:spPr>
        <p:txBody>
          <a:bodyPr wrap="square" rtlCol="0">
            <a:spAutoFit/>
          </a:bodyPr>
          <a:lstStyle/>
          <a:p>
            <a:r>
              <a:rPr lang="en-US" sz="2800" b="1" dirty="0" smtClean="0">
                <a:solidFill>
                  <a:schemeClr val="bg1"/>
                </a:solidFill>
              </a:rPr>
              <a:t>Who will pay?  What to ask and steps to follow…</a:t>
            </a:r>
          </a:p>
        </p:txBody>
      </p:sp>
    </p:spTree>
    <p:extLst>
      <p:ext uri="{BB962C8B-B14F-4D97-AF65-F5344CB8AC3E}">
        <p14:creationId xmlns:p14="http://schemas.microsoft.com/office/powerpoint/2010/main" val="879558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82" y="533400"/>
            <a:ext cx="7611538" cy="4886284"/>
          </a:xfrm>
          <a:prstGeom prst="rect">
            <a:avLst/>
          </a:prstGeom>
        </p:spPr>
      </p:pic>
      <p:sp>
        <p:nvSpPr>
          <p:cNvPr id="5" name="TextBox 4"/>
          <p:cNvSpPr txBox="1"/>
          <p:nvPr/>
        </p:nvSpPr>
        <p:spPr>
          <a:xfrm>
            <a:off x="982551" y="5419684"/>
            <a:ext cx="7239000" cy="461665"/>
          </a:xfrm>
          <a:prstGeom prst="rect">
            <a:avLst/>
          </a:prstGeom>
          <a:noFill/>
        </p:spPr>
        <p:txBody>
          <a:bodyPr wrap="square" rtlCol="0">
            <a:spAutoFit/>
          </a:bodyPr>
          <a:lstStyle/>
          <a:p>
            <a:r>
              <a:rPr lang="en-US" dirty="0" smtClean="0">
                <a:hlinkClick r:id="rId3"/>
              </a:rPr>
              <a:t>http://www.coastal.edu/financialaid/FAFSA101.html</a:t>
            </a:r>
            <a:r>
              <a:rPr lang="en-US" dirty="0" smtClean="0"/>
              <a:t> </a:t>
            </a:r>
            <a:endParaRPr lang="en-US" dirty="0"/>
          </a:p>
        </p:txBody>
      </p:sp>
    </p:spTree>
    <p:extLst>
      <p:ext uri="{BB962C8B-B14F-4D97-AF65-F5344CB8AC3E}">
        <p14:creationId xmlns:p14="http://schemas.microsoft.com/office/powerpoint/2010/main" val="26250899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effectLst>
            <a:outerShdw dist="35921" dir="2700000" algn="ctr" rotWithShape="0">
              <a:schemeClr val="tx2"/>
            </a:outerShdw>
          </a:effectLst>
        </p:spPr>
        <p:txBody>
          <a:bodyPr/>
          <a:lstStyle/>
          <a:p>
            <a:pPr algn="l"/>
            <a:r>
              <a:rPr lang="en-US" sz="5400" b="1" dirty="0" smtClean="0">
                <a:solidFill>
                  <a:schemeClr val="bg1"/>
                </a:solidFill>
              </a:rPr>
              <a:t>What is LIFE™?</a:t>
            </a:r>
            <a:endParaRPr lang="en-US" sz="5400" b="1" dirty="0">
              <a:solidFill>
                <a:schemeClr val="bg1"/>
              </a:solidFill>
            </a:endParaRPr>
          </a:p>
        </p:txBody>
      </p:sp>
      <p:sp>
        <p:nvSpPr>
          <p:cNvPr id="3075" name="Rectangle 3"/>
          <p:cNvSpPr>
            <a:spLocks noGrp="1" noChangeArrowheads="1"/>
          </p:cNvSpPr>
          <p:nvPr>
            <p:ph idx="1"/>
          </p:nvPr>
        </p:nvSpPr>
        <p:spPr>
          <a:solidFill>
            <a:srgbClr val="006666"/>
          </a:solidFill>
        </p:spPr>
        <p:txBody>
          <a:bodyPr/>
          <a:lstStyle/>
          <a:p>
            <a:pPr>
              <a:lnSpc>
                <a:spcPct val="90000"/>
              </a:lnSpc>
              <a:spcBef>
                <a:spcPct val="30000"/>
              </a:spcBef>
            </a:pPr>
            <a:r>
              <a:rPr lang="en-US" sz="3600" dirty="0" smtClean="0">
                <a:solidFill>
                  <a:schemeClr val="bg1"/>
                </a:solidFill>
              </a:rPr>
              <a:t>A tuition-based post-secondary education </a:t>
            </a:r>
            <a:r>
              <a:rPr lang="en-US" sz="3600" dirty="0">
                <a:solidFill>
                  <a:schemeClr val="bg1"/>
                </a:solidFill>
              </a:rPr>
              <a:t>program </a:t>
            </a:r>
            <a:r>
              <a:rPr lang="en-US" sz="3600" dirty="0" smtClean="0">
                <a:solidFill>
                  <a:schemeClr val="bg1"/>
                </a:solidFill>
              </a:rPr>
              <a:t>for young adults who have mild to moderate intellectual disabilities.</a:t>
            </a:r>
          </a:p>
          <a:p>
            <a:pPr>
              <a:lnSpc>
                <a:spcPct val="90000"/>
              </a:lnSpc>
              <a:spcBef>
                <a:spcPct val="30000"/>
              </a:spcBef>
            </a:pPr>
            <a:r>
              <a:rPr lang="en-US" dirty="0" smtClean="0">
                <a:solidFill>
                  <a:schemeClr val="bg1"/>
                </a:solidFill>
              </a:rPr>
              <a:t>Cohort structured program</a:t>
            </a:r>
          </a:p>
          <a:p>
            <a:pPr lvl="1">
              <a:lnSpc>
                <a:spcPct val="90000"/>
              </a:lnSpc>
              <a:spcBef>
                <a:spcPct val="30000"/>
              </a:spcBef>
            </a:pPr>
            <a:r>
              <a:rPr lang="en-US" dirty="0" smtClean="0">
                <a:solidFill>
                  <a:schemeClr val="bg1"/>
                </a:solidFill>
              </a:rPr>
              <a:t>Accepts 6 to 8 students each year during Fall semester only</a:t>
            </a:r>
          </a:p>
          <a:p>
            <a:pPr>
              <a:lnSpc>
                <a:spcPct val="90000"/>
              </a:lnSpc>
              <a:spcBef>
                <a:spcPct val="30000"/>
              </a:spcBef>
            </a:pPr>
            <a:endParaRPr lang="en-US" sz="3600" dirty="0" smtClean="0">
              <a:solidFill>
                <a:srgbClr val="000000"/>
              </a:solidFill>
            </a:endParaRPr>
          </a:p>
          <a:p>
            <a:pPr marL="0" indent="0">
              <a:lnSpc>
                <a:spcPct val="90000"/>
              </a:lnSpc>
              <a:spcBef>
                <a:spcPct val="30000"/>
              </a:spcBef>
              <a:buNone/>
            </a:pPr>
            <a:endParaRPr lang="en-US" sz="3600" dirty="0">
              <a:solidFill>
                <a:schemeClr val="bg1"/>
              </a:solidFill>
            </a:endParaRPr>
          </a:p>
        </p:txBody>
      </p:sp>
    </p:spTree>
    <p:extLst>
      <p:ext uri="{BB962C8B-B14F-4D97-AF65-F5344CB8AC3E}">
        <p14:creationId xmlns:p14="http://schemas.microsoft.com/office/powerpoint/2010/main" val="28911729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solidFill>
                  <a:schemeClr val="bg1"/>
                </a:solidFill>
              </a:rPr>
              <a:t>As a parent or teacher, what do I do now?</a:t>
            </a:r>
            <a:endParaRPr lang="en-US" sz="3200" dirty="0">
              <a:solidFill>
                <a:schemeClr val="bg1"/>
              </a:solidFill>
            </a:endParaRPr>
          </a:p>
        </p:txBody>
      </p:sp>
      <p:sp>
        <p:nvSpPr>
          <p:cNvPr id="3" name="Content Placeholder 2"/>
          <p:cNvSpPr>
            <a:spLocks noGrp="1"/>
          </p:cNvSpPr>
          <p:nvPr>
            <p:ph idx="1"/>
          </p:nvPr>
        </p:nvSpPr>
        <p:spPr>
          <a:xfrm>
            <a:off x="685800" y="1752600"/>
            <a:ext cx="7772400" cy="4343400"/>
          </a:xfrm>
          <a:solidFill>
            <a:schemeClr val="bg1">
              <a:lumMod val="95000"/>
            </a:schemeClr>
          </a:solidFill>
        </p:spPr>
        <p:txBody>
          <a:bodyPr/>
          <a:lstStyle/>
          <a:p>
            <a:r>
              <a:rPr lang="en-US" sz="2000" dirty="0" smtClean="0"/>
              <a:t>Make a plan!</a:t>
            </a:r>
          </a:p>
          <a:p>
            <a:r>
              <a:rPr lang="en-US" sz="2000" dirty="0" smtClean="0"/>
              <a:t>Begin discussions about going to college at the middle level, or sooner if possible</a:t>
            </a:r>
          </a:p>
          <a:p>
            <a:r>
              <a:rPr lang="en-US" sz="2000" dirty="0" smtClean="0"/>
              <a:t>Include college in the IEP and transition planning process</a:t>
            </a:r>
          </a:p>
          <a:p>
            <a:r>
              <a:rPr lang="en-US" sz="2000" dirty="0" smtClean="0"/>
              <a:t>Seek community agency connections and support</a:t>
            </a:r>
          </a:p>
          <a:p>
            <a:r>
              <a:rPr lang="en-US" sz="2000" dirty="0" smtClean="0"/>
              <a:t>Facilitate the development of self advocacy skills</a:t>
            </a:r>
          </a:p>
          <a:p>
            <a:r>
              <a:rPr lang="en-US" sz="2000" dirty="0" smtClean="0"/>
              <a:t>Facilitate the completion of a functional curriculum that includes community work experiences and opportunities for practicing independent living skills</a:t>
            </a:r>
          </a:p>
          <a:p>
            <a:r>
              <a:rPr lang="en-US" sz="2000" dirty="0" smtClean="0"/>
              <a:t>Investigate opportunities for financial support</a:t>
            </a:r>
          </a:p>
          <a:p>
            <a:r>
              <a:rPr lang="en-US" sz="2000" dirty="0" smtClean="0"/>
              <a:t>Schedule a campus visit</a:t>
            </a:r>
          </a:p>
          <a:p>
            <a:r>
              <a:rPr lang="en-US" sz="2000" dirty="0" smtClean="0"/>
              <a:t>ASK QUESTIONS!</a:t>
            </a:r>
          </a:p>
          <a:p>
            <a:pPr marL="0" indent="0">
              <a:buNone/>
            </a:pPr>
            <a:endParaRPr lang="en-US" dirty="0" smtClean="0"/>
          </a:p>
        </p:txBody>
      </p:sp>
    </p:spTree>
    <p:extLst>
      <p:ext uri="{BB962C8B-B14F-4D97-AF65-F5344CB8AC3E}">
        <p14:creationId xmlns:p14="http://schemas.microsoft.com/office/powerpoint/2010/main" val="35493549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rPr>
              <a:t>Post Secondary Education Resources</a:t>
            </a:r>
            <a:endParaRPr lang="en-US" sz="3200" dirty="0">
              <a:solidFill>
                <a:schemeClr val="bg1"/>
              </a:solidFill>
            </a:endParaRPr>
          </a:p>
        </p:txBody>
      </p:sp>
      <p:sp>
        <p:nvSpPr>
          <p:cNvPr id="5" name="Content Placeholder 4"/>
          <p:cNvSpPr>
            <a:spLocks noGrp="1"/>
          </p:cNvSpPr>
          <p:nvPr>
            <p:ph idx="1"/>
          </p:nvPr>
        </p:nvSpPr>
        <p:spPr>
          <a:xfrm>
            <a:off x="685800" y="1828800"/>
            <a:ext cx="7772400" cy="4114800"/>
          </a:xfrm>
          <a:solidFill>
            <a:schemeClr val="bg1">
              <a:lumMod val="95000"/>
            </a:schemeClr>
          </a:solidFill>
        </p:spPr>
        <p:txBody>
          <a:bodyPr>
            <a:normAutofit fontScale="62500" lnSpcReduction="20000"/>
          </a:bodyPr>
          <a:lstStyle/>
          <a:p>
            <a:r>
              <a:rPr lang="en-US" b="1" dirty="0" smtClean="0">
                <a:solidFill>
                  <a:schemeClr val="accent4">
                    <a:lumMod val="65000"/>
                    <a:lumOff val="35000"/>
                  </a:schemeClr>
                </a:solidFill>
              </a:rPr>
              <a:t>Center for Disability Resources (CDR) </a:t>
            </a:r>
            <a:r>
              <a:rPr lang="en-US" b="1" dirty="0" smtClean="0">
                <a:solidFill>
                  <a:schemeClr val="accent4">
                    <a:lumMod val="65000"/>
                    <a:lumOff val="35000"/>
                  </a:schemeClr>
                </a:solidFill>
                <a:hlinkClick r:id="rId3"/>
              </a:rPr>
              <a:t>http://uscm.med.sc.edu/cdrhome/postsecondaryeducation.html</a:t>
            </a:r>
            <a:endParaRPr lang="en-US" b="1" dirty="0" smtClean="0">
              <a:solidFill>
                <a:schemeClr val="accent4">
                  <a:lumMod val="65000"/>
                  <a:lumOff val="35000"/>
                </a:schemeClr>
              </a:solidFill>
            </a:endParaRPr>
          </a:p>
          <a:p>
            <a:pPr>
              <a:buNone/>
            </a:pPr>
            <a:r>
              <a:rPr lang="en-US" b="1" dirty="0" smtClean="0">
                <a:solidFill>
                  <a:schemeClr val="accent4">
                    <a:lumMod val="65000"/>
                    <a:lumOff val="35000"/>
                  </a:schemeClr>
                </a:solidFill>
              </a:rPr>
              <a:t>  </a:t>
            </a:r>
          </a:p>
          <a:p>
            <a:r>
              <a:rPr lang="en-US" b="1" dirty="0" smtClean="0">
                <a:solidFill>
                  <a:schemeClr val="accent4">
                    <a:lumMod val="65000"/>
                    <a:lumOff val="35000"/>
                  </a:schemeClr>
                </a:solidFill>
              </a:rPr>
              <a:t>College Transition Connection (CTC)   </a:t>
            </a:r>
            <a:r>
              <a:rPr lang="en-US" dirty="0" smtClean="0">
                <a:solidFill>
                  <a:schemeClr val="accent4">
                    <a:lumMod val="65000"/>
                    <a:lumOff val="35000"/>
                  </a:schemeClr>
                </a:solidFill>
                <a:hlinkClick r:id="rId4"/>
              </a:rPr>
              <a:t>http://collegetransitionconnection.org/</a:t>
            </a:r>
            <a:r>
              <a:rPr lang="en-US" dirty="0" smtClean="0">
                <a:solidFill>
                  <a:schemeClr val="accent4">
                    <a:lumMod val="65000"/>
                    <a:lumOff val="35000"/>
                  </a:schemeClr>
                </a:solidFill>
              </a:rPr>
              <a:t> </a:t>
            </a:r>
          </a:p>
          <a:p>
            <a:pPr>
              <a:buNone/>
            </a:pPr>
            <a:endParaRPr lang="en-US" dirty="0" smtClean="0">
              <a:solidFill>
                <a:schemeClr val="accent4">
                  <a:lumMod val="65000"/>
                  <a:lumOff val="35000"/>
                </a:schemeClr>
              </a:solidFill>
            </a:endParaRPr>
          </a:p>
          <a:p>
            <a:r>
              <a:rPr lang="en-US" b="1" dirty="0" smtClean="0">
                <a:solidFill>
                  <a:schemeClr val="accent4">
                    <a:lumMod val="65000"/>
                    <a:lumOff val="35000"/>
                  </a:schemeClr>
                </a:solidFill>
              </a:rPr>
              <a:t>National Down Syndrome Society (NDSS)  </a:t>
            </a:r>
            <a:r>
              <a:rPr lang="en-US" dirty="0" smtClean="0">
                <a:solidFill>
                  <a:schemeClr val="accent4">
                    <a:lumMod val="65000"/>
                    <a:lumOff val="35000"/>
                  </a:schemeClr>
                </a:solidFill>
              </a:rPr>
              <a:t> </a:t>
            </a:r>
            <a:r>
              <a:rPr lang="en-US" dirty="0" smtClean="0">
                <a:solidFill>
                  <a:schemeClr val="accent4">
                    <a:lumMod val="65000"/>
                    <a:lumOff val="35000"/>
                  </a:schemeClr>
                </a:solidFill>
                <a:hlinkClick r:id="rId5"/>
              </a:rPr>
              <a:t>http://www.ndss.org/</a:t>
            </a:r>
            <a:r>
              <a:rPr lang="en-US" dirty="0" smtClean="0">
                <a:solidFill>
                  <a:schemeClr val="accent4">
                    <a:lumMod val="65000"/>
                    <a:lumOff val="35000"/>
                  </a:schemeClr>
                </a:solidFill>
              </a:rPr>
              <a:t> </a:t>
            </a:r>
          </a:p>
          <a:p>
            <a:pPr>
              <a:buNone/>
            </a:pPr>
            <a:endParaRPr lang="en-US" dirty="0" smtClean="0">
              <a:solidFill>
                <a:schemeClr val="accent4">
                  <a:lumMod val="65000"/>
                  <a:lumOff val="35000"/>
                </a:schemeClr>
              </a:solidFill>
            </a:endParaRPr>
          </a:p>
          <a:p>
            <a:r>
              <a:rPr lang="en-US" b="1" dirty="0" smtClean="0">
                <a:solidFill>
                  <a:schemeClr val="accent4">
                    <a:lumMod val="65000"/>
                    <a:lumOff val="35000"/>
                  </a:schemeClr>
                </a:solidFill>
              </a:rPr>
              <a:t>ThinkCollege.net</a:t>
            </a:r>
            <a:r>
              <a:rPr lang="en-US" dirty="0" smtClean="0">
                <a:solidFill>
                  <a:schemeClr val="accent4">
                    <a:lumMod val="65000"/>
                    <a:lumOff val="35000"/>
                  </a:schemeClr>
                </a:solidFill>
              </a:rPr>
              <a:t>   </a:t>
            </a:r>
            <a:r>
              <a:rPr lang="en-US" dirty="0" smtClean="0">
                <a:solidFill>
                  <a:schemeClr val="accent4">
                    <a:lumMod val="65000"/>
                    <a:lumOff val="35000"/>
                  </a:schemeClr>
                </a:solidFill>
                <a:hlinkClick r:id="rId6" tooltip="http://www.thinkcollege.net/"/>
              </a:rPr>
              <a:t>www.thinkcollege.net</a:t>
            </a:r>
            <a:r>
              <a:rPr lang="en-US" dirty="0" smtClean="0">
                <a:solidFill>
                  <a:schemeClr val="accent4">
                    <a:lumMod val="65000"/>
                    <a:lumOff val="35000"/>
                  </a:schemeClr>
                </a:solidFill>
              </a:rPr>
              <a:t> </a:t>
            </a:r>
          </a:p>
          <a:p>
            <a:pPr>
              <a:buNone/>
            </a:pPr>
            <a:endParaRPr lang="en-US" dirty="0" smtClean="0">
              <a:solidFill>
                <a:schemeClr val="accent4">
                  <a:lumMod val="65000"/>
                  <a:lumOff val="35000"/>
                </a:schemeClr>
              </a:solidFill>
            </a:endParaRPr>
          </a:p>
          <a:p>
            <a:r>
              <a:rPr lang="en-US" b="1" dirty="0" smtClean="0">
                <a:solidFill>
                  <a:schemeClr val="accent4">
                    <a:lumMod val="65000"/>
                    <a:lumOff val="35000"/>
                  </a:schemeClr>
                </a:solidFill>
              </a:rPr>
              <a:t>Institute for Community Inclusion (ICI)   </a:t>
            </a:r>
            <a:r>
              <a:rPr lang="en-US" dirty="0" smtClean="0">
                <a:solidFill>
                  <a:schemeClr val="accent4">
                    <a:lumMod val="65000"/>
                    <a:lumOff val="35000"/>
                  </a:schemeClr>
                </a:solidFill>
                <a:hlinkClick r:id="rId7"/>
              </a:rPr>
              <a:t>www.communityinclusion.org</a:t>
            </a:r>
            <a:r>
              <a:rPr lang="en-US" dirty="0" smtClean="0">
                <a:solidFill>
                  <a:schemeClr val="accent4">
                    <a:lumMod val="65000"/>
                    <a:lumOff val="35000"/>
                  </a:schemeClr>
                </a:solidFill>
              </a:rPr>
              <a:t> </a:t>
            </a:r>
            <a:endParaRPr lang="en-US" dirty="0">
              <a:solidFill>
                <a:schemeClr val="accent4">
                  <a:lumMod val="65000"/>
                  <a:lumOff val="35000"/>
                </a:schemeClr>
              </a:solidFill>
            </a:endParaRPr>
          </a:p>
        </p:txBody>
      </p:sp>
    </p:spTree>
    <p:extLst>
      <p:ext uri="{BB962C8B-B14F-4D97-AF65-F5344CB8AC3E}">
        <p14:creationId xmlns:p14="http://schemas.microsoft.com/office/powerpoint/2010/main" val="2298870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080623"/>
            <a:ext cx="3581400" cy="2320177"/>
          </a:xfrm>
          <a:prstGeom prst="rect">
            <a:avLst/>
          </a:prstGeom>
          <a:effectLst>
            <a:glow rad="101600">
              <a:schemeClr val="accent2">
                <a:satMod val="175000"/>
                <a:alpha val="40000"/>
              </a:schemeClr>
            </a:glow>
          </a:effectLst>
          <a:scene3d>
            <a:camera prst="orthographicFront">
              <a:rot lat="0" lon="0" rev="1500000"/>
            </a:camera>
            <a:lightRig rig="threePt" dir="t"/>
          </a:scene3d>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0367" r="-20366"/>
          <a:stretch/>
        </p:blipFill>
        <p:spPr>
          <a:xfrm>
            <a:off x="7192755" y="2540505"/>
            <a:ext cx="2405607" cy="1761682"/>
          </a:xfrm>
          <a:prstGeom prst="rect">
            <a:avLst/>
          </a:prstGeom>
          <a:effectLst>
            <a:glow rad="101600">
              <a:schemeClr val="accent2">
                <a:satMod val="175000"/>
                <a:alpha val="40000"/>
              </a:schemeClr>
            </a:glow>
          </a:effectLst>
        </p:spPr>
      </p:pic>
      <p:sp>
        <p:nvSpPr>
          <p:cNvPr id="8" name="Rectangle 7"/>
          <p:cNvSpPr/>
          <p:nvPr/>
        </p:nvSpPr>
        <p:spPr>
          <a:xfrm>
            <a:off x="76200" y="685800"/>
            <a:ext cx="677108" cy="5715000"/>
          </a:xfrm>
          <a:prstGeom prst="rect">
            <a:avLst/>
          </a:prstGeom>
          <a:noFill/>
        </p:spPr>
        <p:txBody>
          <a:bodyPr vert="vert270"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900" b="1" cap="none" spc="50" dirty="0" smtClean="0">
                <a:ln w="11430"/>
                <a:solidFill>
                  <a:srgbClr val="006666"/>
                </a:solidFill>
                <a:effectLst>
                  <a:outerShdw blurRad="76200" dist="50800" dir="5400000" algn="tl" rotWithShape="0">
                    <a:srgbClr val="000000">
                      <a:alpha val="65000"/>
                    </a:srgbClr>
                  </a:outerShdw>
                </a:effectLst>
              </a:rPr>
              <a:t>The CCU college experience</a:t>
            </a:r>
            <a:r>
              <a:rPr lang="en-US" sz="3200" b="1" cap="none" spc="50" dirty="0" smtClean="0">
                <a:ln w="11430"/>
                <a:solidFill>
                  <a:srgbClr val="006666"/>
                </a:solidFill>
                <a:effectLst>
                  <a:outerShdw blurRad="76200" dist="50800" dir="5400000" algn="tl" rotWithShape="0">
                    <a:srgbClr val="000000">
                      <a:alpha val="65000"/>
                    </a:srgbClr>
                  </a:outerShdw>
                </a:effectLst>
              </a:rPr>
              <a:t>…</a:t>
            </a:r>
            <a:endParaRPr lang="en-US" sz="3200" b="1" cap="none" spc="50" dirty="0">
              <a:ln w="11430"/>
              <a:solidFill>
                <a:srgbClr val="006666"/>
              </a:solidFill>
              <a:effectLst>
                <a:outerShdw blurRad="76200" dist="50800" dir="5400000" algn="tl" rotWithShape="0">
                  <a:srgbClr val="000000">
                    <a:alpha val="65000"/>
                  </a:srgbClr>
                </a:outerShdw>
              </a:effectLst>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4333180"/>
            <a:ext cx="2616510" cy="1962383"/>
          </a:xfrm>
          <a:prstGeom prst="rect">
            <a:avLst/>
          </a:prstGeom>
          <a:effectLst>
            <a:glow rad="101600">
              <a:schemeClr val="accent2">
                <a:satMod val="175000"/>
                <a:alpha val="40000"/>
              </a:schemeClr>
            </a:glow>
          </a:effectLst>
          <a:scene3d>
            <a:camera prst="orthographicFront">
              <a:rot lat="0" lon="0" rev="20699999"/>
            </a:camera>
            <a:lightRig rig="threePt" dir="t"/>
          </a:scene3d>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6659" y="-295594"/>
            <a:ext cx="3137324" cy="2352993"/>
          </a:xfrm>
          <a:prstGeom prst="rect">
            <a:avLst/>
          </a:prstGeom>
          <a:effectLst>
            <a:glow rad="101600">
              <a:schemeClr val="accent2">
                <a:satMod val="175000"/>
                <a:alpha val="40000"/>
              </a:schemeClr>
            </a:glow>
          </a:effectLst>
          <a:scene3d>
            <a:camera prst="orthographicFront">
              <a:rot lat="0" lon="0" rev="20099999"/>
            </a:camera>
            <a:lightRig rig="threePt" dir="t"/>
          </a:scene3d>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2011417"/>
            <a:ext cx="2743200" cy="2057400"/>
          </a:xfrm>
          <a:prstGeom prst="rect">
            <a:avLst/>
          </a:prstGeom>
          <a:effectLst>
            <a:glow rad="101600">
              <a:schemeClr val="accent2">
                <a:satMod val="175000"/>
                <a:alpha val="40000"/>
              </a:schemeClr>
            </a:glow>
          </a:effectLst>
          <a:scene3d>
            <a:camera prst="orthographicFront">
              <a:rot lat="0" lon="0" rev="900000"/>
            </a:camera>
            <a:lightRig rig="threePt" dir="t"/>
          </a:scene3d>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2175" y="2341272"/>
            <a:ext cx="2643770" cy="1982828"/>
          </a:xfrm>
          <a:prstGeom prst="rect">
            <a:avLst/>
          </a:prstGeom>
          <a:effectLst>
            <a:glow rad="139700">
              <a:schemeClr val="accent2">
                <a:satMod val="175000"/>
                <a:alpha val="40000"/>
              </a:schemeClr>
            </a:glow>
          </a:effectLst>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21674" r="-21674"/>
          <a:stretch/>
        </p:blipFill>
        <p:spPr>
          <a:xfrm>
            <a:off x="6895945" y="304800"/>
            <a:ext cx="2702417" cy="2026813"/>
          </a:xfrm>
          <a:prstGeom prst="rect">
            <a:avLst/>
          </a:prstGeom>
          <a:effectLst>
            <a:glow rad="101600">
              <a:schemeClr val="accent2">
                <a:satMod val="175000"/>
                <a:alpha val="40000"/>
              </a:schemeClr>
            </a:glow>
          </a:effectLst>
          <a:scene3d>
            <a:camera prst="orthographicFront">
              <a:rot lat="0" lon="0" rev="20699999"/>
            </a:camera>
            <a:lightRig rig="threePt" dir="t"/>
          </a:scene3d>
        </p:spPr>
      </p:pic>
      <p:pic>
        <p:nvPicPr>
          <p:cNvPr id="17" name="Picture 16"/>
          <p:cNvPicPr>
            <a:picLocks noChangeAspect="1"/>
          </p:cNvPicPr>
          <p:nvPr/>
        </p:nvPicPr>
        <p:blipFill rotWithShape="1">
          <a:blip r:embed="rId10" cstate="print">
            <a:extLst>
              <a:ext uri="{28A0092B-C50C-407E-A947-70E740481C1C}">
                <a14:useLocalDpi xmlns:a14="http://schemas.microsoft.com/office/drawing/2010/main" val="0"/>
              </a:ext>
            </a:extLst>
          </a:blip>
          <a:srcRect l="-30670" t="5272" r="30670" b="-6195"/>
          <a:stretch/>
        </p:blipFill>
        <p:spPr>
          <a:xfrm>
            <a:off x="4343400" y="4832010"/>
            <a:ext cx="2091720" cy="1568790"/>
          </a:xfrm>
          <a:prstGeom prst="rect">
            <a:avLst/>
          </a:prstGeom>
          <a:effectLst>
            <a:glow rad="228600">
              <a:schemeClr val="accent2">
                <a:satMod val="175000"/>
                <a:alpha val="40000"/>
              </a:schemeClr>
            </a:glow>
          </a:effectLst>
        </p:spPr>
      </p:pic>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33610" t="-4721" r="33610" b="7595"/>
          <a:stretch/>
        </p:blipFill>
        <p:spPr>
          <a:xfrm>
            <a:off x="-160020" y="-60960"/>
            <a:ext cx="3017520" cy="2194560"/>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2674107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5073655" y="4630169"/>
            <a:ext cx="40703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dirty="0" smtClean="0">
                <a:ln w="11430"/>
                <a:solidFill>
                  <a:srgbClr val="006666"/>
                </a:solidFill>
                <a:effectLst>
                  <a:outerShdw blurRad="50800" dist="39000" dir="5460000" algn="tl">
                    <a:srgbClr val="000000">
                      <a:alpha val="38000"/>
                    </a:srgbClr>
                  </a:outerShdw>
                </a:effectLst>
              </a:rPr>
              <a:t>…priceless.</a:t>
            </a:r>
            <a:endParaRPr lang="en-US" sz="5400" b="1" i="1" cap="none" spc="0" dirty="0">
              <a:ln w="11430"/>
              <a:solidFill>
                <a:srgbClr val="006666"/>
              </a:solidFill>
              <a:effectLst>
                <a:outerShdw blurRad="50800" dist="39000" dir="5460000" algn="tl">
                  <a:srgbClr val="000000">
                    <a:alpha val="38000"/>
                  </a:srgbClr>
                </a:outerShdw>
              </a:effectLst>
            </a:endParaRPr>
          </a:p>
        </p:txBody>
      </p:sp>
      <p:pic>
        <p:nvPicPr>
          <p:cNvPr id="26626" name="Picture 2" descr="Picture 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14400"/>
            <a:ext cx="4947346" cy="3709845"/>
          </a:xfrm>
          <a:prstGeom prst="rect">
            <a:avLst/>
          </a:prstGeom>
          <a:noFill/>
          <a:ln>
            <a:noFill/>
          </a:ln>
          <a:effectLst>
            <a:outerShdw blurRad="63500" dist="38100" dir="13500000" sx="103000" sy="103000" algn="br" rotWithShape="0">
              <a:schemeClr val="accent1">
                <a:lumMod val="75000"/>
                <a:alpha val="9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23" descr="bot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1" y="5051424"/>
            <a:ext cx="9170831"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254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Questions?  Contact us…</a:t>
            </a:r>
            <a:endParaRPr lang="en-US" dirty="0">
              <a:solidFill>
                <a:schemeClr val="bg1"/>
              </a:solidFill>
            </a:endParaRPr>
          </a:p>
        </p:txBody>
      </p:sp>
      <p:sp>
        <p:nvSpPr>
          <p:cNvPr id="3" name="Content Placeholder 2"/>
          <p:cNvSpPr>
            <a:spLocks noGrp="1"/>
          </p:cNvSpPr>
          <p:nvPr>
            <p:ph sz="half" idx="1"/>
          </p:nvPr>
        </p:nvSpPr>
        <p:spPr>
          <a:solidFill>
            <a:schemeClr val="bg1"/>
          </a:solidFill>
        </p:spPr>
        <p:txBody>
          <a:bodyPr/>
          <a:lstStyle/>
          <a:p>
            <a:pPr marL="0" indent="0" algn="ctr">
              <a:buNone/>
            </a:pPr>
            <a:r>
              <a:rPr lang="en-US" b="1" dirty="0" smtClean="0"/>
              <a:t>Zan Wiggins</a:t>
            </a:r>
            <a:r>
              <a:rPr lang="en-US" dirty="0"/>
              <a:t/>
            </a:r>
            <a:br>
              <a:rPr lang="en-US" dirty="0"/>
            </a:br>
            <a:r>
              <a:rPr lang="en-US" sz="2000" i="1" dirty="0" smtClean="0"/>
              <a:t>Director</a:t>
            </a:r>
            <a:r>
              <a:rPr lang="en-US" sz="2000" i="1" dirty="0"/>
              <a:t/>
            </a:r>
            <a:br>
              <a:rPr lang="en-US" sz="2000" i="1" dirty="0"/>
            </a:br>
            <a:r>
              <a:rPr lang="en-US" sz="2000" i="1" dirty="0"/>
              <a:t>Biddle Center for Teaching, Learning, &amp; Community Engagement</a:t>
            </a:r>
          </a:p>
          <a:p>
            <a:pPr marL="0" indent="0" algn="ctr">
              <a:buNone/>
            </a:pPr>
            <a:endParaRPr lang="en-US" sz="2000" dirty="0"/>
          </a:p>
          <a:p>
            <a:pPr marL="0" indent="0" algn="ctr">
              <a:buNone/>
            </a:pPr>
            <a:r>
              <a:rPr lang="en-US" dirty="0" smtClean="0"/>
              <a:t>843-349-2665</a:t>
            </a:r>
            <a:endParaRPr lang="en-US" dirty="0"/>
          </a:p>
          <a:p>
            <a:pPr marL="0" indent="0" algn="ctr">
              <a:buNone/>
            </a:pPr>
            <a:r>
              <a:rPr lang="en-US" sz="2400" dirty="0">
                <a:hlinkClick r:id="rId2"/>
              </a:rPr>
              <a:t>zwiggins@coastal.edu</a:t>
            </a:r>
            <a:endParaRPr lang="en-US" sz="2400" dirty="0" smtClean="0">
              <a:hlinkClick r:id="rId3"/>
            </a:endParaRPr>
          </a:p>
          <a:p>
            <a:pPr marL="0" indent="0" algn="ctr">
              <a:buNone/>
            </a:pPr>
            <a:r>
              <a:rPr lang="en-US" dirty="0" smtClean="0"/>
              <a:t> </a:t>
            </a:r>
          </a:p>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a:solidFill>
            <a:schemeClr val="bg1"/>
          </a:solidFill>
        </p:spPr>
        <p:txBody>
          <a:bodyPr/>
          <a:lstStyle/>
          <a:p>
            <a:pPr marL="0" indent="0" algn="ctr">
              <a:buNone/>
            </a:pPr>
            <a:r>
              <a:rPr lang="en-US" b="1" dirty="0" smtClean="0"/>
              <a:t>Sandra Saunders</a:t>
            </a:r>
          </a:p>
          <a:p>
            <a:pPr marL="0" indent="0" algn="ctr">
              <a:buNone/>
            </a:pPr>
            <a:r>
              <a:rPr lang="en-US" sz="2000" i="1" dirty="0" smtClean="0"/>
              <a:t>LIFE</a:t>
            </a:r>
            <a:r>
              <a:rPr lang="en-US" sz="2000" i="1" baseline="30000" dirty="0" smtClean="0"/>
              <a:t>TM</a:t>
            </a:r>
            <a:r>
              <a:rPr lang="en-US" sz="2000" i="1" dirty="0" smtClean="0"/>
              <a:t> Program Coordinator</a:t>
            </a:r>
            <a:r>
              <a:rPr lang="en-US" sz="2000" i="1" dirty="0"/>
              <a:t/>
            </a:r>
            <a:br>
              <a:rPr lang="en-US" sz="2000" i="1" dirty="0"/>
            </a:br>
            <a:r>
              <a:rPr lang="en-US" sz="2000" i="1" dirty="0"/>
              <a:t>Biddle Center for Teaching, Learning, &amp; Community </a:t>
            </a:r>
            <a:r>
              <a:rPr lang="en-US" sz="2000" i="1" dirty="0" smtClean="0"/>
              <a:t>Engagement</a:t>
            </a:r>
          </a:p>
          <a:p>
            <a:pPr marL="0" indent="0" algn="ctr">
              <a:buNone/>
            </a:pPr>
            <a:endParaRPr lang="en-US" sz="2000" dirty="0" smtClean="0"/>
          </a:p>
          <a:p>
            <a:pPr marL="0" indent="0" algn="ctr">
              <a:buNone/>
            </a:pPr>
            <a:r>
              <a:rPr lang="en-US" dirty="0" smtClean="0"/>
              <a:t>843-349-2387</a:t>
            </a:r>
          </a:p>
          <a:p>
            <a:pPr marL="0" indent="0" algn="ctr">
              <a:buNone/>
            </a:pPr>
            <a:r>
              <a:rPr lang="en-US" sz="2400" dirty="0" smtClean="0">
                <a:hlinkClick r:id="rId4"/>
              </a:rPr>
              <a:t>ssaunders@coastal.edu</a:t>
            </a:r>
            <a:r>
              <a:rPr lang="en-US" sz="2400" dirty="0" smtClean="0"/>
              <a:t> </a:t>
            </a:r>
            <a:endParaRPr lang="en-US" sz="2400" dirty="0"/>
          </a:p>
        </p:txBody>
      </p:sp>
    </p:spTree>
    <p:extLst>
      <p:ext uri="{BB962C8B-B14F-4D97-AF65-F5344CB8AC3E}">
        <p14:creationId xmlns:p14="http://schemas.microsoft.com/office/powerpoint/2010/main" val="15861320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bg1"/>
                </a:solidFill>
              </a:rPr>
              <a:t>Who should apply?</a:t>
            </a:r>
            <a:endParaRPr lang="en-US" b="1" dirty="0">
              <a:solidFill>
                <a:schemeClr val="bg1"/>
              </a:solidFill>
            </a:endParaRPr>
          </a:p>
        </p:txBody>
      </p:sp>
      <p:sp>
        <p:nvSpPr>
          <p:cNvPr id="3" name="Content Placeholder 2"/>
          <p:cNvSpPr>
            <a:spLocks noGrp="1"/>
          </p:cNvSpPr>
          <p:nvPr>
            <p:ph idx="1"/>
          </p:nvPr>
        </p:nvSpPr>
        <p:spPr>
          <a:xfrm>
            <a:off x="685800" y="1981200"/>
            <a:ext cx="7772400" cy="4572000"/>
          </a:xfrm>
          <a:solidFill>
            <a:srgbClr val="006666"/>
          </a:solidFill>
        </p:spPr>
        <p:txBody>
          <a:bodyPr/>
          <a:lstStyle/>
          <a:p>
            <a:r>
              <a:rPr lang="en-US" dirty="0" smtClean="0">
                <a:solidFill>
                  <a:schemeClr val="bg1"/>
                </a:solidFill>
              </a:rPr>
              <a:t>18-24 year olds </a:t>
            </a:r>
          </a:p>
          <a:p>
            <a:r>
              <a:rPr lang="en-US" dirty="0" smtClean="0">
                <a:solidFill>
                  <a:schemeClr val="bg1"/>
                </a:solidFill>
              </a:rPr>
              <a:t>Identified as having a mild intellectual disability </a:t>
            </a:r>
          </a:p>
          <a:p>
            <a:r>
              <a:rPr lang="en-US" dirty="0" smtClean="0">
                <a:solidFill>
                  <a:schemeClr val="bg1"/>
                </a:solidFill>
              </a:rPr>
              <a:t>Have exited high school with a certificate or non-standard diploma</a:t>
            </a:r>
          </a:p>
          <a:p>
            <a:r>
              <a:rPr lang="en-US" dirty="0" smtClean="0">
                <a:solidFill>
                  <a:schemeClr val="bg1"/>
                </a:solidFill>
              </a:rPr>
              <a:t>Independently exhibit a desire and motivation to complete a post-secondary program</a:t>
            </a:r>
            <a:endParaRPr lang="en-US" dirty="0">
              <a:solidFill>
                <a:schemeClr val="bg1"/>
              </a:solidFill>
            </a:endParaRPr>
          </a:p>
        </p:txBody>
      </p:sp>
    </p:spTree>
    <p:extLst>
      <p:ext uri="{BB962C8B-B14F-4D97-AF65-F5344CB8AC3E}">
        <p14:creationId xmlns:p14="http://schemas.microsoft.com/office/powerpoint/2010/main" val="8823904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bg1"/>
                </a:solidFill>
                <a:effectLst>
                  <a:outerShdw blurRad="38100" dist="38100" dir="2700000" algn="tl">
                    <a:srgbClr val="000000">
                      <a:alpha val="43137"/>
                    </a:srgbClr>
                  </a:outerShdw>
                </a:effectLst>
              </a:rPr>
              <a:t>Admissions Criteria</a:t>
            </a:r>
            <a:endParaRPr lang="en-US" sz="18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solidFill>
            <a:srgbClr val="006666"/>
          </a:solidFill>
        </p:spPr>
        <p:txBody>
          <a:bodyPr/>
          <a:lstStyle/>
          <a:p>
            <a:pPr>
              <a:lnSpc>
                <a:spcPct val="80000"/>
              </a:lnSpc>
            </a:pPr>
            <a:r>
              <a:rPr lang="en-US" dirty="0" smtClean="0">
                <a:solidFill>
                  <a:schemeClr val="bg1"/>
                </a:solidFill>
              </a:rPr>
              <a:t>Applicants must…</a:t>
            </a:r>
          </a:p>
          <a:p>
            <a:pPr lvl="1">
              <a:lnSpc>
                <a:spcPct val="80000"/>
              </a:lnSpc>
            </a:pPr>
            <a:r>
              <a:rPr lang="en-US" dirty="0" smtClean="0">
                <a:solidFill>
                  <a:schemeClr val="bg1"/>
                </a:solidFill>
              </a:rPr>
              <a:t>Demonstrate an interest and desire to pursue educational, employment, and life experiences through post-secondary education </a:t>
            </a:r>
          </a:p>
          <a:p>
            <a:pPr lvl="1">
              <a:lnSpc>
                <a:spcPct val="80000"/>
              </a:lnSpc>
            </a:pPr>
            <a:r>
              <a:rPr lang="en-US" dirty="0" smtClean="0">
                <a:solidFill>
                  <a:schemeClr val="bg1"/>
                </a:solidFill>
              </a:rPr>
              <a:t>Participate in a writing sample, with appropriate accommodations </a:t>
            </a:r>
          </a:p>
          <a:p>
            <a:pPr lvl="1">
              <a:lnSpc>
                <a:spcPct val="80000"/>
              </a:lnSpc>
            </a:pPr>
            <a:r>
              <a:rPr lang="en-US" dirty="0" smtClean="0">
                <a:solidFill>
                  <a:schemeClr val="bg1"/>
                </a:solidFill>
              </a:rPr>
              <a:t>Be willing to participate in research and promotional activities for LIFE™</a:t>
            </a:r>
          </a:p>
          <a:p>
            <a:pPr lvl="1">
              <a:lnSpc>
                <a:spcPct val="80000"/>
              </a:lnSpc>
            </a:pPr>
            <a:r>
              <a:rPr lang="en-US" dirty="0" smtClean="0">
                <a:solidFill>
                  <a:schemeClr val="bg1"/>
                </a:solidFill>
              </a:rPr>
              <a:t>Provide three letters of recommendation</a:t>
            </a:r>
          </a:p>
          <a:p>
            <a:pPr>
              <a:lnSpc>
                <a:spcPct val="80000"/>
              </a:lnSpc>
            </a:pPr>
            <a:endParaRPr lang="en-US" dirty="0" smtClean="0">
              <a:solidFill>
                <a:schemeClr val="bg1"/>
              </a:solidFill>
            </a:endParaRPr>
          </a:p>
          <a:p>
            <a:pPr>
              <a:lnSpc>
                <a:spcPct val="80000"/>
              </a:lnSpc>
            </a:pPr>
            <a:endParaRPr lang="en-US" dirty="0" smtClean="0">
              <a:solidFill>
                <a:schemeClr val="bg1"/>
              </a:solidFill>
            </a:endParaRPr>
          </a:p>
          <a:p>
            <a:pPr>
              <a:lnSpc>
                <a:spcPct val="80000"/>
              </a:lnSpc>
            </a:pPr>
            <a:endParaRPr lang="en-US" dirty="0" smtClean="0">
              <a:solidFill>
                <a:schemeClr val="bg1"/>
              </a:solidFill>
            </a:endParaRPr>
          </a:p>
          <a:p>
            <a:endParaRPr lang="en-US" sz="2800" dirty="0"/>
          </a:p>
        </p:txBody>
      </p:sp>
      <p:pic>
        <p:nvPicPr>
          <p:cNvPr id="22530" name="Picture 2" descr="Student Affai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90282"/>
            <a:ext cx="1412054" cy="128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412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ffectLst>
            <a:outerShdw dist="35921" dir="2700000" algn="ctr" rotWithShape="0">
              <a:schemeClr val="tx2"/>
            </a:outerShdw>
          </a:effectLst>
        </p:spPr>
        <p:txBody>
          <a:bodyPr/>
          <a:lstStyle/>
          <a:p>
            <a:pPr algn="l"/>
            <a:r>
              <a:rPr lang="en-US" sz="5400" b="1" dirty="0">
                <a:solidFill>
                  <a:schemeClr val="bg1"/>
                </a:solidFill>
              </a:rPr>
              <a:t>Program Structure</a:t>
            </a:r>
          </a:p>
        </p:txBody>
      </p:sp>
      <p:sp>
        <p:nvSpPr>
          <p:cNvPr id="9219" name="Rectangle 3"/>
          <p:cNvSpPr>
            <a:spLocks noGrp="1" noChangeArrowheads="1"/>
          </p:cNvSpPr>
          <p:nvPr>
            <p:ph idx="1"/>
          </p:nvPr>
        </p:nvSpPr>
        <p:spPr>
          <a:solidFill>
            <a:srgbClr val="006666"/>
          </a:solidFill>
        </p:spPr>
        <p:txBody>
          <a:bodyPr/>
          <a:lstStyle/>
          <a:p>
            <a:pPr>
              <a:lnSpc>
                <a:spcPct val="90000"/>
              </a:lnSpc>
            </a:pPr>
            <a:r>
              <a:rPr lang="en-US" sz="2400" dirty="0">
                <a:solidFill>
                  <a:schemeClr val="bg1"/>
                </a:solidFill>
              </a:rPr>
              <a:t>Program course of study will be designed to duplicate a typical college </a:t>
            </a:r>
            <a:r>
              <a:rPr lang="en-US" sz="2400" dirty="0" smtClean="0">
                <a:solidFill>
                  <a:schemeClr val="bg1"/>
                </a:solidFill>
              </a:rPr>
              <a:t>schedule</a:t>
            </a:r>
            <a:endParaRPr lang="en-US" sz="2400" dirty="0">
              <a:solidFill>
                <a:schemeClr val="bg1"/>
              </a:solidFill>
            </a:endParaRPr>
          </a:p>
          <a:p>
            <a:pPr>
              <a:lnSpc>
                <a:spcPct val="90000"/>
              </a:lnSpc>
            </a:pPr>
            <a:r>
              <a:rPr lang="en-US" sz="2400" dirty="0">
                <a:solidFill>
                  <a:schemeClr val="bg1"/>
                </a:solidFill>
              </a:rPr>
              <a:t>Each </a:t>
            </a:r>
            <a:r>
              <a:rPr lang="en-US" sz="2400" dirty="0" smtClean="0">
                <a:solidFill>
                  <a:schemeClr val="bg1"/>
                </a:solidFill>
              </a:rPr>
              <a:t>student will participate in academics, work experiences, and campus activities based </a:t>
            </a:r>
            <a:r>
              <a:rPr lang="en-US" sz="2400" dirty="0">
                <a:solidFill>
                  <a:schemeClr val="bg1"/>
                </a:solidFill>
              </a:rPr>
              <a:t>on </a:t>
            </a:r>
            <a:r>
              <a:rPr lang="en-US" sz="2400" dirty="0" smtClean="0">
                <a:solidFill>
                  <a:schemeClr val="bg1"/>
                </a:solidFill>
              </a:rPr>
              <a:t>individual interests </a:t>
            </a:r>
            <a:r>
              <a:rPr lang="en-US" sz="2400" dirty="0">
                <a:solidFill>
                  <a:schemeClr val="bg1"/>
                </a:solidFill>
              </a:rPr>
              <a:t>and </a:t>
            </a:r>
            <a:r>
              <a:rPr lang="en-US" sz="2400" dirty="0" smtClean="0">
                <a:solidFill>
                  <a:schemeClr val="bg1"/>
                </a:solidFill>
              </a:rPr>
              <a:t>abilities</a:t>
            </a:r>
          </a:p>
          <a:p>
            <a:pPr marL="342900" lvl="1" indent="-342900">
              <a:lnSpc>
                <a:spcPct val="90000"/>
              </a:lnSpc>
              <a:buFontTx/>
              <a:buChar char="•"/>
            </a:pPr>
            <a:r>
              <a:rPr lang="en-US" sz="2400" dirty="0" smtClean="0">
                <a:solidFill>
                  <a:schemeClr val="bg1"/>
                </a:solidFill>
              </a:rPr>
              <a:t>Each student will be entitled to a 504 plan </a:t>
            </a:r>
          </a:p>
          <a:p>
            <a:pPr marL="0" lvl="1" indent="0">
              <a:lnSpc>
                <a:spcPct val="90000"/>
              </a:lnSpc>
              <a:buNone/>
            </a:pPr>
            <a:r>
              <a:rPr lang="en-US" sz="2400" dirty="0" smtClean="0">
                <a:solidFill>
                  <a:schemeClr val="bg1"/>
                </a:solidFill>
              </a:rPr>
              <a:t>    to ensure appropriate support and </a:t>
            </a:r>
          </a:p>
          <a:p>
            <a:pPr marL="0" lvl="1" indent="0">
              <a:lnSpc>
                <a:spcPct val="90000"/>
              </a:lnSpc>
              <a:buNone/>
            </a:pPr>
            <a:r>
              <a:rPr lang="en-US" sz="2400" dirty="0" smtClean="0">
                <a:solidFill>
                  <a:schemeClr val="bg1"/>
                </a:solidFill>
              </a:rPr>
              <a:t>    accommodations / modifications</a:t>
            </a:r>
          </a:p>
          <a:p>
            <a:pPr marL="342900" lvl="1" indent="-342900">
              <a:lnSpc>
                <a:spcPct val="90000"/>
              </a:lnSpc>
              <a:buFontTx/>
              <a:buChar char="•"/>
            </a:pPr>
            <a:r>
              <a:rPr lang="en-US" sz="2400" dirty="0" smtClean="0">
                <a:solidFill>
                  <a:schemeClr val="bg1"/>
                </a:solidFill>
              </a:rPr>
              <a:t>“Cruising Coastal” checklist allows for </a:t>
            </a:r>
          </a:p>
          <a:p>
            <a:pPr marL="0" lvl="1" indent="0">
              <a:lnSpc>
                <a:spcPct val="90000"/>
              </a:lnSpc>
              <a:buNone/>
            </a:pPr>
            <a:r>
              <a:rPr lang="en-US" sz="2400" dirty="0">
                <a:solidFill>
                  <a:schemeClr val="bg1"/>
                </a:solidFill>
              </a:rPr>
              <a:t> </a:t>
            </a:r>
            <a:r>
              <a:rPr lang="en-US" sz="2400" dirty="0" smtClean="0">
                <a:solidFill>
                  <a:schemeClr val="bg1"/>
                </a:solidFill>
              </a:rPr>
              <a:t>    various levels of independence across campus</a:t>
            </a:r>
          </a:p>
          <a:p>
            <a:pPr>
              <a:lnSpc>
                <a:spcPct val="90000"/>
              </a:lnSpc>
            </a:pPr>
            <a:endParaRPr lang="en-US" dirty="0">
              <a:solidFill>
                <a:schemeClr val="bg1"/>
              </a:solidFill>
            </a:endParaRPr>
          </a:p>
        </p:txBody>
      </p:sp>
      <p:pic>
        <p:nvPicPr>
          <p:cNvPr id="18434" name="Picture 2" descr="Coastal Activities Boa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975" y="3657600"/>
            <a:ext cx="1587908"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0381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bg1"/>
                </a:solidFill>
              </a:rPr>
              <a:t>Why CCU LIFE™?</a:t>
            </a:r>
            <a:endParaRPr lang="en-US" b="1" dirty="0">
              <a:solidFill>
                <a:schemeClr val="bg1"/>
              </a:solidFill>
            </a:endParaRPr>
          </a:p>
        </p:txBody>
      </p:sp>
      <p:sp>
        <p:nvSpPr>
          <p:cNvPr id="3" name="Content Placeholder 2"/>
          <p:cNvSpPr>
            <a:spLocks noGrp="1"/>
          </p:cNvSpPr>
          <p:nvPr>
            <p:ph idx="1"/>
          </p:nvPr>
        </p:nvSpPr>
        <p:spPr>
          <a:solidFill>
            <a:srgbClr val="006666"/>
          </a:solidFill>
        </p:spPr>
        <p:txBody>
          <a:bodyPr/>
          <a:lstStyle/>
          <a:p>
            <a:pPr>
              <a:lnSpc>
                <a:spcPct val="80000"/>
              </a:lnSpc>
            </a:pPr>
            <a:r>
              <a:rPr lang="en-US" sz="2800" dirty="0" smtClean="0">
                <a:solidFill>
                  <a:schemeClr val="bg1"/>
                </a:solidFill>
              </a:rPr>
              <a:t>Four-year program</a:t>
            </a:r>
          </a:p>
          <a:p>
            <a:pPr>
              <a:lnSpc>
                <a:spcPct val="80000"/>
              </a:lnSpc>
            </a:pPr>
            <a:r>
              <a:rPr lang="en-US" sz="2800" dirty="0" smtClean="0">
                <a:solidFill>
                  <a:schemeClr val="bg1"/>
                </a:solidFill>
              </a:rPr>
              <a:t>Fully inclusive model with academic and social support</a:t>
            </a:r>
          </a:p>
          <a:p>
            <a:pPr>
              <a:lnSpc>
                <a:spcPct val="80000"/>
              </a:lnSpc>
            </a:pPr>
            <a:r>
              <a:rPr lang="en-US" sz="2800" dirty="0" smtClean="0">
                <a:solidFill>
                  <a:schemeClr val="bg1"/>
                </a:solidFill>
              </a:rPr>
              <a:t>Dual enrollment option</a:t>
            </a:r>
          </a:p>
          <a:p>
            <a:pPr>
              <a:lnSpc>
                <a:spcPct val="80000"/>
              </a:lnSpc>
            </a:pPr>
            <a:r>
              <a:rPr lang="en-US" sz="2800" dirty="0" smtClean="0">
                <a:solidFill>
                  <a:schemeClr val="bg1"/>
                </a:solidFill>
              </a:rPr>
              <a:t>Residence Life option</a:t>
            </a:r>
          </a:p>
          <a:p>
            <a:pPr>
              <a:lnSpc>
                <a:spcPct val="80000"/>
              </a:lnSpc>
            </a:pPr>
            <a:r>
              <a:rPr lang="en-US" sz="2800" dirty="0" smtClean="0">
                <a:solidFill>
                  <a:schemeClr val="bg1"/>
                </a:solidFill>
              </a:rPr>
              <a:t>Includes a plan to transition to apartment living</a:t>
            </a:r>
          </a:p>
          <a:p>
            <a:pPr>
              <a:lnSpc>
                <a:spcPct val="80000"/>
              </a:lnSpc>
            </a:pPr>
            <a:r>
              <a:rPr lang="en-US" sz="2800" dirty="0" smtClean="0">
                <a:solidFill>
                  <a:schemeClr val="bg1"/>
                </a:solidFill>
              </a:rPr>
              <a:t>Interagency and community collaboration</a:t>
            </a:r>
          </a:p>
          <a:p>
            <a:pPr>
              <a:lnSpc>
                <a:spcPct val="80000"/>
              </a:lnSpc>
            </a:pPr>
            <a:r>
              <a:rPr lang="en-US" sz="2800" dirty="0" smtClean="0">
                <a:solidFill>
                  <a:schemeClr val="bg1"/>
                </a:solidFill>
              </a:rPr>
              <a:t>Internships and other work experiences</a:t>
            </a:r>
          </a:p>
          <a:p>
            <a:pPr>
              <a:lnSpc>
                <a:spcPct val="80000"/>
              </a:lnSpc>
            </a:pPr>
            <a:r>
              <a:rPr lang="en-US" sz="2800" dirty="0" smtClean="0">
                <a:solidFill>
                  <a:schemeClr val="bg1"/>
                </a:solidFill>
              </a:rPr>
              <a:t>Supportive environment and campus culture</a:t>
            </a:r>
          </a:p>
        </p:txBody>
      </p:sp>
    </p:spTree>
    <p:extLst>
      <p:ext uri="{BB962C8B-B14F-4D97-AF65-F5344CB8AC3E}">
        <p14:creationId xmlns:p14="http://schemas.microsoft.com/office/powerpoint/2010/main" val="3612293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bg1"/>
                </a:solidFill>
              </a:rPr>
              <a:t>Why CCU LIFE™?</a:t>
            </a:r>
            <a:endParaRPr lang="en-US" dirty="0"/>
          </a:p>
        </p:txBody>
      </p:sp>
      <p:sp>
        <p:nvSpPr>
          <p:cNvPr id="3" name="Content Placeholder 2"/>
          <p:cNvSpPr>
            <a:spLocks noGrp="1"/>
          </p:cNvSpPr>
          <p:nvPr>
            <p:ph idx="1"/>
          </p:nvPr>
        </p:nvSpPr>
        <p:spPr>
          <a:solidFill>
            <a:srgbClr val="006666"/>
          </a:solidFill>
        </p:spPr>
        <p:txBody>
          <a:bodyPr/>
          <a:lstStyle/>
          <a:p>
            <a:r>
              <a:rPr lang="en-US" sz="2800" dirty="0" smtClean="0">
                <a:solidFill>
                  <a:schemeClr val="bg1"/>
                </a:solidFill>
              </a:rPr>
              <a:t>LIFE™ program and Career Services evaluation and career counseling</a:t>
            </a:r>
          </a:p>
          <a:p>
            <a:r>
              <a:rPr kumimoji="0" lang="en-US" sz="2800" b="0" i="0" u="none" strike="noStrike" cap="none" normalizeH="0" baseline="0" dirty="0" smtClean="0">
                <a:ln>
                  <a:noFill/>
                </a:ln>
                <a:solidFill>
                  <a:schemeClr val="bg1"/>
                </a:solidFill>
                <a:effectLst/>
                <a:latin typeface="Arial" charset="0"/>
                <a:ea typeface="Times New Roman" pitchFamily="18" charset="0"/>
                <a:cs typeface="Arial" charset="0"/>
              </a:rPr>
              <a:t>Basic academic skills needed for employment</a:t>
            </a:r>
          </a:p>
          <a:p>
            <a:r>
              <a:rPr lang="en-US" sz="2800" dirty="0" smtClean="0">
                <a:solidFill>
                  <a:schemeClr val="bg1"/>
                </a:solidFill>
                <a:latin typeface="Arial" charset="0"/>
                <a:ea typeface="Times New Roman" pitchFamily="18" charset="0"/>
                <a:cs typeface="Arial" charset="0"/>
              </a:rPr>
              <a:t>Extracurricular activities and opportunities for socialization with age-appropriate peers</a:t>
            </a:r>
          </a:p>
          <a:p>
            <a:r>
              <a:rPr lang="en-US" sz="2800" dirty="0" smtClean="0">
                <a:solidFill>
                  <a:schemeClr val="bg1"/>
                </a:solidFill>
                <a:latin typeface="Arial" charset="0"/>
                <a:ea typeface="Times New Roman" pitchFamily="18" charset="0"/>
                <a:cs typeface="Arial" charset="0"/>
              </a:rPr>
              <a:t>Community experiences</a:t>
            </a:r>
          </a:p>
          <a:p>
            <a:r>
              <a:rPr kumimoji="0" lang="en-US" sz="2800" b="0" i="0" u="none" strike="noStrike" cap="none" normalizeH="0" baseline="0" dirty="0" smtClean="0">
                <a:ln>
                  <a:noFill/>
                </a:ln>
                <a:solidFill>
                  <a:schemeClr val="bg1"/>
                </a:solidFill>
                <a:effectLst/>
                <a:latin typeface="Arial" charset="0"/>
                <a:ea typeface="Times New Roman" pitchFamily="18" charset="0"/>
                <a:cs typeface="Arial" charset="0"/>
              </a:rPr>
              <a:t>Builds self-advocacy, independence, and self-confidence</a:t>
            </a:r>
          </a:p>
          <a:p>
            <a:pPr marL="0" indent="0">
              <a:buNone/>
            </a:pPr>
            <a:endParaRPr kumimoji="0" lang="en-US" sz="4000" b="0" i="0" u="none" strike="noStrike" cap="none" normalizeH="0" baseline="0" dirty="0" smtClean="0">
              <a:ln>
                <a:noFill/>
              </a:ln>
              <a:solidFill>
                <a:srgbClr val="000000"/>
              </a:solidFill>
              <a:effectLst/>
              <a:latin typeface="Arial" charset="0"/>
              <a:ea typeface="Times New Roman" pitchFamily="18" charset="0"/>
              <a:cs typeface="Arial" charset="0"/>
            </a:endParaRPr>
          </a:p>
          <a:p>
            <a:endParaRPr kumimoji="0" lang="en-US" sz="2800" b="0" i="0" u="none" strike="noStrike" cap="none" normalizeH="0" baseline="0" dirty="0" smtClean="0">
              <a:ln>
                <a:noFill/>
              </a:ln>
              <a:solidFill>
                <a:schemeClr val="bg1"/>
              </a:solidFill>
              <a:effectLst/>
              <a:latin typeface="Arial" charset="0"/>
              <a:ea typeface="Times New Roman" pitchFamily="18" charset="0"/>
              <a:cs typeface="Arial" charset="0"/>
            </a:endParaRPr>
          </a:p>
          <a:p>
            <a:endParaRPr kumimoji="0" lang="en-US" b="0" i="0" u="none" strike="noStrike" cap="none" normalizeH="0" baseline="0" dirty="0" smtClean="0">
              <a:ln>
                <a:noFill/>
              </a:ln>
              <a:solidFill>
                <a:schemeClr val="bg1"/>
              </a:solidFill>
              <a:effectLst/>
              <a:latin typeface="Arial" charset="0"/>
              <a:ea typeface="Times New Roman" pitchFamily="18" charset="0"/>
              <a:cs typeface="Arial"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37719034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bg1"/>
                </a:solidFill>
              </a:rPr>
              <a:t>LIFE™ Program of Study</a:t>
            </a:r>
            <a:endParaRPr lang="en-US" dirty="0">
              <a:solidFill>
                <a:schemeClr val="bg1"/>
              </a:solidFill>
            </a:endParaRPr>
          </a:p>
        </p:txBody>
      </p:sp>
      <p:sp>
        <p:nvSpPr>
          <p:cNvPr id="8" name="Content Placeholder 7"/>
          <p:cNvSpPr>
            <a:spLocks noGrp="1"/>
          </p:cNvSpPr>
          <p:nvPr>
            <p:ph idx="1"/>
          </p:nvPr>
        </p:nvSpPr>
        <p:spPr>
          <a:solidFill>
            <a:srgbClr val="006666"/>
          </a:solidFill>
        </p:spPr>
        <p:txBody>
          <a:bodyPr/>
          <a:lstStyle/>
          <a:p>
            <a:r>
              <a:rPr lang="en-US" dirty="0" smtClean="0">
                <a:solidFill>
                  <a:schemeClr val="bg1"/>
                </a:solidFill>
              </a:rPr>
              <a:t>Specific program requirements (LIFE™ core courses)</a:t>
            </a:r>
          </a:p>
          <a:p>
            <a:r>
              <a:rPr lang="en-US" dirty="0" smtClean="0">
                <a:solidFill>
                  <a:schemeClr val="bg1"/>
                </a:solidFill>
              </a:rPr>
              <a:t>Individualized according to student need and career interest</a:t>
            </a:r>
          </a:p>
          <a:p>
            <a:r>
              <a:rPr lang="en-US" dirty="0" smtClean="0">
                <a:solidFill>
                  <a:schemeClr val="bg1"/>
                </a:solidFill>
              </a:rPr>
              <a:t>Full inclusion model with support and multiple internship opportunities</a:t>
            </a:r>
          </a:p>
          <a:p>
            <a:endParaRPr lang="en-US" dirty="0" smtClean="0"/>
          </a:p>
        </p:txBody>
      </p:sp>
    </p:spTree>
    <p:extLst>
      <p:ext uri="{BB962C8B-B14F-4D97-AF65-F5344CB8AC3E}">
        <p14:creationId xmlns:p14="http://schemas.microsoft.com/office/powerpoint/2010/main" val="39740243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Freshman Year</a:t>
            </a:r>
            <a:endParaRPr lang="en-US" dirty="0">
              <a:solidFill>
                <a:schemeClr val="bg1"/>
              </a:solidFill>
            </a:endParaRPr>
          </a:p>
        </p:txBody>
      </p:sp>
      <p:sp>
        <p:nvSpPr>
          <p:cNvPr id="6" name="Text Placeholder 5"/>
          <p:cNvSpPr>
            <a:spLocks noGrp="1"/>
          </p:cNvSpPr>
          <p:nvPr>
            <p:ph type="body" idx="1"/>
          </p:nvPr>
        </p:nvSpPr>
        <p:spPr/>
        <p:txBody>
          <a:bodyPr/>
          <a:lstStyle/>
          <a:p>
            <a:pPr algn="ctr"/>
            <a:r>
              <a:rPr lang="en-US" dirty="0">
                <a:solidFill>
                  <a:schemeClr val="bg1"/>
                </a:solidFill>
              </a:rPr>
              <a:t>Semester </a:t>
            </a:r>
            <a:r>
              <a:rPr lang="en-US" dirty="0" smtClean="0">
                <a:solidFill>
                  <a:schemeClr val="bg1"/>
                </a:solidFill>
              </a:rPr>
              <a:t>1:  </a:t>
            </a:r>
            <a:r>
              <a:rPr lang="en-US" dirty="0" smtClean="0">
                <a:solidFill>
                  <a:srgbClr val="FFFF00"/>
                </a:solidFill>
              </a:rPr>
              <a:t>12 Credits</a:t>
            </a:r>
            <a:endParaRPr lang="en-US" dirty="0">
              <a:solidFill>
                <a:srgbClr val="FFFF00"/>
              </a:solidFill>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998078033"/>
              </p:ext>
            </p:extLst>
          </p:nvPr>
        </p:nvGraphicFramePr>
        <p:xfrm>
          <a:off x="457200" y="2362199"/>
          <a:ext cx="4040188" cy="3825876"/>
        </p:xfrm>
        <a:graphic>
          <a:graphicData uri="http://schemas.openxmlformats.org/drawingml/2006/table">
            <a:tbl>
              <a:tblPr firstRow="1" firstCol="1" bandRow="1"/>
              <a:tblGrid>
                <a:gridCol w="4040188"/>
              </a:tblGrid>
              <a:tr h="762001">
                <a:tc>
                  <a:txBody>
                    <a:bodyPr/>
                    <a:lstStyle/>
                    <a:p>
                      <a:pPr marL="0" marR="0">
                        <a:lnSpc>
                          <a:spcPct val="115000"/>
                        </a:lnSpc>
                        <a:spcBef>
                          <a:spcPts val="0"/>
                        </a:spcBef>
                        <a:spcAft>
                          <a:spcPts val="0"/>
                        </a:spcAft>
                      </a:pPr>
                      <a:r>
                        <a:rPr lang="en-US" sz="1800" b="0" dirty="0">
                          <a:effectLst/>
                          <a:latin typeface="+mn-lt"/>
                          <a:ea typeface="Calibri"/>
                          <a:cs typeface="Times New Roman"/>
                        </a:rPr>
                        <a:t>Career Awareness </a:t>
                      </a:r>
                      <a:r>
                        <a:rPr lang="en-US" sz="1800" b="0" dirty="0" smtClean="0">
                          <a:effectLst/>
                          <a:latin typeface="+mn-lt"/>
                          <a:ea typeface="Calibri"/>
                          <a:cs typeface="Times New Roman"/>
                        </a:rPr>
                        <a:t>and Foundations </a:t>
                      </a:r>
                    </a:p>
                    <a:p>
                      <a:pPr marL="0" marR="0">
                        <a:lnSpc>
                          <a:spcPct val="115000"/>
                        </a:lnSpc>
                        <a:spcBef>
                          <a:spcPts val="0"/>
                        </a:spcBef>
                        <a:spcAft>
                          <a:spcPts val="0"/>
                        </a:spcAft>
                      </a:pP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b="0" i="1" dirty="0">
                        <a:solidFill>
                          <a:srgbClr val="FF0000"/>
                        </a:solidFill>
                        <a:effectLst/>
                        <a:latin typeface="+mn-lt"/>
                        <a:ea typeface="Calibri"/>
                        <a:cs typeface="Times New Roman"/>
                      </a:endParaRPr>
                    </a:p>
                  </a:txBody>
                  <a:tcPr marL="30880" marR="3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382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dirty="0" smtClean="0">
                          <a:effectLst/>
                          <a:latin typeface="+mn-lt"/>
                          <a:ea typeface="Calibri"/>
                          <a:cs typeface="Times New Roman"/>
                        </a:rPr>
                        <a:t>Independent Living and Social Developmental Course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b="0" i="1" dirty="0" smtClean="0">
                        <a:solidFill>
                          <a:srgbClr val="FF0000"/>
                        </a:solidFill>
                        <a:effectLst/>
                        <a:latin typeface="+mn-lt"/>
                        <a:ea typeface="Calibri"/>
                        <a:cs typeface="Times New Roman"/>
                      </a:endParaRPr>
                    </a:p>
                  </a:txBody>
                  <a:tcPr marL="30880" marR="3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85800">
                <a:tc>
                  <a:txBody>
                    <a:bodyPr/>
                    <a:lstStyle/>
                    <a:p>
                      <a:pPr marL="0" marR="0">
                        <a:lnSpc>
                          <a:spcPct val="115000"/>
                        </a:lnSpc>
                        <a:spcBef>
                          <a:spcPts val="0"/>
                        </a:spcBef>
                        <a:spcAft>
                          <a:spcPts val="0"/>
                        </a:spcAft>
                      </a:pPr>
                      <a:r>
                        <a:rPr lang="en-US" sz="1800" b="0" dirty="0">
                          <a:effectLst/>
                          <a:latin typeface="+mn-lt"/>
                          <a:ea typeface="Calibri"/>
                          <a:cs typeface="Times New Roman"/>
                        </a:rPr>
                        <a:t> </a:t>
                      </a:r>
                      <a:r>
                        <a:rPr lang="en-US" sz="1800" b="0" dirty="0" smtClean="0">
                          <a:effectLst/>
                          <a:latin typeface="+mn-lt"/>
                          <a:ea typeface="Calibri"/>
                          <a:cs typeface="Times New Roman"/>
                        </a:rPr>
                        <a:t>UNIV 110 First Year Experience (FYE)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b="0" i="1" dirty="0">
                        <a:solidFill>
                          <a:srgbClr val="FF0000"/>
                        </a:solidFill>
                        <a:effectLst/>
                        <a:latin typeface="+mn-lt"/>
                        <a:ea typeface="Calibri"/>
                        <a:cs typeface="Times New Roman"/>
                      </a:endParaRPr>
                    </a:p>
                  </a:txBody>
                  <a:tcPr marL="30880" marR="3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08939">
                <a:tc>
                  <a:txBody>
                    <a:bodyPr/>
                    <a:lstStyle/>
                    <a:p>
                      <a:pPr marL="0" marR="0">
                        <a:lnSpc>
                          <a:spcPct val="115000"/>
                        </a:lnSpc>
                        <a:spcBef>
                          <a:spcPts val="0"/>
                        </a:spcBef>
                        <a:spcAft>
                          <a:spcPts val="0"/>
                        </a:spcAft>
                      </a:pPr>
                      <a:r>
                        <a:rPr lang="en-US" sz="1800" b="0" dirty="0" smtClean="0">
                          <a:effectLst/>
                          <a:latin typeface="+mn-lt"/>
                          <a:ea typeface="Calibri"/>
                          <a:cs typeface="Times New Roman"/>
                        </a:rPr>
                        <a:t>Elective Course of  Student’s Choice </a:t>
                      </a:r>
                    </a:p>
                    <a:p>
                      <a:pPr marL="0" marR="0">
                        <a:lnSpc>
                          <a:spcPct val="115000"/>
                        </a:lnSpc>
                        <a:spcBef>
                          <a:spcPts val="0"/>
                        </a:spcBef>
                        <a:spcAft>
                          <a:spcPts val="0"/>
                        </a:spcAft>
                      </a:pP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r>
                        <a:rPr lang="en-US" sz="1800" b="0" dirty="0" smtClean="0">
                          <a:effectLst/>
                          <a:latin typeface="+mn-lt"/>
                          <a:ea typeface="Calibri"/>
                          <a:cs typeface="Times New Roman"/>
                        </a:rPr>
                        <a:t> </a:t>
                      </a:r>
                    </a:p>
                  </a:txBody>
                  <a:tcPr marL="30880" marR="3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609600">
                <a:tc>
                  <a:txBody>
                    <a:bodyPr/>
                    <a:lstStyle/>
                    <a:p>
                      <a:pPr marL="0" marR="0">
                        <a:lnSpc>
                          <a:spcPct val="115000"/>
                        </a:lnSpc>
                        <a:spcBef>
                          <a:spcPts val="0"/>
                        </a:spcBef>
                        <a:spcAft>
                          <a:spcPts val="0"/>
                        </a:spcAft>
                      </a:pPr>
                      <a:r>
                        <a:rPr lang="en-US" sz="1800" b="0" dirty="0" smtClean="0">
                          <a:effectLst/>
                          <a:latin typeface="+mn-lt"/>
                          <a:ea typeface="Calibri"/>
                          <a:cs typeface="Times New Roman"/>
                        </a:rPr>
                        <a:t>Mandatory Academic</a:t>
                      </a:r>
                      <a:r>
                        <a:rPr lang="en-US" sz="1800" b="0" baseline="0" dirty="0" smtClean="0">
                          <a:effectLst/>
                          <a:latin typeface="+mn-lt"/>
                          <a:ea typeface="Calibri"/>
                          <a:cs typeface="Times New Roman"/>
                        </a:rPr>
                        <a:t> Support and Tutoring Lab– </a:t>
                      </a:r>
                      <a:r>
                        <a:rPr lang="en-US" sz="1800" b="0" i="1" baseline="0" dirty="0" smtClean="0">
                          <a:solidFill>
                            <a:srgbClr val="FFFF00"/>
                          </a:solidFill>
                          <a:effectLst>
                            <a:outerShdw blurRad="38100" dist="38100" dir="2700000" algn="tl">
                              <a:srgbClr val="000000">
                                <a:alpha val="43137"/>
                              </a:srgbClr>
                            </a:outerShdw>
                          </a:effectLst>
                          <a:latin typeface="+mn-lt"/>
                          <a:ea typeface="Calibri"/>
                          <a:cs typeface="Times New Roman"/>
                        </a:rPr>
                        <a:t>Not for Credit</a:t>
                      </a:r>
                      <a:endParaRPr lang="en-US" sz="1800" b="0" i="1" dirty="0">
                        <a:solidFill>
                          <a:srgbClr val="FFFF00"/>
                        </a:solidFill>
                        <a:effectLst>
                          <a:outerShdw blurRad="38100" dist="38100" dir="2700000" algn="tl">
                            <a:srgbClr val="000000">
                              <a:alpha val="43137"/>
                            </a:srgbClr>
                          </a:outerShdw>
                        </a:effectLst>
                        <a:latin typeface="+mn-lt"/>
                        <a:ea typeface="Calibri"/>
                        <a:cs typeface="Times New Roman"/>
                      </a:endParaRPr>
                    </a:p>
                  </a:txBody>
                  <a:tcPr marL="30880" marR="3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8" name="Text Placeholder 7"/>
          <p:cNvSpPr>
            <a:spLocks noGrp="1"/>
          </p:cNvSpPr>
          <p:nvPr>
            <p:ph type="body" sz="quarter" idx="3"/>
          </p:nvPr>
        </p:nvSpPr>
        <p:spPr/>
        <p:txBody>
          <a:bodyPr/>
          <a:lstStyle/>
          <a:p>
            <a:pPr algn="ctr"/>
            <a:r>
              <a:rPr lang="en-US" dirty="0" smtClean="0">
                <a:solidFill>
                  <a:schemeClr val="bg1"/>
                </a:solidFill>
              </a:rPr>
              <a:t>Semester 2:  </a:t>
            </a:r>
            <a:r>
              <a:rPr lang="en-US" dirty="0" smtClean="0">
                <a:solidFill>
                  <a:srgbClr val="FFFF00"/>
                </a:solidFill>
              </a:rPr>
              <a:t>12 Credits</a:t>
            </a:r>
            <a:endParaRPr lang="en-US" dirty="0">
              <a:solidFill>
                <a:srgbClr val="FFFF00"/>
              </a:solidFill>
            </a:endParaRPr>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776589584"/>
              </p:ext>
            </p:extLst>
          </p:nvPr>
        </p:nvGraphicFramePr>
        <p:xfrm>
          <a:off x="4645025" y="2362200"/>
          <a:ext cx="4041775" cy="3774186"/>
        </p:xfrm>
        <a:graphic>
          <a:graphicData uri="http://schemas.openxmlformats.org/drawingml/2006/table">
            <a:tbl>
              <a:tblPr firstRow="1" firstCol="1" bandRow="1"/>
              <a:tblGrid>
                <a:gridCol w="4041775"/>
              </a:tblGrid>
              <a:tr h="762000">
                <a:tc>
                  <a:txBody>
                    <a:bodyPr/>
                    <a:lstStyle/>
                    <a:p>
                      <a:pPr marL="0" marR="0">
                        <a:lnSpc>
                          <a:spcPct val="115000"/>
                        </a:lnSpc>
                        <a:spcBef>
                          <a:spcPts val="0"/>
                        </a:spcBef>
                        <a:spcAft>
                          <a:spcPts val="0"/>
                        </a:spcAft>
                      </a:pPr>
                      <a:r>
                        <a:rPr lang="en-US" sz="1800" dirty="0">
                          <a:effectLst/>
                          <a:latin typeface="+mn-lt"/>
                          <a:ea typeface="Calibri"/>
                          <a:cs typeface="Times New Roman"/>
                        </a:rPr>
                        <a:t>Career </a:t>
                      </a:r>
                      <a:r>
                        <a:rPr lang="en-US" sz="1800" dirty="0" smtClean="0">
                          <a:effectLst/>
                          <a:latin typeface="+mn-lt"/>
                          <a:ea typeface="Calibri"/>
                          <a:cs typeface="Times New Roman"/>
                        </a:rPr>
                        <a:t>Awareness (</a:t>
                      </a:r>
                      <a:r>
                        <a:rPr lang="en-US" sz="1800" dirty="0">
                          <a:effectLst/>
                          <a:latin typeface="+mn-lt"/>
                          <a:ea typeface="Calibri"/>
                          <a:cs typeface="Times New Roman"/>
                        </a:rPr>
                        <a:t>Job Shadowing</a:t>
                      </a:r>
                      <a:r>
                        <a:rPr lang="en-US" sz="1800" dirty="0" smtClean="0">
                          <a:effectLst/>
                          <a:latin typeface="+mn-lt"/>
                          <a:ea typeface="Calibri"/>
                          <a:cs typeface="Times New Roman"/>
                        </a:rPr>
                        <a:t>)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dirty="0">
                        <a:effectLst/>
                        <a:latin typeface="+mn-lt"/>
                        <a:ea typeface="Calibri"/>
                        <a:cs typeface="Times New Roman"/>
                      </a:endParaRPr>
                    </a:p>
                  </a:txBody>
                  <a:tcPr marL="30893" marR="3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38200">
                <a:tc>
                  <a:txBody>
                    <a:bodyPr/>
                    <a:lstStyle/>
                    <a:p>
                      <a:pPr marL="0" marR="0">
                        <a:lnSpc>
                          <a:spcPct val="115000"/>
                        </a:lnSpc>
                        <a:spcBef>
                          <a:spcPts val="0"/>
                        </a:spcBef>
                        <a:spcAft>
                          <a:spcPts val="0"/>
                        </a:spcAft>
                      </a:pPr>
                      <a:r>
                        <a:rPr lang="en-US" sz="1800" dirty="0" smtClean="0">
                          <a:effectLst/>
                          <a:latin typeface="+mn-lt"/>
                          <a:ea typeface="Calibri"/>
                          <a:cs typeface="Times New Roman"/>
                        </a:rPr>
                        <a:t>Independent Living and Social Development Course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r>
                        <a:rPr lang="en-US" sz="1800" dirty="0" smtClean="0">
                          <a:effectLst/>
                          <a:latin typeface="+mn-lt"/>
                          <a:ea typeface="Calibri"/>
                          <a:cs typeface="Times New Roman"/>
                        </a:rPr>
                        <a:t> </a:t>
                      </a:r>
                    </a:p>
                  </a:txBody>
                  <a:tcPr marL="30893" marR="3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85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UNIV 150 Career Exploration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r>
                        <a:rPr lang="en-US" sz="1800" dirty="0" smtClean="0">
                          <a:effectLst/>
                          <a:latin typeface="+mn-lt"/>
                          <a:ea typeface="Calibri"/>
                          <a:cs typeface="Times New Roman"/>
                        </a:rPr>
                        <a:t> </a:t>
                      </a:r>
                    </a:p>
                    <a:p>
                      <a:pPr marL="0" marR="0">
                        <a:lnSpc>
                          <a:spcPct val="115000"/>
                        </a:lnSpc>
                        <a:spcBef>
                          <a:spcPts val="0"/>
                        </a:spcBef>
                        <a:spcAft>
                          <a:spcPts val="0"/>
                        </a:spcAft>
                      </a:pPr>
                      <a:endParaRPr lang="en-US" sz="1800" dirty="0" smtClean="0">
                        <a:effectLst/>
                        <a:latin typeface="+mn-lt"/>
                        <a:ea typeface="Calibri"/>
                        <a:cs typeface="Times New Roman"/>
                      </a:endParaRPr>
                    </a:p>
                  </a:txBody>
                  <a:tcPr marL="30893" marR="3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5725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Elective Course of Student’s Choice </a:t>
                      </a:r>
                      <a:r>
                        <a:rPr lang="en-US" sz="1800" b="1" i="1" kern="1200" dirty="0" smtClean="0">
                          <a:solidFill>
                            <a:srgbClr val="FFFF00"/>
                          </a:solidFill>
                          <a:effectLst>
                            <a:outerShdw blurRad="38100" dist="38100" dir="2700000" algn="tl">
                              <a:srgbClr val="000000">
                                <a:alpha val="43137"/>
                              </a:srgbClr>
                            </a:outerShdw>
                          </a:effectLst>
                          <a:latin typeface="+mn-lt"/>
                          <a:ea typeface="Calibri"/>
                          <a:cs typeface="Times New Roman"/>
                        </a:rPr>
                        <a:t>(3)</a:t>
                      </a:r>
                      <a:endParaRPr lang="en-US" sz="1800" dirty="0" smtClean="0">
                        <a:effectLst/>
                        <a:latin typeface="+mn-lt"/>
                        <a:ea typeface="Calibri"/>
                        <a:cs typeface="Times New Roman"/>
                      </a:endParaRPr>
                    </a:p>
                    <a:p>
                      <a:pPr marL="0" marR="0">
                        <a:lnSpc>
                          <a:spcPct val="115000"/>
                        </a:lnSpc>
                        <a:spcBef>
                          <a:spcPts val="0"/>
                        </a:spcBef>
                        <a:spcAft>
                          <a:spcPts val="0"/>
                        </a:spcAft>
                      </a:pPr>
                      <a:endParaRPr lang="en-US" sz="1800" dirty="0" smtClean="0">
                        <a:effectLst/>
                        <a:latin typeface="+mn-lt"/>
                        <a:ea typeface="Calibri"/>
                        <a:cs typeface="Times New Roman"/>
                      </a:endParaRPr>
                    </a:p>
                  </a:txBody>
                  <a:tcPr marL="30893" marR="3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60439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dirty="0" smtClean="0">
                          <a:effectLst/>
                          <a:latin typeface="+mn-lt"/>
                          <a:ea typeface="Calibri"/>
                          <a:cs typeface="Times New Roman"/>
                        </a:rPr>
                        <a:t>Mandatory Academic</a:t>
                      </a:r>
                      <a:r>
                        <a:rPr lang="en-US" sz="1800" b="0" baseline="0" dirty="0" smtClean="0">
                          <a:effectLst/>
                          <a:latin typeface="+mn-lt"/>
                          <a:ea typeface="Calibri"/>
                          <a:cs typeface="Times New Roman"/>
                        </a:rPr>
                        <a:t> Support and Tutoring Lab – </a:t>
                      </a:r>
                      <a:r>
                        <a:rPr lang="en-US" sz="1800" b="0" i="1" baseline="0" dirty="0" smtClean="0">
                          <a:solidFill>
                            <a:srgbClr val="FFFF00"/>
                          </a:solidFill>
                          <a:effectLst>
                            <a:outerShdw blurRad="38100" dist="38100" dir="2700000" algn="tl">
                              <a:srgbClr val="000000">
                                <a:alpha val="43137"/>
                              </a:srgbClr>
                            </a:outerShdw>
                          </a:effectLst>
                          <a:latin typeface="+mn-lt"/>
                          <a:ea typeface="Calibri"/>
                          <a:cs typeface="Times New Roman"/>
                        </a:rPr>
                        <a:t>Not for Credit</a:t>
                      </a:r>
                      <a:endParaRPr lang="en-US" sz="1800" dirty="0">
                        <a:effectLst/>
                        <a:latin typeface="+mn-lt"/>
                        <a:ea typeface="Calibri"/>
                        <a:cs typeface="Times New Roman"/>
                      </a:endParaRPr>
                    </a:p>
                  </a:txBody>
                  <a:tcPr marL="30893" marR="30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9662830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rk_coastal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mark_coastal template</Template>
  <TotalTime>5016</TotalTime>
  <Words>1241</Words>
  <Application>Microsoft Macintosh PowerPoint</Application>
  <PresentationFormat>On-screen Show (4:3)</PresentationFormat>
  <Paragraphs>181</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mark_coastal template</vt:lpstr>
      <vt:lpstr>  Coastal Carolina University LIFE™ Program</vt:lpstr>
      <vt:lpstr>What is LIFE™?</vt:lpstr>
      <vt:lpstr>Who should apply?</vt:lpstr>
      <vt:lpstr>Admissions Criteria</vt:lpstr>
      <vt:lpstr>Program Structure</vt:lpstr>
      <vt:lpstr>Why CCU LIFE™?</vt:lpstr>
      <vt:lpstr>Why CCU LIFE™?</vt:lpstr>
      <vt:lpstr>LIFE™ Program of Study</vt:lpstr>
      <vt:lpstr>Freshman Year</vt:lpstr>
      <vt:lpstr>Sophomore Year</vt:lpstr>
      <vt:lpstr>Junior Year</vt:lpstr>
      <vt:lpstr>Senior Year</vt:lpstr>
      <vt:lpstr>PowerPoint Presentation</vt:lpstr>
      <vt:lpstr>Student Learning Outcomes</vt:lpstr>
      <vt:lpstr>Tuition &amp; Fees (2012-2013)</vt:lpstr>
      <vt:lpstr>PowerPoint Presentation</vt:lpstr>
      <vt:lpstr>PowerPoint Presentation</vt:lpstr>
      <vt:lpstr>PowerPoint Presentation</vt:lpstr>
      <vt:lpstr>PowerPoint Presentation</vt:lpstr>
      <vt:lpstr>As a parent or teacher, what do I do now?</vt:lpstr>
      <vt:lpstr>Post Secondary Education Resources</vt:lpstr>
      <vt:lpstr>PowerPoint Presentation</vt:lpstr>
      <vt:lpstr>PowerPoint Presentation</vt:lpstr>
      <vt:lpstr>Questions?  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Carolina University LIFE™ Program</dc:title>
  <dc:creator>Windows User</dc:creator>
  <cp:lastModifiedBy>Corey Lee</cp:lastModifiedBy>
  <cp:revision>68</cp:revision>
  <dcterms:created xsi:type="dcterms:W3CDTF">2011-11-13T01:18:34Z</dcterms:created>
  <dcterms:modified xsi:type="dcterms:W3CDTF">2012-12-10T17:25:59Z</dcterms:modified>
</cp:coreProperties>
</file>