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5/12/20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hyperlink" Target="mailto:Tgibbons@coasta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hyperlink" Target="https://coastal.libwizard.com/f/laptop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hyperlink" Target="mailto:tgibbons@coastal.edu" TargetMode="External"/><Relationship Id="rId4" Type="http://schemas.openxmlformats.org/officeDocument/2006/relationships/hyperlink" Target="https://coastal.libwizard.com/f/laptop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0" dirty="0">
                <a:ea typeface="+mj-lt"/>
                <a:cs typeface="+mj-lt"/>
              </a:rPr>
              <a:t>Praxis® Tests at Home Solution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0" rIns="18288" anchor="t">
            <a:normAutofit fontScale="92500" lnSpcReduction="10000"/>
          </a:bodyPr>
          <a:lstStyle/>
          <a:p>
            <a:pPr algn="ctr"/>
            <a:endParaRPr lang="en-US"/>
          </a:p>
          <a:p>
            <a:pPr algn="ctr"/>
            <a:r>
              <a:rPr lang="en-US" dirty="0"/>
              <a:t>For further questions email:</a:t>
            </a:r>
          </a:p>
          <a:p>
            <a:pPr algn="ctr"/>
            <a:r>
              <a:rPr lang="en-US" dirty="0"/>
              <a:t> Teresa Gibbons </a:t>
            </a:r>
          </a:p>
          <a:p>
            <a:pPr algn="ctr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hlinkClick r:id="rId4"/>
              </a:rPr>
              <a:t>Tgibbons@coastal.edu</a:t>
            </a:r>
            <a:endParaRPr lang="en-US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Title" descr="Title">
            <a:hlinkClick r:id="" action="ppaction://media"/>
            <a:extLst>
              <a:ext uri="{FF2B5EF4-FFF2-40B4-BE49-F238E27FC236}">
                <a16:creationId xmlns:a16="http://schemas.microsoft.com/office/drawing/2014/main" id="{2CB65435-275E-C645-861A-EC8894620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A75FF6D-ED0F-43C1-9285-EFA98309A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5726" y="1042723"/>
            <a:ext cx="8541074" cy="5379263"/>
          </a:xfrm>
        </p:spPr>
      </p:pic>
      <p:pic>
        <p:nvPicPr>
          <p:cNvPr id="2" name="round 2" descr="round 2">
            <a:hlinkClick r:id="" action="ppaction://media"/>
            <a:extLst>
              <a:ext uri="{FF2B5EF4-FFF2-40B4-BE49-F238E27FC236}">
                <a16:creationId xmlns:a16="http://schemas.microsoft.com/office/drawing/2014/main" id="{AC1DFDCF-FDC0-2E46-84BE-B4FE21EA6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5A87E35-3525-486A-933D-286381907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33" y="1135221"/>
            <a:ext cx="8468767" cy="4854984"/>
          </a:xfrm>
        </p:spPr>
      </p:pic>
    </p:spTree>
    <p:extLst>
      <p:ext uri="{BB962C8B-B14F-4D97-AF65-F5344CB8AC3E}">
        <p14:creationId xmlns:p14="http://schemas.microsoft.com/office/powerpoint/2010/main" val="760755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89E6-D057-49CA-892B-E4FA64683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39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+mj-lt"/>
                <a:cs typeface="+mj-lt"/>
              </a:rPr>
              <a:t>How will the </a:t>
            </a:r>
            <a:r>
              <a:rPr lang="en-US" b="1" i="1" dirty="0">
                <a:ea typeface="+mj-lt"/>
                <a:cs typeface="+mj-lt"/>
              </a:rPr>
              <a:t>Praxis</a:t>
            </a:r>
            <a:r>
              <a:rPr lang="en-US" b="1" baseline="30000" dirty="0">
                <a:ea typeface="+mj-lt"/>
                <a:cs typeface="+mj-lt"/>
              </a:rPr>
              <a:t>® </a:t>
            </a:r>
            <a:r>
              <a:rPr lang="en-US" b="1" dirty="0">
                <a:ea typeface="+mj-lt"/>
                <a:cs typeface="+mj-lt"/>
              </a:rPr>
              <a:t>Tests at Home scores be delivered? 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20723-E920-42EF-9174-DEA6F4D09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69436"/>
            <a:ext cx="8229600" cy="3855164"/>
          </a:xfrm>
        </p:spPr>
        <p:txBody>
          <a:bodyPr vert="horz" anchor="t">
            <a:normAutofit fontScale="85000" lnSpcReduction="20000"/>
          </a:bodyPr>
          <a:lstStyle/>
          <a:p>
            <a:r>
              <a:rPr lang="en-US" sz="2400" dirty="0">
                <a:ea typeface="+mn-lt"/>
                <a:cs typeface="+mn-lt"/>
              </a:rPr>
              <a:t>You will receive test-taker score reports in the same methods you currently receive score reports </a:t>
            </a:r>
          </a:p>
          <a:p>
            <a:r>
              <a:rPr lang="en-US" sz="2400" dirty="0">
                <a:ea typeface="+mn-lt"/>
                <a:cs typeface="+mn-lt"/>
              </a:rPr>
              <a:t>There are no changes to the method of scoring or the score scale. </a:t>
            </a:r>
            <a:endParaRPr lang="en-US" sz="2400" dirty="0"/>
          </a:p>
          <a:p>
            <a:r>
              <a:rPr lang="en-US" sz="2400" dirty="0"/>
              <a:t>It typically takes 2 weeks for your scores to report</a:t>
            </a:r>
          </a:p>
          <a:p>
            <a:r>
              <a:rPr lang="en-US" sz="2400" dirty="0">
                <a:ea typeface="+mn-lt"/>
                <a:cs typeface="+mn-lt"/>
              </a:rPr>
              <a:t>This is a general guideline of the testing windows:</a:t>
            </a:r>
          </a:p>
          <a:p>
            <a:pPr lvl="1" indent="-246380"/>
            <a:r>
              <a:rPr lang="en-US" dirty="0">
                <a:ea typeface="+mn-lt"/>
                <a:cs typeface="+mn-lt"/>
              </a:rPr>
              <a:t>May 18, 2020 – May 31, 2020: Your scores will be available on June 12, 2020 for selected-response (SR) tests and on June 19, 2020 for SR/constructed- response (CR) tests. </a:t>
            </a:r>
            <a:endParaRPr lang="en-US" dirty="0"/>
          </a:p>
          <a:p>
            <a:pPr lvl="1" indent="-246380"/>
            <a:r>
              <a:rPr lang="en-US" dirty="0">
                <a:ea typeface="+mn-lt"/>
                <a:cs typeface="+mn-lt"/>
              </a:rPr>
              <a:t>June 1, 2020 - June 30, 2020: Your scores will be available on July 14, 2020 for SR tests and on July 21, 2020 for SR/CR tests. 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/>
          </a:p>
        </p:txBody>
      </p:sp>
      <p:pic>
        <p:nvPicPr>
          <p:cNvPr id="4" name="scoring" descr="scoring">
            <a:hlinkClick r:id="" action="ppaction://media"/>
            <a:extLst>
              <a:ext uri="{FF2B5EF4-FFF2-40B4-BE49-F238E27FC236}">
                <a16:creationId xmlns:a16="http://schemas.microsoft.com/office/drawing/2014/main" id="{DC518554-DC3D-B540-B879-0A6BC0929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CF6D-CD1F-48F1-9AA1-0A594210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a typeface="+mj-lt"/>
                <a:cs typeface="+mj-lt"/>
              </a:rPr>
              <a:t>Equipment Requirements</a:t>
            </a:r>
            <a:endParaRPr lang="en-US" dirty="0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2806D-47FF-4830-B954-E84E157C2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92500"/>
          </a:bodyPr>
          <a:lstStyle/>
          <a:p>
            <a:endParaRPr lang="en-US" dirty="0"/>
          </a:p>
          <a:p>
            <a:r>
              <a:rPr lang="en-US" b="1" dirty="0">
                <a:ea typeface="+mn-lt"/>
                <a:cs typeface="+mn-lt"/>
              </a:rPr>
              <a:t>Computer/Speaker </a:t>
            </a:r>
            <a:endParaRPr lang="en-US" dirty="0"/>
          </a:p>
          <a:p>
            <a:pPr lvl="1" indent="-246380"/>
            <a:r>
              <a:rPr lang="en-US" dirty="0">
                <a:ea typeface="+mn-lt"/>
                <a:cs typeface="+mn-lt"/>
              </a:rPr>
              <a:t>Must be a desktop or laptop computer, not a tablet or mobile device </a:t>
            </a:r>
            <a:endParaRPr lang="en-US" dirty="0"/>
          </a:p>
          <a:p>
            <a:pPr lvl="1" indent="-246380"/>
            <a:r>
              <a:rPr lang="en-US" dirty="0">
                <a:ea typeface="+mn-lt"/>
                <a:cs typeface="+mn-lt"/>
              </a:rPr>
              <a:t>Must use an internal or external speaker to hear the proctor</a:t>
            </a:r>
            <a:endParaRPr lang="en-US" baseline="-25000" dirty="0"/>
          </a:p>
          <a:p>
            <a:pPr lvl="1" indent="-246380"/>
            <a:r>
              <a:rPr lang="en-US" dirty="0">
                <a:ea typeface="+mn-lt"/>
                <a:cs typeface="+mn-lt"/>
              </a:rPr>
              <a:t>Must use Windows</a:t>
            </a:r>
            <a:r>
              <a:rPr lang="en-US" baseline="30000" dirty="0">
                <a:ea typeface="+mn-lt"/>
                <a:cs typeface="+mn-lt"/>
              </a:rPr>
              <a:t>® </a:t>
            </a:r>
            <a:r>
              <a:rPr lang="en-US" dirty="0">
                <a:ea typeface="+mn-lt"/>
                <a:cs typeface="+mn-lt"/>
              </a:rPr>
              <a:t>operating system, versions 10, 8 or 7 </a:t>
            </a:r>
            <a:endParaRPr lang="en-US" dirty="0"/>
          </a:p>
          <a:p>
            <a:pPr lvl="1" indent="-246380"/>
            <a:r>
              <a:rPr lang="en-US" dirty="0">
                <a:ea typeface="+mn-lt"/>
                <a:cs typeface="+mn-lt"/>
              </a:rPr>
              <a:t>Headsets or wireless earphones are not allowed</a:t>
            </a:r>
            <a:endParaRPr lang="en-US" dirty="0"/>
          </a:p>
          <a:p>
            <a:pPr lvl="1" indent="-246380"/>
            <a:r>
              <a:rPr lang="en-US" dirty="0">
                <a:ea typeface="+mn-lt"/>
                <a:cs typeface="+mn-lt"/>
              </a:rPr>
              <a:t>Can use a Mac</a:t>
            </a:r>
            <a:r>
              <a:rPr lang="en-US" baseline="30000" dirty="0">
                <a:ea typeface="+mn-lt"/>
                <a:cs typeface="+mn-lt"/>
              </a:rPr>
              <a:t>® </a:t>
            </a:r>
            <a:r>
              <a:rPr lang="en-US" dirty="0">
                <a:ea typeface="+mn-lt"/>
                <a:cs typeface="+mn-lt"/>
              </a:rPr>
              <a:t>computer with Windows installed </a:t>
            </a:r>
            <a:endParaRPr lang="en-US" dirty="0"/>
          </a:p>
          <a:p>
            <a:pPr lvl="1" indent="-246380"/>
            <a:r>
              <a:rPr lang="en-US" dirty="0">
                <a:ea typeface="+mn-lt"/>
                <a:cs typeface="+mn-lt"/>
              </a:rPr>
              <a:t>Must use </a:t>
            </a:r>
            <a:r>
              <a:rPr lang="en-US" dirty="0" err="1">
                <a:ea typeface="+mn-lt"/>
                <a:cs typeface="+mn-lt"/>
              </a:rPr>
              <a:t>Chrome</a:t>
            </a:r>
            <a:r>
              <a:rPr lang="en-US" baseline="30000" dirty="0" err="1">
                <a:ea typeface="+mn-lt"/>
                <a:cs typeface="+mn-lt"/>
              </a:rPr>
              <a:t>TM</a:t>
            </a:r>
            <a:r>
              <a:rPr lang="en-US" baseline="30000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</a:rPr>
              <a:t>or Firefox</a:t>
            </a:r>
            <a:r>
              <a:rPr lang="en-US" baseline="30000" dirty="0">
                <a:ea typeface="+mn-lt"/>
                <a:cs typeface="+mn-lt"/>
              </a:rPr>
              <a:t>® </a:t>
            </a:r>
            <a:r>
              <a:rPr lang="en-US" dirty="0">
                <a:ea typeface="+mn-lt"/>
                <a:cs typeface="+mn-lt"/>
              </a:rPr>
              <a:t>browser </a:t>
            </a:r>
          </a:p>
          <a:p>
            <a:pPr marL="393700" lvl="1" indent="0">
              <a:buNone/>
            </a:pPr>
            <a:r>
              <a:rPr lang="en-US" dirty="0">
                <a:ea typeface="+mn-lt"/>
                <a:cs typeface="+mn-lt"/>
              </a:rPr>
              <a:t>You may request a laptop from the </a:t>
            </a:r>
            <a:r>
              <a:rPr lang="en-US" dirty="0" err="1">
                <a:ea typeface="+mn-lt"/>
                <a:cs typeface="+mn-lt"/>
              </a:rPr>
              <a:t>Kimbel</a:t>
            </a:r>
            <a:r>
              <a:rPr lang="en-US" dirty="0">
                <a:ea typeface="+mn-lt"/>
                <a:cs typeface="+mn-lt"/>
              </a:rPr>
              <a:t> Library, if you do not have one. </a:t>
            </a:r>
            <a:r>
              <a:rPr lang="en-US" dirty="0">
                <a:hlinkClick r:id="rId4"/>
              </a:rPr>
              <a:t>https://coastal.libwizard.com/f/laptops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4" name="equipment" descr="equipment">
            <a:hlinkClick r:id="" action="ppaction://media"/>
            <a:extLst>
              <a:ext uri="{FF2B5EF4-FFF2-40B4-BE49-F238E27FC236}">
                <a16:creationId xmlns:a16="http://schemas.microsoft.com/office/drawing/2014/main" id="{8CC01CC9-DB1E-2747-B597-DC4A2958D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F781A-F35F-4F0E-9FF5-3D9DA9C0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Equipment Requirements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988B5-EB8C-4C0A-89AF-29FF5CC6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 lnSpcReduction="10000"/>
          </a:bodyPr>
          <a:lstStyle/>
          <a:p>
            <a:r>
              <a:rPr lang="en-US" b="1" dirty="0">
                <a:ea typeface="+mn-lt"/>
                <a:cs typeface="+mn-lt"/>
              </a:rPr>
              <a:t>Camera </a:t>
            </a:r>
            <a:endParaRPr lang="en-US" dirty="0">
              <a:ea typeface="+mn-lt"/>
              <a:cs typeface="+mn-lt"/>
            </a:endParaRPr>
          </a:p>
          <a:p>
            <a:pPr lvl="1" indent="-246380"/>
            <a:r>
              <a:rPr lang="en-US" dirty="0">
                <a:ea typeface="+mn-lt"/>
                <a:cs typeface="+mn-lt"/>
              </a:rPr>
              <a:t>Can be a built-in camera in the computer or a separate webcam</a:t>
            </a:r>
            <a:endParaRPr lang="en-US" baseline="-25000" dirty="0">
              <a:ea typeface="+mn-lt"/>
              <a:cs typeface="+mn-lt"/>
            </a:endParaRPr>
          </a:p>
          <a:p>
            <a:pPr lvl="1" indent="-246380"/>
            <a:r>
              <a:rPr lang="en-US" dirty="0">
                <a:ea typeface="+mn-lt"/>
                <a:cs typeface="+mn-lt"/>
              </a:rPr>
              <a:t>Camera must be able to be moved to show the proctor a 360-degree view of the room including your tabletop surface before the test </a:t>
            </a:r>
            <a:endParaRPr lang="en-US" baseline="-25000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Microphone </a:t>
            </a:r>
            <a:endParaRPr lang="en-US" dirty="0">
              <a:ea typeface="+mn-lt"/>
              <a:cs typeface="+mn-lt"/>
            </a:endParaRPr>
          </a:p>
          <a:p>
            <a:pPr lvl="1" indent="-246380"/>
            <a:r>
              <a:rPr lang="en-US" dirty="0">
                <a:ea typeface="+mn-lt"/>
                <a:cs typeface="+mn-lt"/>
              </a:rPr>
              <a:t>Must use an internal or external microphone that is not part of a headset to communicate with the proctor 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baseline="-25000" dirty="0">
              <a:ea typeface="+mn-lt"/>
              <a:cs typeface="+mn-lt"/>
            </a:endParaRPr>
          </a:p>
        </p:txBody>
      </p:sp>
      <p:pic>
        <p:nvPicPr>
          <p:cNvPr id="5" name="equipment 2" descr="equipment 2">
            <a:hlinkClick r:id="" action="ppaction://media"/>
            <a:extLst>
              <a:ext uri="{FF2B5EF4-FFF2-40B4-BE49-F238E27FC236}">
                <a16:creationId xmlns:a16="http://schemas.microsoft.com/office/drawing/2014/main" id="{83713290-6715-8148-B469-904EFE5B3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E95D9-AA21-48CD-9108-528053C5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4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+mj-lt"/>
                <a:cs typeface="+mj-lt"/>
              </a:rPr>
              <a:t>Test Environment Requirements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5BD0-E191-4BCD-B341-56FB977DD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5889"/>
            <a:ext cx="8229600" cy="4389120"/>
          </a:xfrm>
        </p:spPr>
        <p:txBody>
          <a:bodyPr vert="horz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    Privacy </a:t>
            </a:r>
            <a:endParaRPr lang="en-US" dirty="0"/>
          </a:p>
          <a:p>
            <a:pPr marL="0" indent="0">
              <a:buNone/>
            </a:pPr>
            <a:endParaRPr lang="en-US" b="1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Test taker must be alone in a room with no one else entering during the test. </a:t>
            </a:r>
          </a:p>
          <a:p>
            <a:r>
              <a:rPr lang="en-US" dirty="0">
                <a:ea typeface="+mn-lt"/>
                <a:cs typeface="+mn-lt"/>
              </a:rPr>
              <a:t>Testing in a public space such as a park, internet cafe or restaurant is not allowed. </a:t>
            </a:r>
          </a:p>
          <a:p>
            <a:pPr marL="0" indent="0">
              <a:buNone/>
            </a:pPr>
            <a:endParaRPr lang="en-US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     Tabletop and Seating 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 b="1" dirty="0"/>
          </a:p>
          <a:p>
            <a:r>
              <a:rPr lang="en-US" dirty="0">
                <a:ea typeface="+mn-lt"/>
                <a:cs typeface="+mn-lt"/>
              </a:rPr>
              <a:t>Computer and keyboard must be on a desk or other tabletop surface. </a:t>
            </a:r>
          </a:p>
          <a:p>
            <a:r>
              <a:rPr lang="en-US" dirty="0">
                <a:ea typeface="+mn-lt"/>
                <a:cs typeface="+mn-lt"/>
              </a:rPr>
              <a:t>Tabletop and surrounding area must be clear of all items not approved for use during the test. </a:t>
            </a:r>
          </a:p>
          <a:p>
            <a:r>
              <a:rPr lang="en-US" dirty="0">
                <a:ea typeface="+mn-lt"/>
                <a:cs typeface="+mn-lt"/>
              </a:rPr>
              <a:t>Test taker must sit in a standard chair; sitting or lying on a bed, couch or overstuffed chair is not permitted. </a:t>
            </a:r>
          </a:p>
          <a:p>
            <a:r>
              <a:rPr lang="en-US" dirty="0">
                <a:ea typeface="+mn-lt"/>
                <a:cs typeface="+mn-lt"/>
              </a:rPr>
              <a:t>Food and drink are not permitted during the test. 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room" descr="room">
            <a:hlinkClick r:id="" action="ppaction://media"/>
            <a:extLst>
              <a:ext uri="{FF2B5EF4-FFF2-40B4-BE49-F238E27FC236}">
                <a16:creationId xmlns:a16="http://schemas.microsoft.com/office/drawing/2014/main" id="{3DBB995D-C640-3E47-B873-0FD20D709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7F819-A013-4CA2-B14F-08D05AC8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a typeface="+mj-lt"/>
                <a:cs typeface="+mj-lt"/>
              </a:rPr>
              <a:t>Test Environment Requirements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8B16C-4EAD-49FB-AE0D-D36B641E1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b="1" dirty="0">
                <a:ea typeface="+mn-lt"/>
                <a:cs typeface="+mn-lt"/>
              </a:rPr>
              <a:t>     Clothing and Appearance 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b="1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Ears must remain visible, not covered by hair, a hat or other items. </a:t>
            </a:r>
          </a:p>
          <a:p>
            <a:r>
              <a:rPr lang="en-US" sz="2000" dirty="0">
                <a:ea typeface="+mn-lt"/>
                <a:cs typeface="+mn-lt"/>
              </a:rPr>
              <a:t>Test takers must be dressed appropriately, as they will be monitored via video and their photos will be shared with score recipients. </a:t>
            </a:r>
          </a:p>
          <a:p>
            <a:r>
              <a:rPr lang="en-US" sz="2000" dirty="0">
                <a:ea typeface="+mn-lt"/>
                <a:cs typeface="+mn-lt"/>
              </a:rPr>
              <a:t>Watches, jewelry, tie clips, cuff links, hair clips, headbands, sunglasses and other accessories are not permitted. </a:t>
            </a:r>
          </a:p>
          <a:p>
            <a:pPr marL="0" indent="0">
              <a:buNone/>
            </a:pPr>
            <a:endParaRPr lang="en-US" sz="20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b="1" dirty="0">
                <a:ea typeface="+mn-lt"/>
                <a:cs typeface="+mn-lt"/>
              </a:rPr>
              <a:t>     Note-Taking Materials </a:t>
            </a:r>
            <a:endParaRPr lang="en-US" sz="2000" dirty="0">
              <a:ea typeface="+mn-lt"/>
              <a:cs typeface="+mn-lt"/>
            </a:endParaRPr>
          </a:p>
          <a:p>
            <a:endParaRPr lang="en-US" sz="2000" b="1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Test takers </a:t>
            </a:r>
            <a:r>
              <a:rPr lang="en-US" sz="2000" b="1" dirty="0">
                <a:ea typeface="+mn-lt"/>
                <a:cs typeface="+mn-lt"/>
              </a:rPr>
              <a:t>may not </a:t>
            </a:r>
            <a:r>
              <a:rPr lang="en-US" sz="2000" dirty="0">
                <a:ea typeface="+mn-lt"/>
                <a:cs typeface="+mn-lt"/>
              </a:rPr>
              <a:t>take notes on regular paper, for security purposes, but can use one of the following: </a:t>
            </a:r>
          </a:p>
          <a:p>
            <a:r>
              <a:rPr lang="en-US" sz="2000" dirty="0">
                <a:ea typeface="+mn-lt"/>
                <a:cs typeface="+mn-lt"/>
              </a:rPr>
              <a:t>White board with erasable marker </a:t>
            </a:r>
          </a:p>
          <a:p>
            <a:r>
              <a:rPr lang="en-US" sz="2000" dirty="0">
                <a:ea typeface="+mn-lt"/>
                <a:cs typeface="+mn-lt"/>
              </a:rPr>
              <a:t>Blank paper inside of a transparent sheet protector and erasable marker </a:t>
            </a:r>
          </a:p>
          <a:p>
            <a:r>
              <a:rPr lang="en-US" sz="2000" dirty="0">
                <a:ea typeface="+mn-lt"/>
                <a:cs typeface="+mn-lt"/>
              </a:rPr>
              <a:t>All notes must be erased in view of the proctor at the end of the test. 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room 2" descr="room 2">
            <a:hlinkClick r:id="" action="ppaction://media"/>
            <a:extLst>
              <a:ext uri="{FF2B5EF4-FFF2-40B4-BE49-F238E27FC236}">
                <a16:creationId xmlns:a16="http://schemas.microsoft.com/office/drawing/2014/main" id="{EA5E2418-639B-B842-B70F-3B35CEB56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2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454CB4-AB07-754D-9F05-D9A805D4B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38" y="1332251"/>
            <a:ext cx="4904710" cy="4814715"/>
          </a:xfrm>
        </p:spPr>
      </p:pic>
      <p:pic>
        <p:nvPicPr>
          <p:cNvPr id="6" name="cell phones" descr="cell phones">
            <a:hlinkClick r:id="" action="ppaction://media"/>
            <a:extLst>
              <a:ext uri="{FF2B5EF4-FFF2-40B4-BE49-F238E27FC236}">
                <a16:creationId xmlns:a16="http://schemas.microsoft.com/office/drawing/2014/main" id="{B0B2AC1D-0382-B441-9066-76253ACCA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2579-E761-456E-BC90-38D0EC4BD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How to register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5F91F-021B-4971-89D1-32F443A5F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92500" lnSpcReduction="10000"/>
          </a:bodyPr>
          <a:lstStyle/>
          <a:p>
            <a:r>
              <a:rPr lang="en-US" dirty="0"/>
              <a:t>Set up your ETS account, </a:t>
            </a:r>
            <a:r>
              <a:rPr lang="en-US" dirty="0">
                <a:ea typeface="+mn-lt"/>
                <a:cs typeface="+mn-lt"/>
              </a:rPr>
              <a:t>Log into your account, find the My </a:t>
            </a:r>
            <a:r>
              <a:rPr lang="en-US" i="1" dirty="0">
                <a:ea typeface="+mn-lt"/>
                <a:cs typeface="+mn-lt"/>
              </a:rPr>
              <a:t>Praxis </a:t>
            </a:r>
            <a:r>
              <a:rPr lang="en-US" dirty="0">
                <a:ea typeface="+mn-lt"/>
                <a:cs typeface="+mn-lt"/>
              </a:rPr>
              <a:t>home page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Find the Test Centers and Dates page, and select the option for the </a:t>
            </a:r>
            <a:r>
              <a:rPr lang="en-US" i="1" dirty="0">
                <a:ea typeface="+mn-lt"/>
                <a:cs typeface="+mn-lt"/>
              </a:rPr>
              <a:t>Praxis </a:t>
            </a:r>
            <a:r>
              <a:rPr lang="en-US" dirty="0">
                <a:ea typeface="+mn-lt"/>
                <a:cs typeface="+mn-lt"/>
              </a:rPr>
              <a:t>Tests at Home. You will select a test date and time later with </a:t>
            </a:r>
            <a:r>
              <a:rPr lang="en-US" dirty="0" err="1">
                <a:ea typeface="+mn-lt"/>
                <a:cs typeface="+mn-lt"/>
              </a:rPr>
              <a:t>ProctorU</a:t>
            </a:r>
            <a:r>
              <a:rPr lang="en-US" b="1" baseline="30000" dirty="0">
                <a:ea typeface="+mn-lt"/>
                <a:cs typeface="+mn-lt"/>
              </a:rPr>
              <a:t>®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r>
              <a:rPr lang="en-US" dirty="0">
                <a:ea typeface="+mn-lt"/>
                <a:cs typeface="+mn-lt"/>
              </a:rPr>
              <a:t>Follow the directions to continue your registration and pay for the tests.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Receive an email from ETS confirming payment.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Receive an email from </a:t>
            </a:r>
            <a:r>
              <a:rPr lang="en-US" dirty="0" err="1">
                <a:ea typeface="+mn-lt"/>
                <a:cs typeface="+mn-lt"/>
              </a:rPr>
              <a:t>ProctorU</a:t>
            </a:r>
            <a:r>
              <a:rPr lang="en-US" dirty="0">
                <a:ea typeface="+mn-lt"/>
                <a:cs typeface="+mn-lt"/>
              </a:rPr>
              <a:t> with a link and temporary password to set up a </a:t>
            </a:r>
            <a:r>
              <a:rPr lang="en-US" dirty="0" err="1">
                <a:ea typeface="+mn-lt"/>
                <a:cs typeface="+mn-lt"/>
              </a:rPr>
              <a:t>ProctorU</a:t>
            </a:r>
            <a:r>
              <a:rPr lang="en-US" dirty="0">
                <a:ea typeface="+mn-lt"/>
                <a:cs typeface="+mn-lt"/>
              </a:rPr>
              <a:t> account to select a test date and time. </a:t>
            </a:r>
            <a:br>
              <a:rPr lang="en-US" dirty="0"/>
            </a:br>
            <a:endParaRPr lang="en-US"/>
          </a:p>
          <a:p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E659044-7F91-A440-A006-55472BA4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2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08CA-C2C0-48BE-8A43-7B6CF26D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a typeface="+mj-lt"/>
                <a:cs typeface="+mj-lt"/>
              </a:rPr>
              <a:t>How to Register with </a:t>
            </a:r>
            <a:r>
              <a:rPr lang="en-US" b="1" dirty="0" err="1">
                <a:ea typeface="+mj-lt"/>
                <a:cs typeface="+mj-lt"/>
              </a:rPr>
              <a:t>ProctorU</a:t>
            </a:r>
            <a:r>
              <a:rPr lang="en-US" b="1" baseline="30000" dirty="0">
                <a:ea typeface="+mj-lt"/>
                <a:cs typeface="+mj-lt"/>
              </a:rPr>
              <a:t>®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FDCF9-3781-4A67-9441-FD81F34F3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Use the link and temporary password from the ProctorU email to create a new ProctorU account. </a:t>
            </a:r>
          </a:p>
          <a:p>
            <a:r>
              <a:rPr lang="en-US" dirty="0">
                <a:ea typeface="+mn-lt"/>
                <a:cs typeface="+mn-lt"/>
              </a:rPr>
              <a:t>If you already have a ProctorU account for another test, they will need to create a new account for the </a:t>
            </a:r>
            <a:r>
              <a:rPr lang="en-US" i="1" dirty="0">
                <a:ea typeface="+mn-lt"/>
                <a:cs typeface="+mn-lt"/>
              </a:rPr>
              <a:t>Praxis</a:t>
            </a:r>
            <a:r>
              <a:rPr lang="en-US" baseline="30000" dirty="0">
                <a:ea typeface="+mn-lt"/>
                <a:cs typeface="+mn-lt"/>
              </a:rPr>
              <a:t>® </a:t>
            </a:r>
            <a:r>
              <a:rPr lang="en-US" dirty="0">
                <a:ea typeface="+mn-lt"/>
                <a:cs typeface="+mn-lt"/>
              </a:rPr>
              <a:t>Tests at Home. 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Complete Registration with ProctorU. </a:t>
            </a:r>
          </a:p>
          <a:p>
            <a:r>
              <a:rPr lang="en-US" dirty="0">
                <a:ea typeface="+mn-lt"/>
                <a:cs typeface="+mn-lt"/>
              </a:rPr>
              <a:t>Select </a:t>
            </a:r>
            <a:r>
              <a:rPr lang="en-US" i="1" dirty="0">
                <a:ea typeface="+mn-lt"/>
                <a:cs typeface="+mn-lt"/>
              </a:rPr>
              <a:t>Schedule </a:t>
            </a:r>
            <a:r>
              <a:rPr lang="en-US" dirty="0">
                <a:ea typeface="+mn-lt"/>
                <a:cs typeface="+mn-lt"/>
              </a:rPr>
              <a:t>next to the purchased exam. </a:t>
            </a:r>
          </a:p>
          <a:p>
            <a:r>
              <a:rPr lang="en-US" dirty="0">
                <a:ea typeface="+mn-lt"/>
                <a:cs typeface="+mn-lt"/>
              </a:rPr>
              <a:t>When complete, you will receive a confirmation message on screen and via email. 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roctor u" descr="Proctor u">
            <a:hlinkClick r:id="" action="ppaction://media"/>
            <a:extLst>
              <a:ext uri="{FF2B5EF4-FFF2-40B4-BE49-F238E27FC236}">
                <a16:creationId xmlns:a16="http://schemas.microsoft.com/office/drawing/2014/main" id="{B5B7226F-D552-4B46-B1C3-C166FC488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4D99-B1D1-48DA-94A3-F73E16455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nstantia"/>
              </a:rPr>
              <a:t>What Is the Same?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3DD03-00D6-4F6A-AAD7-8AF64A930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85000" lnSpcReduction="10000"/>
          </a:bodyPr>
          <a:lstStyle/>
          <a:p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The </a:t>
            </a:r>
            <a:r>
              <a:rPr lang="en-US" b="1" i="1" dirty="0">
                <a:ea typeface="+mn-lt"/>
                <a:cs typeface="+mn-lt"/>
              </a:rPr>
              <a:t>Praxis</a:t>
            </a:r>
            <a:r>
              <a:rPr lang="en-US" b="1" baseline="30000" dirty="0">
                <a:ea typeface="+mn-lt"/>
                <a:cs typeface="+mn-lt"/>
              </a:rPr>
              <a:t>® </a:t>
            </a:r>
            <a:r>
              <a:rPr lang="en-US" b="1" dirty="0">
                <a:ea typeface="+mn-lt"/>
                <a:cs typeface="+mn-lt"/>
              </a:rPr>
              <a:t>Tests at Home are identical in content, format and on- screen experience to those taken at a test center.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They use the same scoring criteria, scoring process and score scale, so scores can be accepted and used in the same way.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They are offered at the same price to test takers as testing in a center.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They include the same test-taker friendly features, such as the ability to skip questions within a section, go back and change answers, and use an on-screen calculator. 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Same" descr="Same">
            <a:hlinkClick r:id="" action="ppaction://media"/>
            <a:extLst>
              <a:ext uri="{FF2B5EF4-FFF2-40B4-BE49-F238E27FC236}">
                <a16:creationId xmlns:a16="http://schemas.microsoft.com/office/drawing/2014/main" id="{CC38E164-0473-704E-8F8D-F9DD6277E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2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0400-DC0F-4A41-AECA-BA973CBF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Rescheduling or Canceling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2608B-590D-4020-AC64-5A5F2F692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Test takers needing to reschedule an appointment may do so through their </a:t>
            </a:r>
            <a:r>
              <a:rPr lang="en-US" dirty="0" err="1">
                <a:ea typeface="+mn-lt"/>
                <a:cs typeface="+mn-lt"/>
              </a:rPr>
              <a:t>ProctorU</a:t>
            </a:r>
            <a:r>
              <a:rPr lang="en-US" baseline="30000" dirty="0">
                <a:ea typeface="+mn-lt"/>
                <a:cs typeface="+mn-lt"/>
              </a:rPr>
              <a:t>® </a:t>
            </a:r>
            <a:r>
              <a:rPr lang="en-US" dirty="0">
                <a:ea typeface="+mn-lt"/>
                <a:cs typeface="+mn-lt"/>
              </a:rPr>
              <a:t>accounts by selecting the Reschedule button</a:t>
            </a:r>
            <a:endParaRPr lang="en-US" baseline="-25000" dirty="0"/>
          </a:p>
          <a:p>
            <a:r>
              <a:rPr lang="en-US" dirty="0">
                <a:ea typeface="+mn-lt"/>
                <a:cs typeface="+mn-lt"/>
              </a:rPr>
              <a:t>You can reschedule a test any time before your appointment date and time.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Test takers needing to cancel an appointment should contact </a:t>
            </a:r>
            <a:r>
              <a:rPr lang="en-US" i="1" dirty="0">
                <a:ea typeface="+mn-lt"/>
                <a:cs typeface="+mn-lt"/>
              </a:rPr>
              <a:t>Praxis </a:t>
            </a:r>
            <a:r>
              <a:rPr lang="en-US" dirty="0">
                <a:ea typeface="+mn-lt"/>
                <a:cs typeface="+mn-lt"/>
              </a:rPr>
              <a:t>customer support from M-F, 8 am- 6 pm at 1-800-772-9476</a:t>
            </a:r>
          </a:p>
          <a:p>
            <a:r>
              <a:rPr lang="en-US" dirty="0">
                <a:ea typeface="+mn-lt"/>
                <a:cs typeface="+mn-lt"/>
              </a:rPr>
              <a:t>Test takers must cancel at least three days before their test date, not including the day of their test, to receive a partial refund, which is the standard </a:t>
            </a:r>
            <a:r>
              <a:rPr lang="en-US" i="1" dirty="0">
                <a:ea typeface="+mn-lt"/>
                <a:cs typeface="+mn-lt"/>
              </a:rPr>
              <a:t>Praxis</a:t>
            </a:r>
            <a:r>
              <a:rPr lang="en-US" dirty="0">
                <a:ea typeface="+mn-lt"/>
                <a:cs typeface="+mn-lt"/>
              </a:rPr>
              <a:t> test cancellation policy</a:t>
            </a:r>
            <a:endParaRPr lang="en-US" dirty="0"/>
          </a:p>
        </p:txBody>
      </p:sp>
      <p:pic>
        <p:nvPicPr>
          <p:cNvPr id="4" name="reschedule" descr="reschedule">
            <a:hlinkClick r:id="" action="ppaction://media"/>
            <a:extLst>
              <a:ext uri="{FF2B5EF4-FFF2-40B4-BE49-F238E27FC236}">
                <a16:creationId xmlns:a16="http://schemas.microsoft.com/office/drawing/2014/main" id="{E816FDD2-9C28-0C4B-A195-63FC788BB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7771F-23C4-A549-8DE4-C8CB8ABFE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 accommodations are available</a:t>
            </a:r>
          </a:p>
          <a:p>
            <a:r>
              <a:rPr lang="en-US" dirty="0">
                <a:ea typeface="+mn-lt"/>
                <a:cs typeface="+mn-lt"/>
              </a:rPr>
              <a:t>You may request a laptop from the </a:t>
            </a:r>
            <a:r>
              <a:rPr lang="en-US" dirty="0" err="1">
                <a:ea typeface="+mn-lt"/>
                <a:cs typeface="+mn-lt"/>
              </a:rPr>
              <a:t>Kimbel</a:t>
            </a:r>
            <a:r>
              <a:rPr lang="en-US" dirty="0">
                <a:ea typeface="+mn-lt"/>
                <a:cs typeface="+mn-lt"/>
              </a:rPr>
              <a:t> Library, if you do not have one </a:t>
            </a:r>
            <a:r>
              <a:rPr lang="en-US" dirty="0">
                <a:hlinkClick r:id="rId4"/>
              </a:rPr>
              <a:t>https://coastal.libwizard.com/f/laptops</a:t>
            </a:r>
            <a:endParaRPr lang="en-US" dirty="0">
              <a:ea typeface="+mn-lt"/>
              <a:cs typeface="+mn-lt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information</a:t>
            </a:r>
          </a:p>
          <a:p>
            <a:pPr marL="0" indent="0" algn="ctr">
              <a:buNone/>
            </a:pPr>
            <a:r>
              <a:rPr lang="en-US" dirty="0"/>
              <a:t>Teresa Gibbons</a:t>
            </a:r>
          </a:p>
          <a:p>
            <a:pPr marL="0" indent="0" algn="ctr">
              <a:buNone/>
            </a:pPr>
            <a:r>
              <a:rPr lang="en-US" dirty="0"/>
              <a:t>  </a:t>
            </a:r>
            <a:r>
              <a:rPr lang="en-US" dirty="0">
                <a:hlinkClick r:id="rId5"/>
              </a:rPr>
              <a:t>tgibbons@coastal.edu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final" descr="final">
            <a:hlinkClick r:id="" action="ppaction://media"/>
            <a:extLst>
              <a:ext uri="{FF2B5EF4-FFF2-40B4-BE49-F238E27FC236}">
                <a16:creationId xmlns:a16="http://schemas.microsoft.com/office/drawing/2014/main" id="{6BE1967E-8E09-E044-867C-537C2BFB5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1DBC-CCAE-4472-A0B4-173494316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nstantia"/>
              </a:rPr>
              <a:t>What Is Different?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AAB67-88FF-41AF-BCE8-7BAEF7568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92500"/>
          </a:bodyPr>
          <a:lstStyle/>
          <a:p>
            <a:endParaRPr lang="en-US" b="1" dirty="0"/>
          </a:p>
          <a:p>
            <a:r>
              <a:rPr lang="en-US" b="1" i="1" dirty="0">
                <a:ea typeface="+mn-lt"/>
                <a:cs typeface="+mn-lt"/>
              </a:rPr>
              <a:t>The test delivery method. 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Testing will take place through test takers’ personal desktop and laptop computers at home. 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Testing will not be supported on tablets or mobile phones. 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Test sessions will be monitored in real-time through the use of human proctors and artificial intelligence technology. </a:t>
            </a:r>
            <a:endParaRPr lang="en-US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different" descr="different">
            <a:hlinkClick r:id="" action="ppaction://media"/>
            <a:extLst>
              <a:ext uri="{FF2B5EF4-FFF2-40B4-BE49-F238E27FC236}">
                <a16:creationId xmlns:a16="http://schemas.microsoft.com/office/drawing/2014/main" id="{7282E92C-EB3C-4E4D-87BB-4EDBCFC1B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6DA5-A213-4A92-923E-44D6E72F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4789"/>
            <a:ext cx="8229600" cy="1977306"/>
          </a:xfrm>
        </p:spPr>
        <p:txBody>
          <a:bodyPr>
            <a:normAutofit/>
          </a:bodyPr>
          <a:lstStyle/>
          <a:p>
            <a:r>
              <a:rPr lang="en-US" b="1" dirty="0">
                <a:latin typeface="Constantia"/>
                <a:cs typeface="Calibri"/>
              </a:rPr>
              <a:t>When is </a:t>
            </a:r>
            <a:r>
              <a:rPr lang="en-US" b="1" i="1" dirty="0">
                <a:latin typeface="Constantia"/>
                <a:cs typeface="Calibri"/>
              </a:rPr>
              <a:t>Praxis</a:t>
            </a:r>
            <a:r>
              <a:rPr lang="en-US" b="1" baseline="30000" dirty="0">
                <a:latin typeface="Constantia"/>
                <a:cs typeface="Calibri"/>
              </a:rPr>
              <a:t>® </a:t>
            </a:r>
            <a:r>
              <a:rPr lang="en-US" b="1" dirty="0">
                <a:latin typeface="Constantia"/>
                <a:cs typeface="Calibri"/>
              </a:rPr>
              <a:t>Test at Home Available? 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8858B-77F8-4344-A0F6-E5899B87D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3991"/>
            <a:ext cx="8229600" cy="4389120"/>
          </a:xfrm>
        </p:spPr>
        <p:txBody>
          <a:bodyPr vert="horz" anchor="t">
            <a:normAutofit lnSpcReduction="10000"/>
          </a:bodyPr>
          <a:lstStyle/>
          <a:p>
            <a:r>
              <a:rPr lang="en-US" i="1" dirty="0">
                <a:ea typeface="+mn-lt"/>
                <a:cs typeface="+mn-lt"/>
              </a:rPr>
              <a:t>Praxis </a:t>
            </a:r>
            <a:r>
              <a:rPr lang="en-US" dirty="0">
                <a:ea typeface="+mn-lt"/>
                <a:cs typeface="+mn-lt"/>
              </a:rPr>
              <a:t>Tests at Home will be available across the United States and its territories until test centers at least return to full-capacity testing.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Testing sessions will be available 10 a.m. to 1 a.m. Eastern Standard Time, seven days a week including holidays. </a:t>
            </a:r>
            <a:endParaRPr lang="en-US" dirty="0"/>
          </a:p>
          <a:p>
            <a:r>
              <a:rPr lang="en-US" i="1" dirty="0">
                <a:ea typeface="+mn-lt"/>
                <a:cs typeface="+mn-lt"/>
              </a:rPr>
              <a:t>Praxis </a:t>
            </a:r>
            <a:r>
              <a:rPr lang="en-US" dirty="0">
                <a:ea typeface="+mn-lt"/>
                <a:cs typeface="+mn-lt"/>
              </a:rPr>
              <a:t>at Home testing begins: 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➢ May 15, 2020 – registration opens for the </a:t>
            </a:r>
            <a:r>
              <a:rPr lang="en-US" i="1" dirty="0">
                <a:ea typeface="+mn-lt"/>
                <a:cs typeface="+mn-lt"/>
              </a:rPr>
              <a:t>Praxis </a:t>
            </a:r>
            <a:r>
              <a:rPr lang="en-US" dirty="0">
                <a:ea typeface="+mn-lt"/>
                <a:cs typeface="+mn-lt"/>
              </a:rPr>
              <a:t>tests at Home Solution ➢ May 18, 2020 – </a:t>
            </a:r>
            <a:r>
              <a:rPr lang="en-US" i="1" dirty="0">
                <a:ea typeface="+mn-lt"/>
                <a:cs typeface="+mn-lt"/>
              </a:rPr>
              <a:t>Praxis </a:t>
            </a:r>
            <a:r>
              <a:rPr lang="en-US" dirty="0">
                <a:ea typeface="+mn-lt"/>
                <a:cs typeface="+mn-lt"/>
              </a:rPr>
              <a:t>Tests at Home Solution testing begins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available" descr="available">
            <a:hlinkClick r:id="" action="ppaction://media"/>
            <a:extLst>
              <a:ext uri="{FF2B5EF4-FFF2-40B4-BE49-F238E27FC236}">
                <a16:creationId xmlns:a16="http://schemas.microsoft.com/office/drawing/2014/main" id="{854AB066-CFD5-594F-806D-C7B6154EE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7F3F3-08A5-45D2-8545-8B8AD669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33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+mj-lt"/>
                <a:cs typeface="+mj-lt"/>
              </a:rPr>
              <a:t>Which </a:t>
            </a:r>
            <a:r>
              <a:rPr lang="en-US" b="1" i="1" dirty="0">
                <a:ea typeface="+mj-lt"/>
                <a:cs typeface="+mj-lt"/>
              </a:rPr>
              <a:t>Praxis</a:t>
            </a:r>
            <a:r>
              <a:rPr lang="en-US" b="1" baseline="30000" dirty="0">
                <a:ea typeface="+mj-lt"/>
                <a:cs typeface="+mj-lt"/>
              </a:rPr>
              <a:t>® </a:t>
            </a:r>
            <a:r>
              <a:rPr lang="en-US" b="1" dirty="0">
                <a:ea typeface="+mj-lt"/>
                <a:cs typeface="+mj-lt"/>
              </a:rPr>
              <a:t>tests will be offered? 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73356-427B-4BC3-AB47-1FABFDB74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41860"/>
            <a:ext cx="8229600" cy="4389120"/>
          </a:xfrm>
        </p:spPr>
        <p:txBody>
          <a:bodyPr vert="horz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Unfortunately, not every </a:t>
            </a:r>
            <a:r>
              <a:rPr lang="en-US" i="1" dirty="0">
                <a:ea typeface="+mn-lt"/>
                <a:cs typeface="+mn-lt"/>
              </a:rPr>
              <a:t>Praxis </a:t>
            </a:r>
            <a:r>
              <a:rPr lang="en-US" dirty="0">
                <a:ea typeface="+mn-lt"/>
                <a:cs typeface="+mn-lt"/>
              </a:rPr>
              <a:t>test can be offered remotely. 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Tests will be launched in two rounds: </a:t>
            </a:r>
          </a:p>
          <a:p>
            <a:r>
              <a:rPr lang="en-US" dirty="0">
                <a:ea typeface="+mn-lt"/>
                <a:cs typeface="+mn-lt"/>
              </a:rPr>
              <a:t>May 15, 2020: Registration opens for the 30 most-commonly taken tests. 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June 1, 2020: Registration opens for the next 16 most-commonly taken tests. 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tests offered 1" descr="tests offered 1">
            <a:hlinkClick r:id="" action="ppaction://media"/>
            <a:extLst>
              <a:ext uri="{FF2B5EF4-FFF2-40B4-BE49-F238E27FC236}">
                <a16:creationId xmlns:a16="http://schemas.microsoft.com/office/drawing/2014/main" id="{375FD419-8C67-1744-9F5A-820FFD502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2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BA44E8E-5F4F-4C8E-97BC-FFB8BDFE3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466" y="978809"/>
            <a:ext cx="8540906" cy="5012068"/>
          </a:xfrm>
        </p:spPr>
      </p:pic>
      <p:pic>
        <p:nvPicPr>
          <p:cNvPr id="2" name="test 2" descr="test 2">
            <a:hlinkClick r:id="" action="ppaction://media"/>
            <a:extLst>
              <a:ext uri="{FF2B5EF4-FFF2-40B4-BE49-F238E27FC236}">
                <a16:creationId xmlns:a16="http://schemas.microsoft.com/office/drawing/2014/main" id="{6B8B1BA5-44D6-9A4A-9187-786B773F7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803ED7A-9B2C-473E-A136-A8B40B735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756" y="1001056"/>
            <a:ext cx="8265655" cy="4711718"/>
          </a:xfrm>
        </p:spPr>
      </p:pic>
    </p:spTree>
    <p:extLst>
      <p:ext uri="{BB962C8B-B14F-4D97-AF65-F5344CB8AC3E}">
        <p14:creationId xmlns:p14="http://schemas.microsoft.com/office/powerpoint/2010/main" val="39308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F0E684A-68AF-404A-8410-436246E47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87" y="1179043"/>
            <a:ext cx="8402263" cy="5434783"/>
          </a:xfrm>
        </p:spPr>
      </p:pic>
    </p:spTree>
    <p:extLst>
      <p:ext uri="{BB962C8B-B14F-4D97-AF65-F5344CB8AC3E}">
        <p14:creationId xmlns:p14="http://schemas.microsoft.com/office/powerpoint/2010/main" val="128985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A89A114-4999-4EC2-91AA-86681B7C3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30" y="1277872"/>
            <a:ext cx="8585570" cy="5125882"/>
          </a:xfrm>
        </p:spPr>
      </p:pic>
    </p:spTree>
    <p:extLst>
      <p:ext uri="{BB962C8B-B14F-4D97-AF65-F5344CB8AC3E}">
        <p14:creationId xmlns:p14="http://schemas.microsoft.com/office/powerpoint/2010/main" val="3143471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129</TotalTime>
  <Words>1189</Words>
  <Application>Microsoft Macintosh PowerPoint</Application>
  <PresentationFormat>On-screen Show (4:3)</PresentationFormat>
  <Paragraphs>108</Paragraphs>
  <Slides>21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Constantia</vt:lpstr>
      <vt:lpstr>Wingdings 2</vt:lpstr>
      <vt:lpstr>Flow</vt:lpstr>
      <vt:lpstr>Praxis® Tests at Home Solution</vt:lpstr>
      <vt:lpstr>What Is the Same? </vt:lpstr>
      <vt:lpstr>What Is Different? </vt:lpstr>
      <vt:lpstr>When is Praxis® Test at Home Available?  </vt:lpstr>
      <vt:lpstr>Which Praxis® tests will be offered?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will the Praxis® Tests at Home scores be delivered?   </vt:lpstr>
      <vt:lpstr>Equipment Requirements</vt:lpstr>
      <vt:lpstr>Equipment Requirements</vt:lpstr>
      <vt:lpstr>Test Environment Requirements</vt:lpstr>
      <vt:lpstr>Test Environment Requirements</vt:lpstr>
      <vt:lpstr>PowerPoint Presentation</vt:lpstr>
      <vt:lpstr>How to register</vt:lpstr>
      <vt:lpstr>How to Register with ProctorU®</vt:lpstr>
      <vt:lpstr>Rescheduling or Canceling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Teresa Gibbons</cp:lastModifiedBy>
  <cp:revision>220</cp:revision>
  <dcterms:created xsi:type="dcterms:W3CDTF">2020-05-12T13:15:28Z</dcterms:created>
  <dcterms:modified xsi:type="dcterms:W3CDTF">2020-05-12T16:11:57Z</dcterms:modified>
</cp:coreProperties>
</file>