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3"/>
  </p:notesMasterIdLst>
  <p:sldIdLst>
    <p:sldId id="256" r:id="rId2"/>
    <p:sldId id="257" r:id="rId3"/>
    <p:sldId id="316" r:id="rId4"/>
    <p:sldId id="318" r:id="rId5"/>
    <p:sldId id="282" r:id="rId6"/>
    <p:sldId id="317" r:id="rId7"/>
    <p:sldId id="259" r:id="rId8"/>
    <p:sldId id="261" r:id="rId9"/>
    <p:sldId id="281" r:id="rId10"/>
    <p:sldId id="311" r:id="rId11"/>
    <p:sldId id="289" r:id="rId12"/>
    <p:sldId id="290" r:id="rId13"/>
    <p:sldId id="291" r:id="rId14"/>
    <p:sldId id="292" r:id="rId15"/>
    <p:sldId id="293" r:id="rId16"/>
    <p:sldId id="294" r:id="rId17"/>
    <p:sldId id="295" r:id="rId18"/>
    <p:sldId id="296" r:id="rId19"/>
    <p:sldId id="310" r:id="rId20"/>
    <p:sldId id="284" r:id="rId21"/>
    <p:sldId id="298" r:id="rId22"/>
    <p:sldId id="299" r:id="rId23"/>
    <p:sldId id="304" r:id="rId24"/>
    <p:sldId id="305" r:id="rId25"/>
    <p:sldId id="306" r:id="rId26"/>
    <p:sldId id="307" r:id="rId27"/>
    <p:sldId id="308" r:id="rId28"/>
    <p:sldId id="309" r:id="rId29"/>
    <p:sldId id="263" r:id="rId30"/>
    <p:sldId id="264" r:id="rId31"/>
    <p:sldId id="265" r:id="rId32"/>
    <p:sldId id="266" r:id="rId33"/>
    <p:sldId id="267" r:id="rId34"/>
    <p:sldId id="268" r:id="rId35"/>
    <p:sldId id="269" r:id="rId36"/>
    <p:sldId id="270" r:id="rId37"/>
    <p:sldId id="271" r:id="rId38"/>
    <p:sldId id="272" r:id="rId39"/>
    <p:sldId id="273" r:id="rId40"/>
    <p:sldId id="274" r:id="rId41"/>
    <p:sldId id="275" r:id="rId42"/>
    <p:sldId id="276" r:id="rId43"/>
    <p:sldId id="277" r:id="rId44"/>
    <p:sldId id="278" r:id="rId45"/>
    <p:sldId id="279" r:id="rId46"/>
    <p:sldId id="280" r:id="rId47"/>
    <p:sldId id="287" r:id="rId48"/>
    <p:sldId id="283" r:id="rId49"/>
    <p:sldId id="285" r:id="rId50"/>
    <p:sldId id="260" r:id="rId51"/>
    <p:sldId id="288"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67" d="100"/>
          <a:sy n="67" d="100"/>
        </p:scale>
        <p:origin x="44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4520F9-D20C-4DAB-84AB-5BB684AFC43B}" type="datetimeFigureOut">
              <a:rPr lang="en-US" smtClean="0"/>
              <a:t>5/25/2023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1B119-D03F-4A62-95AB-C4E5285856F2}" type="slidenum">
              <a:rPr lang="en-US" smtClean="0"/>
              <a:t>‹#›</a:t>
            </a:fld>
            <a:endParaRPr lang="en-US"/>
          </a:p>
        </p:txBody>
      </p:sp>
    </p:spTree>
    <p:extLst>
      <p:ext uri="{BB962C8B-B14F-4D97-AF65-F5344CB8AC3E}">
        <p14:creationId xmlns:p14="http://schemas.microsoft.com/office/powerpoint/2010/main" val="3695987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EF4348-BB88-DC43-BB70-24D152F49FE4}" type="slidenum">
              <a:rPr lang="en-US" smtClean="0"/>
              <a:pPr/>
              <a:t>10</a:t>
            </a:fld>
            <a:endParaRPr lang="en-US" dirty="0"/>
          </a:p>
        </p:txBody>
      </p:sp>
    </p:spTree>
    <p:extLst>
      <p:ext uri="{BB962C8B-B14F-4D97-AF65-F5344CB8AC3E}">
        <p14:creationId xmlns:p14="http://schemas.microsoft.com/office/powerpoint/2010/main" val="24251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b="0" i="0" u="none" strike="noStrike" kern="1200" baseline="0" dirty="0">
              <a:solidFill>
                <a:schemeClr val="tx1"/>
              </a:solidFill>
              <a:latin typeface="+mn-lt"/>
              <a:ea typeface="+mn-ea"/>
              <a:cs typeface="+mn-cs"/>
            </a:endParaRPr>
          </a:p>
          <a:p>
            <a:r>
              <a:rPr lang="en-US" sz="900" b="0" i="0" u="none" strike="noStrike" kern="1200" baseline="0" dirty="0">
                <a:solidFill>
                  <a:schemeClr val="tx1"/>
                </a:solidFill>
                <a:latin typeface="+mn-lt"/>
                <a:ea typeface="+mn-ea"/>
                <a:cs typeface="+mn-cs"/>
              </a:rPr>
              <a:t> A new rubric was selected as part of the Expanded ADEPT Support and Evaluation System. The initiative was led by the South Carolina Department of Education and an advisory group made up of educators across the state. </a:t>
            </a:r>
          </a:p>
          <a:p>
            <a:endParaRPr lang="en-US" sz="900" b="0" i="0" u="none" strike="noStrike" kern="1200" baseline="0" dirty="0">
              <a:solidFill>
                <a:schemeClr val="tx1"/>
              </a:solidFill>
              <a:latin typeface="+mn-lt"/>
              <a:ea typeface="+mn-ea"/>
              <a:cs typeface="+mn-cs"/>
            </a:endParaRPr>
          </a:p>
          <a:p>
            <a:r>
              <a:rPr lang="en-US" sz="900" b="0" i="0" u="none" strike="noStrike" kern="1200" baseline="0" dirty="0">
                <a:solidFill>
                  <a:schemeClr val="tx1"/>
                </a:solidFill>
                <a:latin typeface="+mn-lt"/>
                <a:ea typeface="+mn-ea"/>
                <a:cs typeface="+mn-cs"/>
              </a:rPr>
              <a:t>The new </a:t>
            </a:r>
            <a:r>
              <a:rPr lang="en-US" sz="900" b="0" i="1" u="none" strike="noStrike" kern="1200" baseline="0" dirty="0">
                <a:solidFill>
                  <a:schemeClr val="tx1"/>
                </a:solidFill>
                <a:latin typeface="+mn-lt"/>
                <a:ea typeface="+mn-ea"/>
                <a:cs typeface="+mn-cs"/>
              </a:rPr>
              <a:t>South Carolina Teaching Standards 4.0 </a:t>
            </a:r>
            <a:r>
              <a:rPr lang="en-US" sz="900" b="0" i="0" u="none" strike="noStrike" kern="1200" baseline="0" dirty="0">
                <a:solidFill>
                  <a:schemeClr val="tx1"/>
                </a:solidFill>
                <a:latin typeface="+mn-lt"/>
                <a:ea typeface="+mn-ea"/>
                <a:cs typeface="+mn-cs"/>
              </a:rPr>
              <a:t>rubric will better support educators with specific feedback related to professional practice. </a:t>
            </a:r>
          </a:p>
          <a:p>
            <a:endParaRPr lang="en-US" sz="900" b="0" i="0" u="none" strike="noStrike" kern="1200" baseline="0" dirty="0">
              <a:solidFill>
                <a:schemeClr val="tx1"/>
              </a:solidFill>
              <a:latin typeface="+mn-lt"/>
              <a:ea typeface="+mn-ea"/>
              <a:cs typeface="+mn-cs"/>
            </a:endParaRPr>
          </a:p>
          <a:p>
            <a:r>
              <a:rPr lang="en-US" sz="900" b="0" i="0" u="none" strike="noStrike" kern="1200" baseline="0" dirty="0">
                <a:solidFill>
                  <a:schemeClr val="tx1"/>
                </a:solidFill>
                <a:latin typeface="+mn-lt"/>
                <a:ea typeface="+mn-ea"/>
                <a:cs typeface="+mn-cs"/>
              </a:rPr>
              <a:t>This tool is designed to assess a teacher’s professional practice and hosts four domains: Instruction, Environment, Planning and Professionalism – each with indicators and specific descriptors that differentiate levels of performance. </a:t>
            </a:r>
          </a:p>
          <a:p>
            <a:endParaRPr lang="en-US" sz="900" b="0" i="0" u="none" strike="noStrike" kern="1200" baseline="0" dirty="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mn-lt"/>
                <a:ea typeface="+mn-ea"/>
                <a:cs typeface="+mn-cs"/>
              </a:rPr>
              <a:t>The new rubric is aligned to the Profile of the South Carolina Graduate. It is research-based to lead to instruction that raises performance. And, it supports districts in effective instructional leadership — making it easier to focus on professional development with common language and practices for observation.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n-lt"/>
                <a:ea typeface="+mn-ea"/>
                <a:cs typeface="+mn-cs"/>
              </a:rPr>
              <a:t>The rubric was identified by a working group of South Carolina educators as a tool that is validated, supportive of educator professional growth and development and aligned with instructional practices that will enable students to meet the standards for college and career readiness in the Profile of the South Carolina Graduate. </a:t>
            </a:r>
          </a:p>
          <a:p>
            <a:endParaRPr lang="en-US" sz="900" b="0" i="0" u="none" strike="noStrike" kern="1200" baseline="0" dirty="0">
              <a:solidFill>
                <a:schemeClr val="tx1"/>
              </a:solidFill>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mn-lt"/>
                <a:ea typeface="+mn-ea"/>
                <a:cs typeface="+mn-cs"/>
              </a:rPr>
              <a:t>The ADEPT system is designed as a tool to assess instruction as well as improve it. Our goal is to provide students in South Carolina with a high quality education led by effective educators. Evaluations are a mechanism to help us accomplish that. </a:t>
            </a:r>
            <a:endParaRPr lang="en-US" dirty="0"/>
          </a:p>
          <a:p>
            <a:endParaRPr lang="en-US" dirty="0"/>
          </a:p>
        </p:txBody>
      </p:sp>
      <p:sp>
        <p:nvSpPr>
          <p:cNvPr id="4" name="Slide Number Placeholder 3"/>
          <p:cNvSpPr>
            <a:spLocks noGrp="1"/>
          </p:cNvSpPr>
          <p:nvPr>
            <p:ph type="sldNum" sz="quarter" idx="10"/>
          </p:nvPr>
        </p:nvSpPr>
        <p:spPr/>
        <p:txBody>
          <a:bodyPr/>
          <a:lstStyle/>
          <a:p>
            <a:fld id="{16A353FE-32F5-BF4D-A682-07E8A26EBEC6}" type="slidenum">
              <a:rPr lang="en-US" smtClean="0"/>
              <a:t>12</a:t>
            </a:fld>
            <a:endParaRPr lang="en-US"/>
          </a:p>
        </p:txBody>
      </p:sp>
    </p:spTree>
    <p:extLst>
      <p:ext uri="{BB962C8B-B14F-4D97-AF65-F5344CB8AC3E}">
        <p14:creationId xmlns:p14="http://schemas.microsoft.com/office/powerpoint/2010/main" val="422369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b="0" i="0" u="none" strike="noStrike" kern="1200" baseline="0" dirty="0">
              <a:solidFill>
                <a:schemeClr val="tx1"/>
              </a:solidFill>
              <a:latin typeface="+mn-lt"/>
              <a:ea typeface="+mn-ea"/>
              <a:cs typeface="+mn-cs"/>
            </a:endParaRPr>
          </a:p>
          <a:p>
            <a:r>
              <a:rPr lang="en-US" sz="900" b="0" i="0" u="none" strike="noStrike" kern="1200" baseline="0" dirty="0">
                <a:solidFill>
                  <a:schemeClr val="tx1"/>
                </a:solidFill>
                <a:latin typeface="+mn-lt"/>
                <a:ea typeface="+mn-ea"/>
                <a:cs typeface="+mn-cs"/>
              </a:rPr>
              <a:t>One of the advantages of the new system is its holistic approach. It allows us to provide more frequent, robust and objective feedback to teachers and administrators that incorporates multiple indicators of success — not simply student test results. </a:t>
            </a:r>
          </a:p>
          <a:p>
            <a:endParaRPr lang="en-US" sz="900" b="0" i="0" u="none" strike="noStrike" kern="1200" baseline="0" dirty="0">
              <a:solidFill>
                <a:schemeClr val="tx1"/>
              </a:solidFill>
              <a:latin typeface="+mn-lt"/>
              <a:ea typeface="+mn-ea"/>
              <a:cs typeface="+mn-cs"/>
            </a:endParaRPr>
          </a:p>
          <a:p>
            <a:r>
              <a:rPr lang="en-US" sz="900" b="0" i="0" u="none" strike="noStrike" kern="1200" baseline="0" dirty="0">
                <a:solidFill>
                  <a:schemeClr val="tx1"/>
                </a:solidFill>
                <a:latin typeface="+mn-lt"/>
                <a:ea typeface="+mn-ea"/>
                <a:cs typeface="+mn-cs"/>
              </a:rPr>
              <a:t>This approach gives educators the guidance they need to be more effective while also promoting professional growth and development. </a:t>
            </a:r>
          </a:p>
          <a:p>
            <a:endParaRPr lang="en-US" sz="900" b="0" i="0" u="none" strike="noStrike" kern="1200" baseline="0" dirty="0">
              <a:solidFill>
                <a:schemeClr val="tx1"/>
              </a:solidFill>
              <a:latin typeface="+mn-lt"/>
              <a:ea typeface="+mn-ea"/>
              <a:cs typeface="+mn-cs"/>
            </a:endParaRPr>
          </a:p>
          <a:p>
            <a:r>
              <a:rPr lang="en-US" sz="900" b="0" i="0" u="none" strike="noStrike" kern="1200" baseline="0" dirty="0">
                <a:solidFill>
                  <a:schemeClr val="tx1"/>
                </a:solidFill>
                <a:latin typeface="+mn-lt"/>
                <a:ea typeface="+mn-ea"/>
                <a:cs typeface="+mn-cs"/>
              </a:rPr>
              <a:t>A major focus is a more direct connection between teacher practices and increased student learning through the incorporation of student academic growth measures into classroom-based teacher evaluation and effectiveness ratings. </a:t>
            </a:r>
          </a:p>
          <a:p>
            <a:endParaRPr lang="en-US" sz="900" b="1" i="0" u="none" strike="noStrike" kern="1200" baseline="0" dirty="0">
              <a:solidFill>
                <a:schemeClr val="tx1"/>
              </a:solidFill>
              <a:latin typeface="+mn-lt"/>
              <a:ea typeface="+mn-ea"/>
              <a:cs typeface="+mn-cs"/>
            </a:endParaRPr>
          </a:p>
          <a:p>
            <a:r>
              <a:rPr lang="en-US" sz="900" b="0" i="0" u="none" strike="noStrike" kern="1200" baseline="0" dirty="0">
                <a:solidFill>
                  <a:schemeClr val="tx1"/>
                </a:solidFill>
                <a:latin typeface="+mn-lt"/>
                <a:ea typeface="+mn-ea"/>
                <a:cs typeface="+mn-cs"/>
              </a:rPr>
              <a:t>This evaluation system was created with the end in mind by having teachers who are more effective educators and students who are college and career ready.</a:t>
            </a:r>
          </a:p>
        </p:txBody>
      </p:sp>
      <p:sp>
        <p:nvSpPr>
          <p:cNvPr id="4" name="Slide Number Placeholder 3"/>
          <p:cNvSpPr>
            <a:spLocks noGrp="1"/>
          </p:cNvSpPr>
          <p:nvPr>
            <p:ph type="sldNum" sz="quarter" idx="10"/>
          </p:nvPr>
        </p:nvSpPr>
        <p:spPr/>
        <p:txBody>
          <a:bodyPr/>
          <a:lstStyle/>
          <a:p>
            <a:fld id="{16A353FE-32F5-BF4D-A682-07E8A26EBEC6}" type="slidenum">
              <a:rPr lang="en-US" smtClean="0"/>
              <a:t>14</a:t>
            </a:fld>
            <a:endParaRPr lang="en-US"/>
          </a:p>
        </p:txBody>
      </p:sp>
    </p:spTree>
    <p:extLst>
      <p:ext uri="{BB962C8B-B14F-4D97-AF65-F5344CB8AC3E}">
        <p14:creationId xmlns:p14="http://schemas.microsoft.com/office/powerpoint/2010/main" val="2055397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These slides will highlight each element of the rubric (Domain, Indicator, Descriptors and Performance Levels) in slide show mode. TG</a:t>
            </a:r>
          </a:p>
          <a:p>
            <a:endParaRPr lang="en-US" dirty="0"/>
          </a:p>
        </p:txBody>
      </p:sp>
      <p:sp>
        <p:nvSpPr>
          <p:cNvPr id="4" name="Slide Number Placeholder 3"/>
          <p:cNvSpPr>
            <a:spLocks noGrp="1"/>
          </p:cNvSpPr>
          <p:nvPr>
            <p:ph type="sldNum" sz="quarter" idx="10"/>
          </p:nvPr>
        </p:nvSpPr>
        <p:spPr/>
        <p:txBody>
          <a:bodyPr/>
          <a:lstStyle/>
          <a:p>
            <a:fld id="{70EF4348-BB88-DC43-BB70-24D152F49FE4}" type="slidenum">
              <a:rPr lang="en-US" smtClean="0"/>
              <a:t>15</a:t>
            </a:fld>
            <a:endParaRPr lang="en-US" dirty="0"/>
          </a:p>
        </p:txBody>
      </p:sp>
    </p:spTree>
    <p:extLst>
      <p:ext uri="{BB962C8B-B14F-4D97-AF65-F5344CB8AC3E}">
        <p14:creationId xmlns:p14="http://schemas.microsoft.com/office/powerpoint/2010/main" val="636995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5/25/2023</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5/25/2023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5/25/2023</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5/25/2023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oastal.edu/scoess/studentsupportandengagement/internshipinformation/cooperatingteacher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oastal.edu/scoess/studentsupportandengagement/internshipinformation/cooperatingteacher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coastal.edu/forms/education/studentservices/cooperatingteache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Cooperating Teacher of Interns</a:t>
            </a:r>
            <a:br>
              <a:rPr lang="en-US" dirty="0"/>
            </a:br>
            <a:r>
              <a:rPr lang="en-US" dirty="0"/>
              <a:t> Orientation</a:t>
            </a:r>
          </a:p>
        </p:txBody>
      </p:sp>
    </p:spTree>
    <p:extLst>
      <p:ext uri="{BB962C8B-B14F-4D97-AF65-F5344CB8AC3E}">
        <p14:creationId xmlns:p14="http://schemas.microsoft.com/office/powerpoint/2010/main" val="174214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n-US" altLang="en-US" dirty="0">
                <a:ln>
                  <a:noFill/>
                </a:ln>
              </a:rPr>
              <a:t>The Nitty-Gritty of What is Expected…</a:t>
            </a:r>
          </a:p>
        </p:txBody>
      </p:sp>
      <p:sp>
        <p:nvSpPr>
          <p:cNvPr id="3" name="Content Placeholder 2"/>
          <p:cNvSpPr>
            <a:spLocks noGrp="1"/>
          </p:cNvSpPr>
          <p:nvPr>
            <p:ph idx="1"/>
          </p:nvPr>
        </p:nvSpPr>
        <p:spPr>
          <a:xfrm>
            <a:off x="1202919" y="2011680"/>
            <a:ext cx="9784080" cy="384512"/>
          </a:xfrm>
        </p:spPr>
        <p:txBody>
          <a:bodyPr>
            <a:normAutofit fontScale="92500" lnSpcReduction="10000"/>
          </a:bodyPr>
          <a:lstStyle/>
          <a:p>
            <a:pPr>
              <a:buFont typeface="Arial" panose="020B0604020202020204" pitchFamily="34" charset="0"/>
              <a:buChar char="•"/>
              <a:defRPr/>
            </a:pPr>
            <a:r>
              <a:rPr lang="en-US" dirty="0"/>
              <a:t>  4 Formal Observations using the Intern Observation and Post Conference Form.</a:t>
            </a:r>
          </a:p>
          <a:p>
            <a:pPr>
              <a:defRPr/>
            </a:pPr>
            <a:endParaRPr lang="en-US" dirty="0"/>
          </a:p>
          <a:p>
            <a:pPr marL="0" indent="0">
              <a:buNone/>
              <a:defRPr/>
            </a:pPr>
            <a:endParaRPr lang="en-US" dirty="0"/>
          </a:p>
        </p:txBody>
      </p:sp>
      <p:sp>
        <p:nvSpPr>
          <p:cNvPr id="2" name="Rectangle 1"/>
          <p:cNvSpPr/>
          <p:nvPr/>
        </p:nvSpPr>
        <p:spPr>
          <a:xfrm>
            <a:off x="1226638" y="2396192"/>
            <a:ext cx="7751481" cy="430887"/>
          </a:xfrm>
          <a:prstGeom prst="rect">
            <a:avLst/>
          </a:prstGeom>
        </p:spPr>
        <p:txBody>
          <a:bodyPr wrap="none">
            <a:spAutoFit/>
          </a:bodyPr>
          <a:lstStyle/>
          <a:p>
            <a:pPr marL="285750" indent="-285750">
              <a:buFont typeface="Arial" panose="020B0604020202020204" pitchFamily="34" charset="0"/>
              <a:buChar char="•"/>
              <a:defRPr/>
            </a:pPr>
            <a:r>
              <a:rPr lang="en-US" sz="2200" dirty="0"/>
              <a:t>3 Formal Conferences (Preliminary, Formative and Summative)</a:t>
            </a:r>
          </a:p>
        </p:txBody>
      </p:sp>
      <p:sp>
        <p:nvSpPr>
          <p:cNvPr id="4" name="Rectangle 3"/>
          <p:cNvSpPr/>
          <p:nvPr/>
        </p:nvSpPr>
        <p:spPr>
          <a:xfrm>
            <a:off x="1226638" y="2949484"/>
            <a:ext cx="9633428" cy="430887"/>
          </a:xfrm>
          <a:prstGeom prst="rect">
            <a:avLst/>
          </a:prstGeom>
        </p:spPr>
        <p:txBody>
          <a:bodyPr wrap="square">
            <a:spAutoFit/>
          </a:bodyPr>
          <a:lstStyle/>
          <a:p>
            <a:pPr marL="285750" indent="-285750">
              <a:buFont typeface="Arial" panose="020B0604020202020204" pitchFamily="34" charset="0"/>
              <a:buChar char="•"/>
              <a:defRPr/>
            </a:pPr>
            <a:r>
              <a:rPr lang="en-US" sz="2200" dirty="0"/>
              <a:t>2 Internship Evaluations by Content Area (Formative and Summative)</a:t>
            </a:r>
          </a:p>
        </p:txBody>
      </p:sp>
      <p:sp>
        <p:nvSpPr>
          <p:cNvPr id="5" name="Rectangle 4"/>
          <p:cNvSpPr/>
          <p:nvPr/>
        </p:nvSpPr>
        <p:spPr>
          <a:xfrm>
            <a:off x="1226638" y="3501012"/>
            <a:ext cx="8794184" cy="430887"/>
          </a:xfrm>
          <a:prstGeom prst="rect">
            <a:avLst/>
          </a:prstGeom>
        </p:spPr>
        <p:txBody>
          <a:bodyPr wrap="square">
            <a:spAutoFit/>
          </a:bodyPr>
          <a:lstStyle/>
          <a:p>
            <a:pPr marL="285750" indent="-285750">
              <a:buFont typeface="Arial" panose="020B0604020202020204" pitchFamily="34" charset="0"/>
              <a:buChar char="•"/>
              <a:defRPr/>
            </a:pPr>
            <a:r>
              <a:rPr lang="en-US" sz="2200" dirty="0"/>
              <a:t>2 Expanded ADEPT Rubric Evaluations (Formative and Summative)</a:t>
            </a:r>
          </a:p>
        </p:txBody>
      </p:sp>
      <p:sp>
        <p:nvSpPr>
          <p:cNvPr id="6" name="Rectangle 5"/>
          <p:cNvSpPr/>
          <p:nvPr/>
        </p:nvSpPr>
        <p:spPr>
          <a:xfrm>
            <a:off x="1226638" y="4052540"/>
            <a:ext cx="9932719" cy="1446550"/>
          </a:xfrm>
          <a:prstGeom prst="rect">
            <a:avLst/>
          </a:prstGeom>
        </p:spPr>
        <p:txBody>
          <a:bodyPr wrap="square">
            <a:spAutoFit/>
          </a:bodyPr>
          <a:lstStyle/>
          <a:p>
            <a:pPr marL="285750" indent="-285750">
              <a:buFont typeface="Arial" panose="020B0604020202020204" pitchFamily="34" charset="0"/>
              <a:buChar char="•"/>
              <a:defRPr/>
            </a:pPr>
            <a:r>
              <a:rPr lang="en-US" sz="2200" dirty="0"/>
              <a:t>Assessment of Teacher Candidate Dispositions (Discussions at Preliminary and Formative, Evaluation completed at Summative )</a:t>
            </a:r>
          </a:p>
          <a:p>
            <a:pPr>
              <a:defRPr/>
            </a:pPr>
            <a:endParaRPr lang="en-US" sz="2200" dirty="0"/>
          </a:p>
          <a:p>
            <a:pPr marL="285750" indent="-285750">
              <a:buFont typeface="Arial" panose="020B0604020202020204" pitchFamily="34" charset="0"/>
              <a:buChar char="•"/>
              <a:defRPr/>
            </a:pPr>
            <a:r>
              <a:rPr lang="en-US" sz="2200" dirty="0"/>
              <a:t>2 Conceptual Framework Assessments (formative and summative)</a:t>
            </a:r>
          </a:p>
        </p:txBody>
      </p:sp>
    </p:spTree>
    <p:extLst>
      <p:ext uri="{BB962C8B-B14F-4D97-AF65-F5344CB8AC3E}">
        <p14:creationId xmlns:p14="http://schemas.microsoft.com/office/powerpoint/2010/main" val="344346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Expanded ADEPT?</a:t>
            </a:r>
          </a:p>
        </p:txBody>
      </p:sp>
    </p:spTree>
    <p:extLst>
      <p:ext uri="{BB962C8B-B14F-4D97-AF65-F5344CB8AC3E}">
        <p14:creationId xmlns:p14="http://schemas.microsoft.com/office/powerpoint/2010/main" val="856010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Expanded ADEPT</a:t>
            </a:r>
          </a:p>
        </p:txBody>
      </p:sp>
      <p:sp>
        <p:nvSpPr>
          <p:cNvPr id="3" name="Content Placeholder 2"/>
          <p:cNvSpPr>
            <a:spLocks noGrp="1"/>
          </p:cNvSpPr>
          <p:nvPr>
            <p:ph idx="1"/>
          </p:nvPr>
        </p:nvSpPr>
        <p:spPr>
          <a:xfrm>
            <a:off x="539840" y="2084500"/>
            <a:ext cx="6094129" cy="4271875"/>
          </a:xfrm>
        </p:spPr>
        <p:txBody>
          <a:bodyPr>
            <a:normAutofit fontScale="92500" lnSpcReduction="10000"/>
          </a:bodyPr>
          <a:lstStyle/>
          <a:p>
            <a:endParaRPr lang="en-US" dirty="0"/>
          </a:p>
          <a:p>
            <a:pPr marL="228600" lvl="1" indent="0">
              <a:buNone/>
            </a:pPr>
            <a:endParaRPr lang="en-US" i="1" dirty="0"/>
          </a:p>
          <a:p>
            <a:pPr lvl="1"/>
            <a:r>
              <a:rPr lang="en-US" i="1" dirty="0"/>
              <a:t>South Carolina Teaching Standards 4.0</a:t>
            </a:r>
            <a:r>
              <a:rPr lang="en-US" dirty="0"/>
              <a:t> rubric selected to replace SAFE-T as a part of Expanded ADEPT </a:t>
            </a:r>
          </a:p>
          <a:p>
            <a:pPr marL="457189" lvl="1" indent="0">
              <a:buNone/>
            </a:pPr>
            <a:endParaRPr lang="en-US" dirty="0"/>
          </a:p>
          <a:p>
            <a:pPr lvl="1"/>
            <a:r>
              <a:rPr lang="en-US" dirty="0"/>
              <a:t>Initiative led by SCDOE and educators from across the state</a:t>
            </a:r>
          </a:p>
          <a:p>
            <a:pPr marL="457189" lvl="1" indent="0">
              <a:buNone/>
            </a:pPr>
            <a:endParaRPr lang="en-US" dirty="0"/>
          </a:p>
          <a:p>
            <a:pPr lvl="1"/>
            <a:r>
              <a:rPr lang="en-US" dirty="0"/>
              <a:t>Supports educators with feedback related to professional practice, is not simply based on student test scores </a:t>
            </a:r>
          </a:p>
          <a:p>
            <a:pPr lvl="1"/>
            <a:endParaRPr lang="en-US" dirty="0"/>
          </a:p>
          <a:p>
            <a:pPr lvl="1"/>
            <a:r>
              <a:rPr lang="en-US" dirty="0"/>
              <a:t>New rubric is aligned to the Profile of the South Carolina Graduate</a:t>
            </a:r>
          </a:p>
          <a:p>
            <a:pPr lvl="1"/>
            <a:endParaRPr lang="en-US" sz="2400" dirty="0">
              <a:solidFill>
                <a:schemeClr val="bg1"/>
              </a:solidFill>
            </a:endParaRPr>
          </a:p>
          <a:p>
            <a:pPr marL="457189" lvl="1" indent="0">
              <a:buNone/>
            </a:pPr>
            <a:endParaRPr lang="en-US" dirty="0"/>
          </a:p>
        </p:txBody>
      </p:sp>
      <p:sp>
        <p:nvSpPr>
          <p:cNvPr id="5" name="Hexagon 4"/>
          <p:cNvSpPr/>
          <p:nvPr/>
        </p:nvSpPr>
        <p:spPr>
          <a:xfrm>
            <a:off x="7035800" y="2084500"/>
            <a:ext cx="2525163" cy="1725881"/>
          </a:xfrm>
          <a:prstGeom prst="hexagon">
            <a:avLst/>
          </a:prstGeom>
          <a:solidFill>
            <a:srgbClr val="009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Instruction</a:t>
            </a:r>
          </a:p>
        </p:txBody>
      </p:sp>
      <p:sp>
        <p:nvSpPr>
          <p:cNvPr id="6" name="Hexagon 5"/>
          <p:cNvSpPr/>
          <p:nvPr/>
        </p:nvSpPr>
        <p:spPr>
          <a:xfrm>
            <a:off x="9560966" y="2084500"/>
            <a:ext cx="2631034" cy="1725881"/>
          </a:xfrm>
          <a:prstGeom prst="hexagon">
            <a:avLst/>
          </a:prstGeom>
          <a:solidFill>
            <a:srgbClr val="009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Environment</a:t>
            </a:r>
          </a:p>
        </p:txBody>
      </p:sp>
      <p:sp>
        <p:nvSpPr>
          <p:cNvPr id="7" name="Hexagon 6"/>
          <p:cNvSpPr/>
          <p:nvPr/>
        </p:nvSpPr>
        <p:spPr>
          <a:xfrm>
            <a:off x="7188531" y="3987550"/>
            <a:ext cx="2372432" cy="1725881"/>
          </a:xfrm>
          <a:prstGeom prst="hexagon">
            <a:avLst/>
          </a:prstGeom>
          <a:solidFill>
            <a:srgbClr val="009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Planning</a:t>
            </a:r>
          </a:p>
        </p:txBody>
      </p:sp>
      <p:sp>
        <p:nvSpPr>
          <p:cNvPr id="8" name="Hexagon 7"/>
          <p:cNvSpPr/>
          <p:nvPr/>
        </p:nvSpPr>
        <p:spPr>
          <a:xfrm>
            <a:off x="9560966" y="3987549"/>
            <a:ext cx="2491334" cy="1725881"/>
          </a:xfrm>
          <a:prstGeom prst="hexagon">
            <a:avLst/>
          </a:prstGeom>
          <a:solidFill>
            <a:srgbClr val="009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9" name="TextBox 8"/>
          <p:cNvSpPr txBox="1"/>
          <p:nvPr/>
        </p:nvSpPr>
        <p:spPr>
          <a:xfrm>
            <a:off x="9801101" y="4670955"/>
            <a:ext cx="2251199" cy="461665"/>
          </a:xfrm>
          <a:prstGeom prst="rect">
            <a:avLst/>
          </a:prstGeom>
          <a:noFill/>
        </p:spPr>
        <p:txBody>
          <a:bodyPr wrap="square" rtlCol="0">
            <a:spAutoFit/>
          </a:bodyPr>
          <a:lstStyle/>
          <a:p>
            <a:r>
              <a:rPr lang="en-US" sz="2400" dirty="0"/>
              <a:t>Professionalism</a:t>
            </a:r>
          </a:p>
        </p:txBody>
      </p:sp>
    </p:spTree>
    <p:extLst>
      <p:ext uri="{BB962C8B-B14F-4D97-AF65-F5344CB8AC3E}">
        <p14:creationId xmlns:p14="http://schemas.microsoft.com/office/powerpoint/2010/main" val="33329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a:off x="5755564" y="2527846"/>
            <a:ext cx="3198429" cy="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173754" y="2630765"/>
            <a:ext cx="2137559" cy="39719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Rectangle 11"/>
          <p:cNvSpPr/>
          <p:nvPr/>
        </p:nvSpPr>
        <p:spPr>
          <a:xfrm>
            <a:off x="5755564" y="2623304"/>
            <a:ext cx="3198429" cy="39719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p:nvSpPr>
        <p:spPr>
          <a:xfrm>
            <a:off x="3338298" y="2630765"/>
            <a:ext cx="2137559" cy="39719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p:cNvSpPr/>
          <p:nvPr/>
        </p:nvSpPr>
        <p:spPr>
          <a:xfrm>
            <a:off x="979047" y="2630765"/>
            <a:ext cx="2137559" cy="39719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p:txBody>
          <a:bodyPr/>
          <a:lstStyle/>
          <a:p>
            <a:r>
              <a:rPr lang="en-US" dirty="0"/>
              <a:t>South Carolina Teaching Standards</a:t>
            </a:r>
          </a:p>
        </p:txBody>
      </p:sp>
      <p:sp>
        <p:nvSpPr>
          <p:cNvPr id="14" name="TextBox 13"/>
          <p:cNvSpPr txBox="1"/>
          <p:nvPr/>
        </p:nvSpPr>
        <p:spPr>
          <a:xfrm>
            <a:off x="1106651" y="2761252"/>
            <a:ext cx="1882348" cy="1159035"/>
          </a:xfrm>
          <a:prstGeom prst="rect">
            <a:avLst/>
          </a:prstGeom>
          <a:noFill/>
        </p:spPr>
        <p:txBody>
          <a:bodyPr wrap="square" rtlCol="0">
            <a:spAutoFit/>
          </a:bodyPr>
          <a:lstStyle/>
          <a:p>
            <a:pPr marL="158747" indent="-158747">
              <a:buFont typeface="Arial" panose="020B0604020202020204" pitchFamily="34" charset="0"/>
              <a:buChar char="•"/>
            </a:pPr>
            <a:r>
              <a:rPr lang="en-US" sz="1733" dirty="0">
                <a:solidFill>
                  <a:schemeClr val="bg1"/>
                </a:solidFill>
              </a:rPr>
              <a:t>Instructional Plans</a:t>
            </a:r>
          </a:p>
          <a:p>
            <a:pPr marL="158747" indent="-158747">
              <a:buFont typeface="Arial" panose="020B0604020202020204" pitchFamily="34" charset="0"/>
              <a:buChar char="•"/>
            </a:pPr>
            <a:r>
              <a:rPr lang="en-US" sz="1733" dirty="0">
                <a:solidFill>
                  <a:schemeClr val="bg1"/>
                </a:solidFill>
              </a:rPr>
              <a:t>Student Work</a:t>
            </a:r>
          </a:p>
          <a:p>
            <a:pPr marL="158747" indent="-158747">
              <a:buFont typeface="Arial" panose="020B0604020202020204" pitchFamily="34" charset="0"/>
              <a:buChar char="•"/>
            </a:pPr>
            <a:r>
              <a:rPr lang="en-US" sz="1733" dirty="0">
                <a:solidFill>
                  <a:schemeClr val="bg1"/>
                </a:solidFill>
              </a:rPr>
              <a:t>Assessment</a:t>
            </a:r>
          </a:p>
        </p:txBody>
      </p:sp>
      <p:sp>
        <p:nvSpPr>
          <p:cNvPr id="15" name="TextBox 14"/>
          <p:cNvSpPr txBox="1"/>
          <p:nvPr/>
        </p:nvSpPr>
        <p:spPr>
          <a:xfrm>
            <a:off x="3338298" y="2745193"/>
            <a:ext cx="2137559" cy="1425711"/>
          </a:xfrm>
          <a:prstGeom prst="rect">
            <a:avLst/>
          </a:prstGeom>
          <a:noFill/>
        </p:spPr>
        <p:txBody>
          <a:bodyPr wrap="square" rtlCol="0">
            <a:spAutoFit/>
          </a:bodyPr>
          <a:lstStyle/>
          <a:p>
            <a:pPr marL="158747" indent="-158747" defTabSz="1219170" eaLnBrk="0" hangingPunct="0">
              <a:buFont typeface="Arial" pitchFamily="34" charset="0"/>
              <a:buChar char="•"/>
              <a:defRPr/>
            </a:pPr>
            <a:r>
              <a:rPr lang="en-US" sz="1733" dirty="0">
                <a:solidFill>
                  <a:schemeClr val="bg1"/>
                </a:solidFill>
              </a:rPr>
              <a:t>Managing Student Behavior</a:t>
            </a:r>
          </a:p>
          <a:p>
            <a:pPr marL="158747" indent="-158747" defTabSz="1219170" eaLnBrk="0" hangingPunct="0">
              <a:buFont typeface="Arial" pitchFamily="34" charset="0"/>
              <a:buChar char="•"/>
              <a:defRPr/>
            </a:pPr>
            <a:r>
              <a:rPr lang="en-US" sz="1733" dirty="0">
                <a:solidFill>
                  <a:schemeClr val="bg1"/>
                </a:solidFill>
              </a:rPr>
              <a:t>Expectations</a:t>
            </a:r>
          </a:p>
          <a:p>
            <a:pPr marL="158747" indent="-158747" defTabSz="1219170" eaLnBrk="0" hangingPunct="0">
              <a:buFont typeface="Arial" pitchFamily="34" charset="0"/>
              <a:buChar char="•"/>
              <a:defRPr/>
            </a:pPr>
            <a:r>
              <a:rPr lang="en-US" sz="1733" dirty="0">
                <a:solidFill>
                  <a:schemeClr val="bg1"/>
                </a:solidFill>
              </a:rPr>
              <a:t>Environment</a:t>
            </a:r>
          </a:p>
          <a:p>
            <a:pPr marL="158747" indent="-158747" defTabSz="1219170" eaLnBrk="0" hangingPunct="0">
              <a:buFont typeface="Arial" pitchFamily="34" charset="0"/>
              <a:buChar char="•"/>
              <a:defRPr/>
            </a:pPr>
            <a:r>
              <a:rPr lang="en-US" sz="1733" dirty="0">
                <a:solidFill>
                  <a:schemeClr val="bg1"/>
                </a:solidFill>
              </a:rPr>
              <a:t>Respectful Culture</a:t>
            </a:r>
          </a:p>
        </p:txBody>
      </p:sp>
      <p:sp>
        <p:nvSpPr>
          <p:cNvPr id="16" name="TextBox 15"/>
          <p:cNvSpPr txBox="1"/>
          <p:nvPr/>
        </p:nvSpPr>
        <p:spPr>
          <a:xfrm>
            <a:off x="5834605" y="2734640"/>
            <a:ext cx="3087585" cy="3825791"/>
          </a:xfrm>
          <a:prstGeom prst="rect">
            <a:avLst/>
          </a:prstGeom>
          <a:noFill/>
        </p:spPr>
        <p:txBody>
          <a:bodyPr wrap="square" rtlCol="0">
            <a:spAutoFit/>
          </a:bodyPr>
          <a:lstStyle/>
          <a:p>
            <a:pPr marL="158747" indent="-158747" defTabSz="1219170" eaLnBrk="0" hangingPunct="0">
              <a:buFont typeface="Arial" pitchFamily="34" charset="0"/>
              <a:buChar char="•"/>
              <a:defRPr/>
            </a:pPr>
            <a:r>
              <a:rPr lang="en-US" sz="1733" dirty="0">
                <a:solidFill>
                  <a:schemeClr val="bg1"/>
                </a:solidFill>
              </a:rPr>
              <a:t>Standards &amp; Objectives</a:t>
            </a:r>
          </a:p>
          <a:p>
            <a:pPr marL="158747" indent="-158747" defTabSz="1219170" eaLnBrk="0" hangingPunct="0">
              <a:buFont typeface="Arial" pitchFamily="34" charset="0"/>
              <a:buChar char="•"/>
              <a:defRPr/>
            </a:pPr>
            <a:r>
              <a:rPr lang="en-US" sz="1733" dirty="0">
                <a:solidFill>
                  <a:schemeClr val="bg1"/>
                </a:solidFill>
              </a:rPr>
              <a:t>Motivating Students</a:t>
            </a:r>
          </a:p>
          <a:p>
            <a:pPr marL="158747" indent="-158747" defTabSz="1219170" eaLnBrk="0" hangingPunct="0">
              <a:buFont typeface="Arial" pitchFamily="34" charset="0"/>
              <a:buChar char="•"/>
              <a:defRPr/>
            </a:pPr>
            <a:r>
              <a:rPr lang="en-US" sz="1733" dirty="0">
                <a:solidFill>
                  <a:schemeClr val="bg1"/>
                </a:solidFill>
              </a:rPr>
              <a:t>Presenting Instructional Content </a:t>
            </a:r>
          </a:p>
          <a:p>
            <a:pPr marL="158747" indent="-158747" defTabSz="1219170" eaLnBrk="0" hangingPunct="0">
              <a:buFont typeface="Arial" pitchFamily="34" charset="0"/>
              <a:buChar char="•"/>
              <a:defRPr/>
            </a:pPr>
            <a:r>
              <a:rPr lang="en-US" sz="1733" dirty="0">
                <a:solidFill>
                  <a:schemeClr val="bg1"/>
                </a:solidFill>
              </a:rPr>
              <a:t>Lesson Structure &amp; Pacing</a:t>
            </a:r>
          </a:p>
          <a:p>
            <a:pPr marL="158747" indent="-158747" defTabSz="1219170" eaLnBrk="0" hangingPunct="0">
              <a:buFont typeface="Arial" pitchFamily="34" charset="0"/>
              <a:buChar char="•"/>
              <a:defRPr/>
            </a:pPr>
            <a:r>
              <a:rPr lang="en-US" sz="1733" dirty="0">
                <a:solidFill>
                  <a:schemeClr val="bg1"/>
                </a:solidFill>
              </a:rPr>
              <a:t>Activities &amp; Materials</a:t>
            </a:r>
          </a:p>
          <a:p>
            <a:pPr marL="158747" indent="-158747" defTabSz="1219170" eaLnBrk="0" hangingPunct="0">
              <a:buFont typeface="Arial" pitchFamily="34" charset="0"/>
              <a:buChar char="•"/>
              <a:defRPr/>
            </a:pPr>
            <a:r>
              <a:rPr lang="en-US" sz="1733" dirty="0">
                <a:solidFill>
                  <a:schemeClr val="bg1"/>
                </a:solidFill>
              </a:rPr>
              <a:t>Questioning</a:t>
            </a:r>
          </a:p>
          <a:p>
            <a:pPr marL="158747" indent="-158747" defTabSz="1219170" eaLnBrk="0" hangingPunct="0">
              <a:buFont typeface="Arial" pitchFamily="34" charset="0"/>
              <a:buChar char="•"/>
              <a:defRPr/>
            </a:pPr>
            <a:r>
              <a:rPr lang="en-US" sz="1733" dirty="0">
                <a:solidFill>
                  <a:schemeClr val="bg1"/>
                </a:solidFill>
              </a:rPr>
              <a:t>Academic Feedback</a:t>
            </a:r>
          </a:p>
          <a:p>
            <a:pPr marL="158747" indent="-158747" defTabSz="1219170" eaLnBrk="0" hangingPunct="0">
              <a:buFont typeface="Arial" pitchFamily="34" charset="0"/>
              <a:buChar char="•"/>
              <a:defRPr/>
            </a:pPr>
            <a:r>
              <a:rPr lang="en-US" sz="1733" dirty="0">
                <a:solidFill>
                  <a:schemeClr val="bg1"/>
                </a:solidFill>
              </a:rPr>
              <a:t>Grouping Students</a:t>
            </a:r>
          </a:p>
          <a:p>
            <a:pPr marL="158747" indent="-158747" defTabSz="1219170" eaLnBrk="0" hangingPunct="0">
              <a:buFont typeface="Arial" pitchFamily="34" charset="0"/>
              <a:buChar char="•"/>
              <a:defRPr/>
            </a:pPr>
            <a:r>
              <a:rPr lang="en-US" sz="1733" dirty="0">
                <a:solidFill>
                  <a:schemeClr val="bg1"/>
                </a:solidFill>
              </a:rPr>
              <a:t>Teacher Content Knowledge</a:t>
            </a:r>
          </a:p>
          <a:p>
            <a:pPr marL="158747" indent="-158747" defTabSz="1219170" eaLnBrk="0" hangingPunct="0">
              <a:buFont typeface="Arial" pitchFamily="34" charset="0"/>
              <a:buChar char="•"/>
              <a:defRPr/>
            </a:pPr>
            <a:r>
              <a:rPr lang="en-US" sz="1733" dirty="0">
                <a:solidFill>
                  <a:schemeClr val="bg1"/>
                </a:solidFill>
              </a:rPr>
              <a:t>Teacher Knowledge of Students</a:t>
            </a:r>
          </a:p>
          <a:p>
            <a:pPr marL="158747" indent="-158747" defTabSz="1219170" eaLnBrk="0" hangingPunct="0">
              <a:buFont typeface="Arial" pitchFamily="34" charset="0"/>
              <a:buChar char="•"/>
              <a:defRPr/>
            </a:pPr>
            <a:r>
              <a:rPr lang="en-US" sz="1733" dirty="0">
                <a:solidFill>
                  <a:schemeClr val="bg1"/>
                </a:solidFill>
              </a:rPr>
              <a:t>Thinking</a:t>
            </a:r>
          </a:p>
          <a:p>
            <a:pPr marL="158747" indent="-158747" defTabSz="1219170" eaLnBrk="0" hangingPunct="0">
              <a:buFont typeface="Arial" pitchFamily="34" charset="0"/>
              <a:buChar char="•"/>
              <a:defRPr/>
            </a:pPr>
            <a:r>
              <a:rPr lang="en-US" sz="1733" dirty="0">
                <a:solidFill>
                  <a:schemeClr val="bg1"/>
                </a:solidFill>
              </a:rPr>
              <a:t>Problem Solving</a:t>
            </a:r>
          </a:p>
        </p:txBody>
      </p:sp>
      <p:sp>
        <p:nvSpPr>
          <p:cNvPr id="17" name="TextBox 16"/>
          <p:cNvSpPr txBox="1"/>
          <p:nvPr/>
        </p:nvSpPr>
        <p:spPr>
          <a:xfrm>
            <a:off x="9211575" y="2739737"/>
            <a:ext cx="2137559" cy="2492414"/>
          </a:xfrm>
          <a:prstGeom prst="rect">
            <a:avLst/>
          </a:prstGeom>
          <a:noFill/>
        </p:spPr>
        <p:txBody>
          <a:bodyPr wrap="square" rtlCol="0">
            <a:spAutoFit/>
          </a:bodyPr>
          <a:lstStyle/>
          <a:p>
            <a:pPr marL="158747" indent="-158747" defTabSz="1219170" eaLnBrk="0" hangingPunct="0">
              <a:buFont typeface="Arial" pitchFamily="34" charset="0"/>
              <a:buChar char="•"/>
              <a:defRPr/>
            </a:pPr>
            <a:r>
              <a:rPr lang="en-US" sz="1733" dirty="0">
                <a:solidFill>
                  <a:schemeClr val="bg1"/>
                </a:solidFill>
              </a:rPr>
              <a:t>Growing and Developing Professionally</a:t>
            </a:r>
          </a:p>
          <a:p>
            <a:pPr marL="158747" indent="-158747" defTabSz="1219170" eaLnBrk="0" hangingPunct="0">
              <a:buFont typeface="Arial" pitchFamily="34" charset="0"/>
              <a:buChar char="•"/>
              <a:defRPr/>
            </a:pPr>
            <a:r>
              <a:rPr lang="en-US" sz="1733" dirty="0">
                <a:solidFill>
                  <a:schemeClr val="bg1"/>
                </a:solidFill>
              </a:rPr>
              <a:t>Reflecting on Teaching</a:t>
            </a:r>
          </a:p>
          <a:p>
            <a:pPr marL="158747" indent="-158747" defTabSz="1219170" eaLnBrk="0" hangingPunct="0">
              <a:buFont typeface="Arial" pitchFamily="34" charset="0"/>
              <a:buChar char="•"/>
              <a:defRPr/>
            </a:pPr>
            <a:r>
              <a:rPr lang="en-US" sz="1733" dirty="0">
                <a:solidFill>
                  <a:schemeClr val="bg1"/>
                </a:solidFill>
              </a:rPr>
              <a:t>Community Involvement</a:t>
            </a:r>
          </a:p>
          <a:p>
            <a:pPr marL="158747" indent="-158747" defTabSz="1219170" eaLnBrk="0" hangingPunct="0">
              <a:buFont typeface="Arial" pitchFamily="34" charset="0"/>
              <a:buChar char="•"/>
              <a:defRPr/>
            </a:pPr>
            <a:r>
              <a:rPr lang="en-US" sz="1733" dirty="0">
                <a:solidFill>
                  <a:schemeClr val="bg1"/>
                </a:solidFill>
              </a:rPr>
              <a:t>School Responsibilities</a:t>
            </a:r>
          </a:p>
        </p:txBody>
      </p:sp>
      <p:sp>
        <p:nvSpPr>
          <p:cNvPr id="24" name="Rectangle 23"/>
          <p:cNvSpPr/>
          <p:nvPr/>
        </p:nvSpPr>
        <p:spPr>
          <a:xfrm>
            <a:off x="979047" y="1955470"/>
            <a:ext cx="2137559" cy="538348"/>
          </a:xfrm>
          <a:prstGeom prst="rect">
            <a:avLst/>
          </a:prstGeom>
          <a:solidFill>
            <a:srgbClr val="009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Planning</a:t>
            </a:r>
          </a:p>
        </p:txBody>
      </p:sp>
      <p:sp>
        <p:nvSpPr>
          <p:cNvPr id="25" name="Rectangle 24"/>
          <p:cNvSpPr/>
          <p:nvPr/>
        </p:nvSpPr>
        <p:spPr>
          <a:xfrm>
            <a:off x="3319806" y="1942275"/>
            <a:ext cx="2137559" cy="538348"/>
          </a:xfrm>
          <a:prstGeom prst="rect">
            <a:avLst/>
          </a:prstGeom>
          <a:solidFill>
            <a:srgbClr val="009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Environment</a:t>
            </a:r>
          </a:p>
        </p:txBody>
      </p:sp>
      <p:sp>
        <p:nvSpPr>
          <p:cNvPr id="26" name="Rectangle 25"/>
          <p:cNvSpPr/>
          <p:nvPr/>
        </p:nvSpPr>
        <p:spPr>
          <a:xfrm>
            <a:off x="9173752" y="1952830"/>
            <a:ext cx="2137559" cy="538348"/>
          </a:xfrm>
          <a:prstGeom prst="rect">
            <a:avLst/>
          </a:prstGeom>
          <a:solidFill>
            <a:srgbClr val="009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Professionalism</a:t>
            </a:r>
          </a:p>
        </p:txBody>
      </p:sp>
      <p:sp>
        <p:nvSpPr>
          <p:cNvPr id="27" name="Rectangle 26"/>
          <p:cNvSpPr/>
          <p:nvPr/>
        </p:nvSpPr>
        <p:spPr>
          <a:xfrm>
            <a:off x="5755564" y="1952830"/>
            <a:ext cx="3198429" cy="538348"/>
          </a:xfrm>
          <a:prstGeom prst="rect">
            <a:avLst/>
          </a:prstGeom>
          <a:solidFill>
            <a:srgbClr val="009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Instruction</a:t>
            </a:r>
          </a:p>
        </p:txBody>
      </p:sp>
      <p:cxnSp>
        <p:nvCxnSpPr>
          <p:cNvPr id="28" name="Straight Connector 27"/>
          <p:cNvCxnSpPr/>
          <p:nvPr/>
        </p:nvCxnSpPr>
        <p:spPr>
          <a:xfrm>
            <a:off x="9173754" y="2533404"/>
            <a:ext cx="213755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319806" y="2509373"/>
            <a:ext cx="213755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974712" y="2528023"/>
            <a:ext cx="2137557"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08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Benefits of Expanded ADEPT</a:t>
            </a:r>
          </a:p>
        </p:txBody>
      </p:sp>
      <p:sp>
        <p:nvSpPr>
          <p:cNvPr id="3" name="Content Placeholder 2"/>
          <p:cNvSpPr>
            <a:spLocks noGrp="1"/>
          </p:cNvSpPr>
          <p:nvPr>
            <p:ph idx="1"/>
          </p:nvPr>
        </p:nvSpPr>
        <p:spPr/>
        <p:txBody>
          <a:bodyPr>
            <a:normAutofit/>
          </a:bodyPr>
          <a:lstStyle/>
          <a:p>
            <a:r>
              <a:rPr lang="en-US" dirty="0"/>
              <a:t>Holistic approach</a:t>
            </a:r>
          </a:p>
          <a:p>
            <a:endParaRPr lang="en-US" dirty="0"/>
          </a:p>
          <a:p>
            <a:r>
              <a:rPr lang="en-US" dirty="0"/>
              <a:t>Frequent, robust and objective feedback</a:t>
            </a:r>
          </a:p>
          <a:p>
            <a:endParaRPr lang="en-US" dirty="0"/>
          </a:p>
          <a:p>
            <a:r>
              <a:rPr lang="en-US" dirty="0"/>
              <a:t>Connection between teacher practice and student learning</a:t>
            </a:r>
          </a:p>
          <a:p>
            <a:endParaRPr lang="en-US" dirty="0"/>
          </a:p>
          <a:p>
            <a:r>
              <a:rPr lang="en-US" dirty="0"/>
              <a:t>RESULTS: Students are college and career ready</a:t>
            </a:r>
          </a:p>
          <a:p>
            <a:endParaRPr lang="en-US" dirty="0"/>
          </a:p>
          <a:p>
            <a:endParaRPr lang="en-US" dirty="0"/>
          </a:p>
        </p:txBody>
      </p:sp>
    </p:spTree>
    <p:extLst>
      <p:ext uri="{BB962C8B-B14F-4D97-AF65-F5344CB8AC3E}">
        <p14:creationId xmlns:p14="http://schemas.microsoft.com/office/powerpoint/2010/main" val="1799395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1368" y="1585409"/>
            <a:ext cx="1930401" cy="461665"/>
          </a:xfrm>
          <a:prstGeom prst="rect">
            <a:avLst/>
          </a:prstGeom>
          <a:noFill/>
        </p:spPr>
        <p:txBody>
          <a:bodyPr wrap="square" rtlCol="0">
            <a:spAutoFit/>
          </a:bodyPr>
          <a:lstStyle/>
          <a:p>
            <a:pPr>
              <a:defRPr/>
            </a:pPr>
            <a:r>
              <a:rPr lang="en-US" sz="2400" b="1" dirty="0">
                <a:solidFill>
                  <a:srgbClr val="F4782F"/>
                </a:solidFill>
              </a:rPr>
              <a:t>Domains</a:t>
            </a:r>
          </a:p>
        </p:txBody>
      </p:sp>
      <p:graphicFrame>
        <p:nvGraphicFramePr>
          <p:cNvPr id="8" name="Table 7"/>
          <p:cNvGraphicFramePr>
            <a:graphicFrameLocks noGrp="1"/>
          </p:cNvGraphicFramePr>
          <p:nvPr>
            <p:extLst/>
          </p:nvPr>
        </p:nvGraphicFramePr>
        <p:xfrm>
          <a:off x="166666" y="2228466"/>
          <a:ext cx="11733910" cy="4417433"/>
        </p:xfrm>
        <a:graphic>
          <a:graphicData uri="http://schemas.openxmlformats.org/drawingml/2006/table">
            <a:tbl>
              <a:tblPr>
                <a:effectLst>
                  <a:outerShdw blurRad="101600" dist="76200" dir="2700000" algn="ctr" rotWithShape="0">
                    <a:schemeClr val="tx1">
                      <a:alpha val="64000"/>
                    </a:schemeClr>
                  </a:outerShdw>
                </a:effectLst>
              </a:tblPr>
              <a:tblGrid>
                <a:gridCol w="357452">
                  <a:extLst>
                    <a:ext uri="{9D8B030D-6E8A-4147-A177-3AD203B41FA5}">
                      <a16:colId xmlns:a16="http://schemas.microsoft.com/office/drawing/2014/main" val="20000"/>
                    </a:ext>
                  </a:extLst>
                </a:gridCol>
                <a:gridCol w="3218524">
                  <a:extLst>
                    <a:ext uri="{9D8B030D-6E8A-4147-A177-3AD203B41FA5}">
                      <a16:colId xmlns:a16="http://schemas.microsoft.com/office/drawing/2014/main" val="20001"/>
                    </a:ext>
                  </a:extLst>
                </a:gridCol>
                <a:gridCol w="2595284">
                  <a:extLst>
                    <a:ext uri="{9D8B030D-6E8A-4147-A177-3AD203B41FA5}">
                      <a16:colId xmlns:a16="http://schemas.microsoft.com/office/drawing/2014/main" val="20002"/>
                    </a:ext>
                  </a:extLst>
                </a:gridCol>
                <a:gridCol w="2781325">
                  <a:extLst>
                    <a:ext uri="{9D8B030D-6E8A-4147-A177-3AD203B41FA5}">
                      <a16:colId xmlns:a16="http://schemas.microsoft.com/office/drawing/2014/main" val="20003"/>
                    </a:ext>
                  </a:extLst>
                </a:gridCol>
                <a:gridCol w="2781325">
                  <a:extLst>
                    <a:ext uri="{9D8B030D-6E8A-4147-A177-3AD203B41FA5}">
                      <a16:colId xmlns:a16="http://schemas.microsoft.com/office/drawing/2014/main" val="20004"/>
                    </a:ext>
                  </a:extLst>
                </a:gridCol>
              </a:tblGrid>
              <a:tr h="347044">
                <a:tc gridSpan="5">
                  <a:txBody>
                    <a:bodyPr/>
                    <a:lstStyle/>
                    <a:p>
                      <a:pPr marL="0" marR="0" algn="ctr">
                        <a:spcBef>
                          <a:spcPts val="0"/>
                        </a:spcBef>
                        <a:spcAft>
                          <a:spcPts val="0"/>
                        </a:spcAft>
                      </a:pPr>
                      <a:r>
                        <a:rPr lang="en-US" sz="2100" b="1" dirty="0">
                          <a:solidFill>
                            <a:schemeClr val="bg1"/>
                          </a:solidFill>
                          <a:effectLst>
                            <a:outerShdw blurRad="76200" dist="50800" dir="2700000" algn="ctr" rotWithShape="0">
                              <a:schemeClr val="tx2"/>
                            </a:outerShdw>
                          </a:effectLst>
                          <a:latin typeface="+mn-lt"/>
                          <a:ea typeface="Times New Roman"/>
                          <a:cs typeface="Times New Roman"/>
                        </a:rPr>
                        <a:t>Instruction</a:t>
                      </a:r>
                    </a:p>
                  </a:txBody>
                  <a:tcPr marL="85848" marR="85848" marT="0" marB="0"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accent1"/>
                    </a:solidFill>
                  </a:tcPr>
                </a:tc>
                <a:tc hMerge="1">
                  <a:txBody>
                    <a:bodyPr/>
                    <a:lstStyle/>
                    <a:p>
                      <a:pPr marL="0" marR="0" algn="ctr">
                        <a:spcBef>
                          <a:spcPts val="0"/>
                        </a:spcBef>
                        <a:spcAft>
                          <a:spcPts val="0"/>
                        </a:spcAft>
                      </a:pPr>
                      <a:endParaRPr lang="en-US" sz="1400" b="1" kern="1200" dirty="0">
                        <a:solidFill>
                          <a:schemeClr val="tx1">
                            <a:lumMod val="90000"/>
                            <a:lumOff val="10000"/>
                          </a:schemeClr>
                        </a:solidFill>
                        <a:effectLst>
                          <a:outerShdw blurRad="50800" dist="38100" dir="2700000" algn="tl" rotWithShape="0">
                            <a:schemeClr val="bg1"/>
                          </a:outerShdw>
                        </a:effectLst>
                        <a:latin typeface="+mn-lt"/>
                        <a:ea typeface="Times New Roman"/>
                        <a:cs typeface="Times New Roman"/>
                      </a:endParaRPr>
                    </a:p>
                  </a:txBody>
                  <a:tcPr marL="64386" marR="643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marL="0" marR="0" algn="ctr">
                        <a:spcBef>
                          <a:spcPts val="0"/>
                        </a:spcBef>
                        <a:spcAft>
                          <a:spcPts val="0"/>
                        </a:spcAft>
                      </a:pPr>
                      <a:endParaRPr lang="en-US" sz="1400" b="1" kern="1200" dirty="0">
                        <a:solidFill>
                          <a:schemeClr val="tx1">
                            <a:lumMod val="90000"/>
                            <a:lumOff val="10000"/>
                          </a:schemeClr>
                        </a:solidFill>
                        <a:effectLst>
                          <a:outerShdw blurRad="50800" dist="38100" dir="2700000" algn="tl" rotWithShape="0">
                            <a:schemeClr val="bg1"/>
                          </a:outerShdw>
                        </a:effectLst>
                        <a:latin typeface="+mn-lt"/>
                        <a:ea typeface="Times New Roman"/>
                        <a:cs typeface="Times New Roman"/>
                      </a:endParaRPr>
                    </a:p>
                  </a:txBody>
                  <a:tcPr marL="64386" marR="643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marL="0" marR="0" algn="ctr">
                        <a:spcBef>
                          <a:spcPts val="0"/>
                        </a:spcBef>
                        <a:spcAft>
                          <a:spcPts val="0"/>
                        </a:spcAft>
                      </a:pPr>
                      <a:endParaRPr lang="en-US" sz="1400" b="1" kern="1200" dirty="0">
                        <a:solidFill>
                          <a:schemeClr val="tx1">
                            <a:lumMod val="90000"/>
                            <a:lumOff val="10000"/>
                          </a:schemeClr>
                        </a:solidFill>
                        <a:effectLst>
                          <a:outerShdw blurRad="50800" dist="38100" dir="2700000" algn="tl" rotWithShape="0">
                            <a:schemeClr val="bg1"/>
                          </a:outerShdw>
                        </a:effectLst>
                        <a:latin typeface="+mn-lt"/>
                        <a:ea typeface="Times New Roman"/>
                        <a:cs typeface="Times New Roman"/>
                      </a:endParaRPr>
                    </a:p>
                  </a:txBody>
                  <a:tcPr marL="64386" marR="643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marL="0" marR="0" algn="ctr">
                        <a:spcBef>
                          <a:spcPts val="0"/>
                        </a:spcBef>
                        <a:spcAft>
                          <a:spcPts val="0"/>
                        </a:spcAft>
                      </a:pPr>
                      <a:endParaRPr lang="en-US" sz="1600" b="1" dirty="0">
                        <a:solidFill>
                          <a:schemeClr val="bg1"/>
                        </a:solidFill>
                        <a:effectLst>
                          <a:outerShdw blurRad="76200" dist="50800" dir="2700000" algn="ctr" rotWithShape="0">
                            <a:schemeClr val="tx2"/>
                          </a:outerShdw>
                        </a:effectLst>
                        <a:latin typeface="+mn-lt"/>
                        <a:ea typeface="Times New Roman"/>
                        <a:cs typeface="Times New Roman"/>
                      </a:endParaRPr>
                    </a:p>
                  </a:txBody>
                  <a:tcPr marL="64386" marR="64386" marT="0" marB="0" anchor="ctr">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597200">
                <a:tc>
                  <a:txBody>
                    <a:bodyPr/>
                    <a:lstStyle/>
                    <a:p>
                      <a:pPr marL="0" marR="0" algn="ctr">
                        <a:spcBef>
                          <a:spcPts val="0"/>
                        </a:spcBef>
                        <a:spcAft>
                          <a:spcPts val="0"/>
                        </a:spcAft>
                      </a:pPr>
                      <a:endParaRPr lang="en-US" sz="1300" dirty="0">
                        <a:solidFill>
                          <a:schemeClr val="bg1"/>
                        </a:solidFill>
                        <a:effectLst>
                          <a:outerShdw blurRad="50800" dist="50800" dir="5400000" algn="ctr" rotWithShape="0">
                            <a:schemeClr val="accent3">
                              <a:lumMod val="50000"/>
                            </a:schemeClr>
                          </a:outerShdw>
                        </a:effectLst>
                        <a:latin typeface="Arial"/>
                        <a:ea typeface="Times New Roman"/>
                        <a:cs typeface="Times New Roman"/>
                      </a:endParaRPr>
                    </a:p>
                  </a:txBody>
                  <a:tcPr marL="85848" marR="85848" marT="0" marB="0" anchor="ctr">
                    <a:lnL w="19050" cap="flat" cmpd="sng" algn="ctr">
                      <a:solidFill>
                        <a:schemeClr val="tx2"/>
                      </a:solidFill>
                      <a:prstDash val="solid"/>
                      <a:round/>
                      <a:headEnd type="none" w="med" len="med"/>
                      <a:tailEnd type="none" w="med" len="med"/>
                    </a:lnL>
                    <a:lnR w="6350" cap="flat" cmpd="sng" algn="ctr">
                      <a:solidFill>
                        <a:schemeClr val="tx1">
                          <a:lumMod val="90000"/>
                          <a:lumOff val="10000"/>
                        </a:schemeClr>
                      </a:solidFill>
                      <a:prstDash val="solid"/>
                      <a:round/>
                      <a:headEnd type="none" w="med" len="med"/>
                      <a:tailEnd type="none" w="med" len="med"/>
                    </a:lnR>
                    <a:lnT w="19050" cap="flat" cmpd="sng" algn="ctr">
                      <a:solidFill>
                        <a:schemeClr val="tx2"/>
                      </a:solidFill>
                      <a:prstDash val="solid"/>
                      <a:round/>
                      <a:headEnd type="none" w="med" len="med"/>
                      <a:tailEnd type="none" w="med" len="med"/>
                    </a:lnT>
                    <a:lnB w="6350" cap="flat" cmpd="sng" algn="ctr">
                      <a:solidFill>
                        <a:schemeClr val="tx1">
                          <a:lumMod val="90000"/>
                          <a:lumOff val="10000"/>
                        </a:schemeClr>
                      </a:solidFill>
                      <a:prstDash val="solid"/>
                      <a:round/>
                      <a:headEnd type="none" w="med" len="med"/>
                      <a:tailEnd type="none" w="med" len="med"/>
                    </a:lnB>
                    <a:solidFill>
                      <a:schemeClr val="accent3"/>
                    </a:solidFill>
                  </a:tcPr>
                </a:tc>
                <a:tc>
                  <a:txBody>
                    <a:bodyPr/>
                    <a:lstStyle/>
                    <a:p>
                      <a:pPr marL="0" marR="0" algn="ctr">
                        <a:spcBef>
                          <a:spcPts val="0"/>
                        </a:spcBef>
                        <a:spcAft>
                          <a:spcPts val="0"/>
                        </a:spcAft>
                      </a:pPr>
                      <a:r>
                        <a:rPr lang="en-US" sz="1900" b="1" kern="1200" dirty="0">
                          <a:solidFill>
                            <a:schemeClr val="bg1"/>
                          </a:solidFill>
                          <a:effectLst>
                            <a:outerShdw blurRad="50800" dist="50800" dir="5400000" algn="ctr" rotWithShape="0">
                              <a:schemeClr val="accent3">
                                <a:lumMod val="50000"/>
                              </a:schemeClr>
                            </a:outerShdw>
                          </a:effectLst>
                          <a:latin typeface="+mn-lt"/>
                          <a:ea typeface="Times New Roman"/>
                          <a:cs typeface="Times New Roman"/>
                        </a:rPr>
                        <a:t>Exemplary (4)</a:t>
                      </a:r>
                    </a:p>
                  </a:txBody>
                  <a:tcPr marL="85848" marR="85848" marT="0" marB="0" anchor="ctr">
                    <a:lnL w="6350" cap="flat" cmpd="sng" algn="ctr">
                      <a:solidFill>
                        <a:schemeClr val="tx1">
                          <a:lumMod val="90000"/>
                          <a:lumOff val="10000"/>
                        </a:schemeClr>
                      </a:solidFill>
                      <a:prstDash val="solid"/>
                      <a:round/>
                      <a:headEnd type="none" w="med" len="med"/>
                      <a:tailEnd type="none" w="med" len="med"/>
                    </a:lnL>
                    <a:lnR w="6350" cap="flat" cmpd="sng" algn="ctr">
                      <a:solidFill>
                        <a:schemeClr val="tx1">
                          <a:lumMod val="90000"/>
                          <a:lumOff val="10000"/>
                        </a:schemeClr>
                      </a:solidFill>
                      <a:prstDash val="solid"/>
                      <a:round/>
                      <a:headEnd type="none" w="med" len="med"/>
                      <a:tailEnd type="none" w="med" len="med"/>
                    </a:lnR>
                    <a:lnT w="19050" cap="flat" cmpd="sng" algn="ctr">
                      <a:solidFill>
                        <a:schemeClr val="tx2"/>
                      </a:solidFill>
                      <a:prstDash val="solid"/>
                      <a:round/>
                      <a:headEnd type="none" w="med" len="med"/>
                      <a:tailEnd type="none" w="med" len="med"/>
                    </a:lnT>
                    <a:lnB w="6350" cap="flat" cmpd="sng" algn="ctr">
                      <a:solidFill>
                        <a:schemeClr val="tx1">
                          <a:lumMod val="90000"/>
                          <a:lumOff val="10000"/>
                        </a:schemeClr>
                      </a:solidFill>
                      <a:prstDash val="solid"/>
                      <a:round/>
                      <a:headEnd type="none" w="med" len="med"/>
                      <a:tailEnd type="none" w="med" len="med"/>
                    </a:lnB>
                    <a:solidFill>
                      <a:schemeClr val="accent3"/>
                    </a:solidFill>
                  </a:tcPr>
                </a:tc>
                <a:tc>
                  <a:txBody>
                    <a:bodyPr/>
                    <a:lstStyle/>
                    <a:p>
                      <a:pPr marL="0" marR="0" algn="ctr">
                        <a:spcBef>
                          <a:spcPts val="0"/>
                        </a:spcBef>
                        <a:spcAft>
                          <a:spcPts val="0"/>
                        </a:spcAft>
                      </a:pPr>
                      <a:r>
                        <a:rPr lang="en-US" sz="1900" b="1" kern="1200" dirty="0">
                          <a:solidFill>
                            <a:schemeClr val="bg1"/>
                          </a:solidFill>
                          <a:effectLst>
                            <a:outerShdw blurRad="50800" dist="50800" dir="5400000" algn="ctr" rotWithShape="0">
                              <a:schemeClr val="accent3">
                                <a:lumMod val="50000"/>
                              </a:schemeClr>
                            </a:outerShdw>
                          </a:effectLst>
                          <a:latin typeface="+mn-lt"/>
                          <a:ea typeface="Times New Roman"/>
                          <a:cs typeface="Times New Roman"/>
                        </a:rPr>
                        <a:t>Proficient (3)</a:t>
                      </a:r>
                    </a:p>
                  </a:txBody>
                  <a:tcPr marL="85848" marR="85848" marT="0" marB="0" anchor="ctr">
                    <a:lnL w="6350" cap="flat" cmpd="sng" algn="ctr">
                      <a:solidFill>
                        <a:schemeClr val="tx1">
                          <a:lumMod val="90000"/>
                          <a:lumOff val="10000"/>
                        </a:schemeClr>
                      </a:solidFill>
                      <a:prstDash val="solid"/>
                      <a:round/>
                      <a:headEnd type="none" w="med" len="med"/>
                      <a:tailEnd type="none" w="med" len="med"/>
                    </a:lnL>
                    <a:lnR w="6350" cap="flat" cmpd="sng" algn="ctr">
                      <a:solidFill>
                        <a:schemeClr val="tx1">
                          <a:lumMod val="90000"/>
                          <a:lumOff val="10000"/>
                        </a:schemeClr>
                      </a:solidFill>
                      <a:prstDash val="solid"/>
                      <a:round/>
                      <a:headEnd type="none" w="med" len="med"/>
                      <a:tailEnd type="none" w="med" len="med"/>
                    </a:lnR>
                    <a:lnT w="19050" cap="flat" cmpd="sng" algn="ctr">
                      <a:solidFill>
                        <a:schemeClr val="tx2"/>
                      </a:solidFill>
                      <a:prstDash val="solid"/>
                      <a:round/>
                      <a:headEnd type="none" w="med" len="med"/>
                      <a:tailEnd type="none" w="med" len="med"/>
                    </a:lnT>
                    <a:lnB w="6350" cap="flat" cmpd="sng" algn="ctr">
                      <a:solidFill>
                        <a:schemeClr val="tx1">
                          <a:lumMod val="90000"/>
                          <a:lumOff val="10000"/>
                        </a:schemeClr>
                      </a:solidFill>
                      <a:prstDash val="solid"/>
                      <a:round/>
                      <a:headEnd type="none" w="med" len="med"/>
                      <a:tailEnd type="none" w="med" len="med"/>
                    </a:lnB>
                    <a:solidFill>
                      <a:schemeClr val="accent3"/>
                    </a:solidFill>
                  </a:tcPr>
                </a:tc>
                <a:tc>
                  <a:txBody>
                    <a:bodyPr/>
                    <a:lstStyle/>
                    <a:p>
                      <a:pPr marL="0" marR="0" algn="ctr">
                        <a:spcBef>
                          <a:spcPts val="0"/>
                        </a:spcBef>
                        <a:spcAft>
                          <a:spcPts val="0"/>
                        </a:spcAft>
                      </a:pPr>
                      <a:r>
                        <a:rPr lang="en-US" sz="1900" b="1" kern="1200" dirty="0">
                          <a:solidFill>
                            <a:schemeClr val="bg1"/>
                          </a:solidFill>
                          <a:effectLst>
                            <a:outerShdw blurRad="50800" dist="50800" dir="5400000" algn="ctr" rotWithShape="0">
                              <a:schemeClr val="accent3">
                                <a:lumMod val="50000"/>
                              </a:schemeClr>
                            </a:outerShdw>
                          </a:effectLst>
                          <a:latin typeface="+mn-lt"/>
                          <a:ea typeface="Times New Roman"/>
                          <a:cs typeface="Times New Roman"/>
                        </a:rPr>
                        <a:t>Needs Improvement(2)</a:t>
                      </a:r>
                    </a:p>
                  </a:txBody>
                  <a:tcPr marL="85848" marR="85848" marT="0" marB="0" anchor="ctr">
                    <a:lnL w="6350" cap="flat" cmpd="sng" algn="ctr">
                      <a:solidFill>
                        <a:schemeClr val="tx1">
                          <a:lumMod val="90000"/>
                          <a:lumOff val="10000"/>
                        </a:schemeClr>
                      </a:solidFill>
                      <a:prstDash val="solid"/>
                      <a:round/>
                      <a:headEnd type="none" w="med" len="med"/>
                      <a:tailEnd type="none" w="med" len="med"/>
                    </a:lnL>
                    <a:lnR w="6350" cap="flat" cmpd="sng" algn="ctr">
                      <a:solidFill>
                        <a:schemeClr val="tx1">
                          <a:lumMod val="90000"/>
                          <a:lumOff val="10000"/>
                        </a:schemeClr>
                      </a:solidFill>
                      <a:prstDash val="solid"/>
                      <a:round/>
                      <a:headEnd type="none" w="med" len="med"/>
                      <a:tailEnd type="none" w="med" len="med"/>
                    </a:lnR>
                    <a:lnT w="19050" cap="flat" cmpd="sng" algn="ctr">
                      <a:solidFill>
                        <a:schemeClr val="tx2"/>
                      </a:solidFill>
                      <a:prstDash val="solid"/>
                      <a:round/>
                      <a:headEnd type="none" w="med" len="med"/>
                      <a:tailEnd type="none" w="med" len="med"/>
                    </a:lnT>
                    <a:lnB w="6350" cap="flat" cmpd="sng" algn="ctr">
                      <a:solidFill>
                        <a:schemeClr val="tx1">
                          <a:lumMod val="90000"/>
                          <a:lumOff val="10000"/>
                        </a:schemeClr>
                      </a:solidFill>
                      <a:prstDash val="solid"/>
                      <a:round/>
                      <a:headEnd type="none" w="med" len="med"/>
                      <a:tailEnd type="none" w="med" len="med"/>
                    </a:lnB>
                    <a:solidFill>
                      <a:schemeClr val="accent3"/>
                    </a:solidFill>
                  </a:tcPr>
                </a:tc>
                <a:tc>
                  <a:txBody>
                    <a:bodyPr/>
                    <a:lstStyle/>
                    <a:p>
                      <a:pPr marL="0" marR="0" algn="ctr">
                        <a:spcBef>
                          <a:spcPts val="0"/>
                        </a:spcBef>
                        <a:spcAft>
                          <a:spcPts val="0"/>
                        </a:spcAft>
                      </a:pPr>
                      <a:r>
                        <a:rPr lang="en-US" sz="1900" b="1" kern="1200" dirty="0">
                          <a:solidFill>
                            <a:schemeClr val="bg1"/>
                          </a:solidFill>
                          <a:effectLst>
                            <a:outerShdw blurRad="50800" dist="50800" dir="5400000" algn="ctr" rotWithShape="0">
                              <a:schemeClr val="accent3">
                                <a:lumMod val="50000"/>
                              </a:schemeClr>
                            </a:outerShdw>
                          </a:effectLst>
                          <a:latin typeface="+mn-lt"/>
                          <a:ea typeface="Times New Roman"/>
                          <a:cs typeface="Times New Roman"/>
                        </a:rPr>
                        <a:t>Unsatisfactory (1)</a:t>
                      </a:r>
                    </a:p>
                  </a:txBody>
                  <a:tcPr marL="85848" marR="85848" marT="0" marB="0" anchor="ctr">
                    <a:lnL w="6350" cap="flat" cmpd="sng" algn="ctr">
                      <a:solidFill>
                        <a:schemeClr val="tx1">
                          <a:lumMod val="90000"/>
                          <a:lumOff val="10000"/>
                        </a:schemeClr>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6350" cap="flat" cmpd="sng" algn="ctr">
                      <a:solidFill>
                        <a:schemeClr val="tx1">
                          <a:lumMod val="90000"/>
                          <a:lumOff val="10000"/>
                        </a:schemeClr>
                      </a:solidFill>
                      <a:prstDash val="solid"/>
                      <a:round/>
                      <a:headEnd type="none" w="med" len="med"/>
                      <a:tailEnd type="none" w="med" len="med"/>
                    </a:lnB>
                    <a:solidFill>
                      <a:schemeClr val="accent3"/>
                    </a:solidFill>
                  </a:tcPr>
                </a:tc>
                <a:extLst>
                  <a:ext uri="{0D108BD9-81ED-4DB2-BD59-A6C34878D82A}">
                    <a16:rowId xmlns:a16="http://schemas.microsoft.com/office/drawing/2014/main" val="10001"/>
                  </a:ext>
                </a:extLst>
              </a:tr>
              <a:tr h="3473189">
                <a:tc>
                  <a:txBody>
                    <a:bodyPr/>
                    <a:lstStyle/>
                    <a:p>
                      <a:pPr marL="0" marR="0" algn="l" defTabSz="914400" rtl="0" eaLnBrk="1" latinLnBrk="0" hangingPunct="1">
                        <a:spcBef>
                          <a:spcPts val="0"/>
                        </a:spcBef>
                        <a:spcAft>
                          <a:spcPts val="0"/>
                        </a:spcAft>
                      </a:pPr>
                      <a:r>
                        <a:rPr lang="en-US" sz="1900" b="1" kern="1200" dirty="0">
                          <a:solidFill>
                            <a:schemeClr val="bg1"/>
                          </a:solidFill>
                          <a:effectLst/>
                          <a:latin typeface="+mn-lt"/>
                          <a:ea typeface="Times New Roman"/>
                          <a:cs typeface="Times New Roman"/>
                        </a:rPr>
                        <a:t>Standards and Objectives</a:t>
                      </a:r>
                    </a:p>
                  </a:txBody>
                  <a:tcPr marL="85848" marR="85848" marT="0" marB="0" vert="vert270" anchor="ctr" anchorCtr="1">
                    <a:lnL w="19050" cap="flat" cmpd="sng" algn="ctr">
                      <a:solidFill>
                        <a:schemeClr val="tx2"/>
                      </a:solidFill>
                      <a:prstDash val="solid"/>
                      <a:round/>
                      <a:headEnd type="none" w="med" len="med"/>
                      <a:tailEnd type="none" w="med" len="med"/>
                    </a:lnL>
                    <a:lnR w="6350" cap="flat" cmpd="sng" algn="ctr">
                      <a:solidFill>
                        <a:schemeClr val="tx1">
                          <a:lumMod val="90000"/>
                          <a:lumOff val="10000"/>
                        </a:schemeClr>
                      </a:solidFill>
                      <a:prstDash val="solid"/>
                      <a:round/>
                      <a:headEnd type="none" w="med" len="med"/>
                      <a:tailEnd type="none" w="med" len="med"/>
                    </a:lnR>
                    <a:lnT w="6350" cap="flat" cmpd="sng" algn="ctr">
                      <a:solidFill>
                        <a:schemeClr val="tx1">
                          <a:lumMod val="90000"/>
                          <a:lumOff val="10000"/>
                        </a:schemeClr>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accent1"/>
                    </a:solidFill>
                  </a:tcPr>
                </a:tc>
                <a:tc>
                  <a:txBody>
                    <a:bodyPr/>
                    <a:lstStyle/>
                    <a:p>
                      <a:pPr marL="171450" lvl="0" indent="-171450">
                        <a:buFont typeface="Arial" pitchFamily="34" charset="0"/>
                        <a:buChar char="•"/>
                      </a:pPr>
                      <a:r>
                        <a:rPr lang="en-US" sz="1300" kern="1200" dirty="0">
                          <a:solidFill>
                            <a:schemeClr val="tx1"/>
                          </a:solidFill>
                          <a:effectLst/>
                          <a:latin typeface="+mn-lt"/>
                          <a:ea typeface="+mn-ea"/>
                          <a:cs typeface="+mn-cs"/>
                        </a:rPr>
                        <a:t>All learning objectives and state content standards are explicitly communicated.</a:t>
                      </a:r>
                    </a:p>
                    <a:p>
                      <a:pPr marL="171450" lvl="0" indent="-171450">
                        <a:buFont typeface="Arial" pitchFamily="34" charset="0"/>
                        <a:buChar char="•"/>
                      </a:pPr>
                      <a:r>
                        <a:rPr lang="en-US" sz="1300" kern="1200" dirty="0">
                          <a:solidFill>
                            <a:schemeClr val="tx1"/>
                          </a:solidFill>
                          <a:effectLst/>
                          <a:latin typeface="+mn-lt"/>
                          <a:ea typeface="+mn-ea"/>
                          <a:cs typeface="+mn-cs"/>
                        </a:rPr>
                        <a:t>Sub-objectives are aligned and logically sequenced to the lesson’s major objective.</a:t>
                      </a:r>
                    </a:p>
                    <a:p>
                      <a:pPr marL="171450" lvl="0" indent="-171450">
                        <a:buFont typeface="Arial" pitchFamily="34" charset="0"/>
                        <a:buChar char="•"/>
                      </a:pPr>
                      <a:r>
                        <a:rPr lang="en-US" sz="1300" kern="1200" dirty="0">
                          <a:solidFill>
                            <a:schemeClr val="tx1"/>
                          </a:solidFill>
                          <a:effectLst/>
                          <a:latin typeface="+mn-lt"/>
                          <a:ea typeface="+mn-ea"/>
                          <a:cs typeface="+mn-cs"/>
                        </a:rPr>
                        <a:t>Learning objectives are: (a) consistently connected to what students have previously learned, (b) know from life experiences, and (c) integrated with other disciplines.</a:t>
                      </a:r>
                    </a:p>
                  </a:txBody>
                  <a:tcPr marL="36576" marR="36576" marT="0" marB="0">
                    <a:lnL w="6350" cap="flat" cmpd="sng" algn="ctr">
                      <a:solidFill>
                        <a:schemeClr val="tx1">
                          <a:lumMod val="90000"/>
                          <a:lumOff val="10000"/>
                        </a:schemeClr>
                      </a:solidFill>
                      <a:prstDash val="solid"/>
                      <a:round/>
                      <a:headEnd type="none" w="med" len="med"/>
                      <a:tailEnd type="none" w="med" len="med"/>
                    </a:lnL>
                    <a:lnR w="6350" cap="flat" cmpd="sng" algn="ctr">
                      <a:solidFill>
                        <a:schemeClr val="tx1">
                          <a:lumMod val="90000"/>
                          <a:lumOff val="10000"/>
                        </a:schemeClr>
                      </a:solidFill>
                      <a:prstDash val="solid"/>
                      <a:round/>
                      <a:headEnd type="none" w="med" len="med"/>
                      <a:tailEnd type="none" w="med" len="med"/>
                    </a:lnR>
                    <a:lnT w="6350" cap="flat" cmpd="sng" algn="ctr">
                      <a:solidFill>
                        <a:schemeClr val="tx1">
                          <a:lumMod val="90000"/>
                          <a:lumOff val="10000"/>
                        </a:schemeClr>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lumMod val="85000"/>
                      </a:schemeClr>
                    </a:solidFill>
                  </a:tcPr>
                </a:tc>
                <a:tc>
                  <a:txBody>
                    <a:bodyPr/>
                    <a:lstStyle/>
                    <a:p>
                      <a:pPr marL="171450" lvl="0" indent="-171450">
                        <a:buFont typeface="Arial" pitchFamily="34" charset="0"/>
                        <a:buChar char="•"/>
                      </a:pPr>
                      <a:r>
                        <a:rPr lang="en-US" sz="1300" kern="1200" dirty="0">
                          <a:solidFill>
                            <a:schemeClr val="tx1"/>
                          </a:solidFill>
                          <a:effectLst/>
                          <a:latin typeface="+mn-lt"/>
                          <a:ea typeface="+mn-ea"/>
                          <a:cs typeface="+mn-cs"/>
                        </a:rPr>
                        <a:t>Most learning objectives and state content standards are communicated.</a:t>
                      </a:r>
                    </a:p>
                    <a:p>
                      <a:pPr marL="171450" lvl="0" indent="-171450">
                        <a:buFont typeface="Arial" pitchFamily="34" charset="0"/>
                        <a:buChar char="•"/>
                      </a:pPr>
                      <a:r>
                        <a:rPr lang="en-US" sz="1300" kern="1200" dirty="0">
                          <a:solidFill>
                            <a:schemeClr val="tx1"/>
                          </a:solidFill>
                          <a:effectLst/>
                          <a:latin typeface="+mn-lt"/>
                          <a:ea typeface="+mn-ea"/>
                          <a:cs typeface="+mn-cs"/>
                        </a:rPr>
                        <a:t>Sub-objectives are mostly aligned to the lesson’s major objective.</a:t>
                      </a:r>
                    </a:p>
                    <a:p>
                      <a:pPr marL="171450" lvl="0" indent="-171450">
                        <a:buFont typeface="Arial" pitchFamily="34" charset="0"/>
                        <a:buChar char="•"/>
                      </a:pPr>
                      <a:r>
                        <a:rPr lang="en-US" sz="1300" kern="1200" dirty="0">
                          <a:solidFill>
                            <a:schemeClr val="tx1"/>
                          </a:solidFill>
                          <a:effectLst/>
                          <a:latin typeface="+mn-lt"/>
                          <a:ea typeface="+mn-ea"/>
                          <a:cs typeface="+mn-cs"/>
                        </a:rPr>
                        <a:t>Learning objectives are connected to what students have previously learned.</a:t>
                      </a:r>
                    </a:p>
                  </a:txBody>
                  <a:tcPr marL="36576" marR="36576" marT="0" marB="0">
                    <a:lnL w="6350" cap="flat" cmpd="sng" algn="ctr">
                      <a:solidFill>
                        <a:schemeClr val="tx1">
                          <a:lumMod val="90000"/>
                          <a:lumOff val="10000"/>
                        </a:schemeClr>
                      </a:solidFill>
                      <a:prstDash val="solid"/>
                      <a:round/>
                      <a:headEnd type="none" w="med" len="med"/>
                      <a:tailEnd type="none" w="med" len="med"/>
                    </a:lnL>
                    <a:lnR w="6350" cap="flat" cmpd="sng" algn="ctr">
                      <a:solidFill>
                        <a:schemeClr val="tx1">
                          <a:lumMod val="90000"/>
                          <a:lumOff val="10000"/>
                        </a:schemeClr>
                      </a:solidFill>
                      <a:prstDash val="solid"/>
                      <a:round/>
                      <a:headEnd type="none" w="med" len="med"/>
                      <a:tailEnd type="none" w="med" len="med"/>
                    </a:lnR>
                    <a:lnT w="6350" cap="flat" cmpd="sng" algn="ctr">
                      <a:solidFill>
                        <a:schemeClr val="tx1">
                          <a:lumMod val="90000"/>
                          <a:lumOff val="10000"/>
                        </a:schemeClr>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lumMod val="85000"/>
                      </a:schemeClr>
                    </a:solidFill>
                  </a:tcPr>
                </a:tc>
                <a:tc>
                  <a:txBody>
                    <a:bodyPr/>
                    <a:lstStyle/>
                    <a:p>
                      <a:pPr marL="171450" lvl="0" indent="-171450">
                        <a:buFont typeface="Arial" pitchFamily="34" charset="0"/>
                        <a:buChar char="•"/>
                      </a:pPr>
                      <a:r>
                        <a:rPr lang="en-US" sz="1300" kern="1200" dirty="0">
                          <a:solidFill>
                            <a:schemeClr val="tx1"/>
                          </a:solidFill>
                          <a:effectLst/>
                          <a:latin typeface="+mn-lt"/>
                          <a:ea typeface="+mn-ea"/>
                          <a:cs typeface="+mn-cs"/>
                        </a:rPr>
                        <a:t>Some learning objectives and state content standards are communicated.</a:t>
                      </a:r>
                    </a:p>
                    <a:p>
                      <a:pPr marL="171450" lvl="0" indent="-171450">
                        <a:buFont typeface="Arial" pitchFamily="34" charset="0"/>
                        <a:buChar char="•"/>
                      </a:pPr>
                      <a:r>
                        <a:rPr lang="en-US" sz="1300" kern="1200" dirty="0">
                          <a:solidFill>
                            <a:schemeClr val="tx1"/>
                          </a:solidFill>
                          <a:effectLst/>
                          <a:latin typeface="+mn-lt"/>
                          <a:ea typeface="+mn-ea"/>
                          <a:cs typeface="+mn-cs"/>
                        </a:rPr>
                        <a:t>Sub-objectives are sometimes aligned to the lesson’s major objective.</a:t>
                      </a:r>
                    </a:p>
                    <a:p>
                      <a:pPr marL="171450" lvl="0" indent="-171450">
                        <a:buFont typeface="Arial" pitchFamily="34" charset="0"/>
                        <a:buChar char="•"/>
                      </a:pPr>
                      <a:r>
                        <a:rPr lang="en-US" sz="1300" kern="1200" dirty="0">
                          <a:solidFill>
                            <a:schemeClr val="tx1"/>
                          </a:solidFill>
                          <a:effectLst/>
                          <a:latin typeface="+mn-lt"/>
                          <a:ea typeface="+mn-ea"/>
                          <a:cs typeface="+mn-cs"/>
                        </a:rPr>
                        <a:t>Learning objectives are not clearly connected to what students have previously learned.</a:t>
                      </a:r>
                    </a:p>
                  </a:txBody>
                  <a:tcPr marL="36576" marR="36576" marT="0" marB="0">
                    <a:lnL w="6350" cap="flat" cmpd="sng" algn="ctr">
                      <a:solidFill>
                        <a:schemeClr val="tx1">
                          <a:lumMod val="90000"/>
                          <a:lumOff val="10000"/>
                        </a:schemeClr>
                      </a:solidFill>
                      <a:prstDash val="solid"/>
                      <a:round/>
                      <a:headEnd type="none" w="med" len="med"/>
                      <a:tailEnd type="none" w="med" len="med"/>
                    </a:lnL>
                    <a:lnR w="6350" cap="flat" cmpd="sng" algn="ctr">
                      <a:solidFill>
                        <a:schemeClr val="tx1">
                          <a:lumMod val="90000"/>
                          <a:lumOff val="10000"/>
                        </a:schemeClr>
                      </a:solidFill>
                      <a:prstDash val="solid"/>
                      <a:round/>
                      <a:headEnd type="none" w="med" len="med"/>
                      <a:tailEnd type="none" w="med" len="med"/>
                    </a:lnR>
                    <a:lnT w="6350" cap="flat" cmpd="sng" algn="ctr">
                      <a:solidFill>
                        <a:schemeClr val="tx1">
                          <a:lumMod val="90000"/>
                          <a:lumOff val="10000"/>
                        </a:schemeClr>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lumMod val="85000"/>
                      </a:schemeClr>
                    </a:solidFill>
                  </a:tcPr>
                </a:tc>
                <a:tc>
                  <a:txBody>
                    <a:bodyPr/>
                    <a:lstStyle/>
                    <a:p>
                      <a:pPr marL="171450" lvl="0" indent="-171450">
                        <a:buFont typeface="Arial" pitchFamily="34" charset="0"/>
                        <a:buChar char="•"/>
                      </a:pPr>
                      <a:r>
                        <a:rPr lang="en-US" sz="1300" kern="1200" dirty="0">
                          <a:solidFill>
                            <a:schemeClr val="tx1"/>
                          </a:solidFill>
                          <a:effectLst/>
                          <a:latin typeface="+mn-lt"/>
                          <a:ea typeface="+mn-ea"/>
                          <a:cs typeface="+mn-cs"/>
                        </a:rPr>
                        <a:t>Learning objectives and state content standards are not communicated.</a:t>
                      </a:r>
                    </a:p>
                    <a:p>
                      <a:pPr marL="171450" lvl="0" indent="-171450">
                        <a:buFont typeface="Arial" pitchFamily="34" charset="0"/>
                        <a:buChar char="•"/>
                      </a:pPr>
                      <a:r>
                        <a:rPr lang="en-US" sz="1300" kern="1200" dirty="0">
                          <a:solidFill>
                            <a:schemeClr val="tx1"/>
                          </a:solidFill>
                          <a:effectLst/>
                          <a:latin typeface="+mn-lt"/>
                          <a:ea typeface="+mn-ea"/>
                          <a:cs typeface="+mn-cs"/>
                        </a:rPr>
                        <a:t>Sub-objectives are rarely aligned to the lesson’s major objective.</a:t>
                      </a:r>
                    </a:p>
                    <a:p>
                      <a:pPr marL="171450" lvl="0" indent="-171450">
                        <a:buFont typeface="Arial" pitchFamily="34" charset="0"/>
                        <a:buChar char="•"/>
                      </a:pPr>
                      <a:r>
                        <a:rPr lang="en-US" sz="1300" kern="1200" dirty="0">
                          <a:solidFill>
                            <a:schemeClr val="tx1"/>
                          </a:solidFill>
                          <a:effectLst/>
                          <a:latin typeface="+mn-lt"/>
                          <a:ea typeface="+mn-ea"/>
                          <a:cs typeface="+mn-cs"/>
                        </a:rPr>
                        <a:t>Learning objectives are rarely connected to what students have previously learned.</a:t>
                      </a:r>
                    </a:p>
                    <a:p>
                      <a:pPr marL="171450" lvl="0" indent="-171450">
                        <a:buFont typeface="Arial" pitchFamily="34" charset="0"/>
                        <a:buChar char="•"/>
                      </a:pPr>
                      <a:r>
                        <a:rPr lang="en-US" sz="1300" kern="1200" dirty="0">
                          <a:solidFill>
                            <a:schemeClr val="tx1"/>
                          </a:solidFill>
                          <a:effectLst/>
                          <a:latin typeface="+mn-lt"/>
                          <a:ea typeface="+mn-ea"/>
                          <a:cs typeface="+mn-cs"/>
                        </a:rPr>
                        <a:t>Expectations for student performance are vague.</a:t>
                      </a:r>
                    </a:p>
                    <a:p>
                      <a:pPr marL="171450" lvl="0" indent="-171450">
                        <a:buFont typeface="Arial" pitchFamily="34" charset="0"/>
                        <a:buChar char="•"/>
                      </a:pPr>
                      <a:r>
                        <a:rPr lang="en-US" sz="1300" kern="1200" dirty="0">
                          <a:solidFill>
                            <a:schemeClr val="tx1"/>
                          </a:solidFill>
                          <a:effectLst/>
                          <a:latin typeface="+mn-lt"/>
                          <a:ea typeface="+mn-ea"/>
                          <a:cs typeface="+mn-cs"/>
                        </a:rPr>
                        <a:t>State standards are not appropriately displayed.</a:t>
                      </a:r>
                    </a:p>
                    <a:p>
                      <a:pPr marL="171450" indent="-171450">
                        <a:buFont typeface="Arial" pitchFamily="34" charset="0"/>
                        <a:buChar char="•"/>
                      </a:pPr>
                      <a:r>
                        <a:rPr lang="en-US" sz="1300" kern="1200" dirty="0">
                          <a:solidFill>
                            <a:schemeClr val="tx1"/>
                          </a:solidFill>
                          <a:effectLst/>
                          <a:latin typeface="+mn-lt"/>
                          <a:ea typeface="+mn-ea"/>
                          <a:cs typeface="+mn-cs"/>
                        </a:rPr>
                        <a:t>There is evidence that few students demonstrate mastery of the objective.</a:t>
                      </a:r>
                      <a:endParaRPr lang="en-US" sz="1300" kern="1200" dirty="0">
                        <a:solidFill>
                          <a:schemeClr val="tx1">
                            <a:lumMod val="90000"/>
                            <a:lumOff val="10000"/>
                          </a:schemeClr>
                        </a:solidFill>
                        <a:effectLst>
                          <a:outerShdw blurRad="50800" dist="38100" dir="2700000" algn="tl" rotWithShape="0">
                            <a:schemeClr val="bg1"/>
                          </a:outerShdw>
                        </a:effectLst>
                        <a:latin typeface="+mn-lt"/>
                        <a:ea typeface="Times New Roman"/>
                        <a:cs typeface="Times New Roman"/>
                      </a:endParaRPr>
                    </a:p>
                  </a:txBody>
                  <a:tcPr marL="36576" marR="36576" marT="0" marB="0">
                    <a:lnL w="6350" cap="flat" cmpd="sng" algn="ctr">
                      <a:solidFill>
                        <a:schemeClr val="tx1">
                          <a:lumMod val="90000"/>
                          <a:lumOff val="10000"/>
                        </a:schemeClr>
                      </a:solid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1">
                          <a:lumMod val="90000"/>
                          <a:lumOff val="10000"/>
                        </a:schemeClr>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sp>
        <p:nvSpPr>
          <p:cNvPr id="3" name="Oval 2"/>
          <p:cNvSpPr/>
          <p:nvPr/>
        </p:nvSpPr>
        <p:spPr>
          <a:xfrm>
            <a:off x="4794251" y="2210868"/>
            <a:ext cx="2743200" cy="381000"/>
          </a:xfrm>
          <a:prstGeom prst="ellipse">
            <a:avLst/>
          </a:prstGeom>
          <a:noFill/>
          <a:ln w="57150">
            <a:solidFill>
              <a:srgbClr val="F478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C00000"/>
              </a:solidFill>
            </a:endParaRPr>
          </a:p>
        </p:txBody>
      </p:sp>
      <p:sp>
        <p:nvSpPr>
          <p:cNvPr id="5" name="Oval 4"/>
          <p:cNvSpPr/>
          <p:nvPr/>
        </p:nvSpPr>
        <p:spPr>
          <a:xfrm>
            <a:off x="38100" y="3276600"/>
            <a:ext cx="609600" cy="3352800"/>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647702" y="3276600"/>
            <a:ext cx="11036300" cy="2971800"/>
          </a:xfrm>
          <a:prstGeom prst="ellipse">
            <a:avLst/>
          </a:prstGeom>
          <a:noFill/>
          <a:ln w="57150">
            <a:solidFill>
              <a:srgbClr val="0099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F4782F"/>
              </a:solidFill>
            </a:endParaRPr>
          </a:p>
        </p:txBody>
      </p:sp>
      <p:sp>
        <p:nvSpPr>
          <p:cNvPr id="9" name="Oval 8"/>
          <p:cNvSpPr/>
          <p:nvPr/>
        </p:nvSpPr>
        <p:spPr>
          <a:xfrm>
            <a:off x="724576" y="2533651"/>
            <a:ext cx="11176000" cy="609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extBox 9"/>
          <p:cNvSpPr txBox="1"/>
          <p:nvPr/>
        </p:nvSpPr>
        <p:spPr>
          <a:xfrm>
            <a:off x="3017168" y="1618242"/>
            <a:ext cx="1508746" cy="830997"/>
          </a:xfrm>
          <a:prstGeom prst="rect">
            <a:avLst/>
          </a:prstGeom>
          <a:noFill/>
        </p:spPr>
        <p:txBody>
          <a:bodyPr wrap="none" rtlCol="0">
            <a:spAutoFit/>
          </a:bodyPr>
          <a:lstStyle/>
          <a:p>
            <a:r>
              <a:rPr lang="en-US" sz="2400" b="1" dirty="0">
                <a:solidFill>
                  <a:srgbClr val="F4782F"/>
                </a:solidFill>
              </a:rPr>
              <a:t>Indicators</a:t>
            </a:r>
          </a:p>
          <a:p>
            <a:endParaRPr lang="en-US" sz="2400" dirty="0">
              <a:solidFill>
                <a:srgbClr val="F4782F"/>
              </a:solidFill>
            </a:endParaRPr>
          </a:p>
        </p:txBody>
      </p:sp>
      <p:sp>
        <p:nvSpPr>
          <p:cNvPr id="11" name="TextBox 10"/>
          <p:cNvSpPr txBox="1"/>
          <p:nvPr/>
        </p:nvSpPr>
        <p:spPr>
          <a:xfrm>
            <a:off x="5214269" y="1623128"/>
            <a:ext cx="1859805" cy="461665"/>
          </a:xfrm>
          <a:prstGeom prst="rect">
            <a:avLst/>
          </a:prstGeom>
          <a:noFill/>
        </p:spPr>
        <p:txBody>
          <a:bodyPr wrap="none" rtlCol="0">
            <a:spAutoFit/>
          </a:bodyPr>
          <a:lstStyle/>
          <a:p>
            <a:r>
              <a:rPr lang="en-US" sz="2400" b="1" dirty="0">
                <a:solidFill>
                  <a:srgbClr val="F4782F"/>
                </a:solidFill>
              </a:rPr>
              <a:t>*Descriptors</a:t>
            </a:r>
            <a:endParaRPr lang="en-US" sz="2400" dirty="0">
              <a:solidFill>
                <a:srgbClr val="F4782F"/>
              </a:solidFill>
            </a:endParaRPr>
          </a:p>
        </p:txBody>
      </p:sp>
      <p:sp>
        <p:nvSpPr>
          <p:cNvPr id="12" name="TextBox 11"/>
          <p:cNvSpPr txBox="1"/>
          <p:nvPr/>
        </p:nvSpPr>
        <p:spPr>
          <a:xfrm>
            <a:off x="7843169" y="1618242"/>
            <a:ext cx="2946063" cy="830997"/>
          </a:xfrm>
          <a:prstGeom prst="rect">
            <a:avLst/>
          </a:prstGeom>
          <a:noFill/>
        </p:spPr>
        <p:txBody>
          <a:bodyPr wrap="none" rtlCol="0">
            <a:spAutoFit/>
          </a:bodyPr>
          <a:lstStyle/>
          <a:p>
            <a:r>
              <a:rPr lang="en-US" sz="2400" b="1" dirty="0">
                <a:solidFill>
                  <a:srgbClr val="F4782F"/>
                </a:solidFill>
              </a:rPr>
              <a:t>*Performance Levels</a:t>
            </a:r>
            <a:endParaRPr lang="en-US" sz="2400" dirty="0">
              <a:solidFill>
                <a:srgbClr val="F4782F"/>
              </a:solidFill>
            </a:endParaRPr>
          </a:p>
          <a:p>
            <a:endParaRPr lang="en-US" sz="2400" dirty="0">
              <a:solidFill>
                <a:srgbClr val="F4782F"/>
              </a:solidFill>
            </a:endParaRPr>
          </a:p>
        </p:txBody>
      </p:sp>
      <p:sp>
        <p:nvSpPr>
          <p:cNvPr id="13" name="Title 12"/>
          <p:cNvSpPr>
            <a:spLocks noGrp="1"/>
          </p:cNvSpPr>
          <p:nvPr>
            <p:ph type="title"/>
          </p:nvPr>
        </p:nvSpPr>
        <p:spPr>
          <a:xfrm>
            <a:off x="1094400" y="199382"/>
            <a:ext cx="10003200" cy="1280609"/>
          </a:xfrm>
        </p:spPr>
        <p:txBody>
          <a:bodyPr/>
          <a:lstStyle/>
          <a:p>
            <a:r>
              <a:rPr lang="en-US" dirty="0"/>
              <a:t>Parts of the Rubric</a:t>
            </a:r>
          </a:p>
        </p:txBody>
      </p:sp>
    </p:spTree>
    <p:extLst>
      <p:ext uri="{BB962C8B-B14F-4D97-AF65-F5344CB8AC3E}">
        <p14:creationId xmlns:p14="http://schemas.microsoft.com/office/powerpoint/2010/main" val="61443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circle(in)">
                                      <p:cBhvr>
                                        <p:cTn id="21" dur="2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ircle(in)">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heel(1)">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heel(1)">
                                      <p:cBhvr>
                                        <p:cTn id="36" dur="2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P spid="5" grpId="0" animBg="1"/>
      <p:bldP spid="7" grpId="0" animBg="1"/>
      <p:bldP spid="9" grpId="0" animBg="1"/>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03206" y="1861934"/>
          <a:ext cx="11684003" cy="3866554"/>
        </p:xfrm>
        <a:graphic>
          <a:graphicData uri="http://schemas.openxmlformats.org/drawingml/2006/table">
            <a:tbl>
              <a:tblPr firstRow="1" firstCol="1" lastRow="1" lastCol="1" bandRow="1" bandCol="1">
                <a:tableStyleId>{5C22544A-7EE6-4342-B048-85BDC9FD1C3A}</a:tableStyleId>
              </a:tblPr>
              <a:tblGrid>
                <a:gridCol w="1422399">
                  <a:extLst>
                    <a:ext uri="{9D8B030D-6E8A-4147-A177-3AD203B41FA5}">
                      <a16:colId xmlns:a16="http://schemas.microsoft.com/office/drawing/2014/main" val="20000"/>
                    </a:ext>
                  </a:extLst>
                </a:gridCol>
                <a:gridCol w="2565401">
                  <a:extLst>
                    <a:ext uri="{9D8B030D-6E8A-4147-A177-3AD203B41FA5}">
                      <a16:colId xmlns:a16="http://schemas.microsoft.com/office/drawing/2014/main" val="20001"/>
                    </a:ext>
                  </a:extLst>
                </a:gridCol>
                <a:gridCol w="2565401">
                  <a:extLst>
                    <a:ext uri="{9D8B030D-6E8A-4147-A177-3AD203B41FA5}">
                      <a16:colId xmlns:a16="http://schemas.microsoft.com/office/drawing/2014/main" val="20002"/>
                    </a:ext>
                  </a:extLst>
                </a:gridCol>
                <a:gridCol w="2565401">
                  <a:extLst>
                    <a:ext uri="{9D8B030D-6E8A-4147-A177-3AD203B41FA5}">
                      <a16:colId xmlns:a16="http://schemas.microsoft.com/office/drawing/2014/main" val="20003"/>
                    </a:ext>
                  </a:extLst>
                </a:gridCol>
                <a:gridCol w="2565401">
                  <a:extLst>
                    <a:ext uri="{9D8B030D-6E8A-4147-A177-3AD203B41FA5}">
                      <a16:colId xmlns:a16="http://schemas.microsoft.com/office/drawing/2014/main" val="20004"/>
                    </a:ext>
                  </a:extLst>
                </a:gridCol>
              </a:tblGrid>
              <a:tr h="745067">
                <a:tc gridSpan="5">
                  <a:txBody>
                    <a:bodyPr/>
                    <a:lstStyle/>
                    <a:p>
                      <a:pPr marL="65405" marR="0" algn="ctr">
                        <a:lnSpc>
                          <a:spcPts val="1095"/>
                        </a:lnSpc>
                        <a:spcBef>
                          <a:spcPts val="0"/>
                        </a:spcBef>
                        <a:spcAft>
                          <a:spcPts val="0"/>
                        </a:spcAft>
                      </a:pPr>
                      <a:endParaRPr lang="en-US" sz="2800" b="1" dirty="0">
                        <a:solidFill>
                          <a:schemeClr val="tx1"/>
                        </a:solidFill>
                        <a:effectLst/>
                        <a:latin typeface="Calibri"/>
                        <a:ea typeface="Calibri"/>
                        <a:cs typeface="Times New Roman"/>
                      </a:endParaRPr>
                    </a:p>
                    <a:p>
                      <a:pPr marL="65405" marR="0" algn="ctr">
                        <a:lnSpc>
                          <a:spcPts val="1095"/>
                        </a:lnSpc>
                        <a:spcBef>
                          <a:spcPts val="0"/>
                        </a:spcBef>
                        <a:spcAft>
                          <a:spcPts val="0"/>
                        </a:spcAft>
                      </a:pPr>
                      <a:endParaRPr lang="en-US" sz="2800" b="1" dirty="0">
                        <a:solidFill>
                          <a:schemeClr val="bg1"/>
                        </a:solidFill>
                        <a:effectLst/>
                        <a:latin typeface="Constantia" panose="02030602050306030303" pitchFamily="18" charset="0"/>
                        <a:ea typeface="Calibri"/>
                        <a:cs typeface="Times New Roman"/>
                      </a:endParaRPr>
                    </a:p>
                    <a:p>
                      <a:pPr marL="65405" marR="0" algn="ctr">
                        <a:lnSpc>
                          <a:spcPts val="1095"/>
                        </a:lnSpc>
                        <a:spcBef>
                          <a:spcPts val="0"/>
                        </a:spcBef>
                        <a:spcAft>
                          <a:spcPts val="0"/>
                        </a:spcAft>
                      </a:pPr>
                      <a:r>
                        <a:rPr lang="en-US" sz="2800" b="1" dirty="0">
                          <a:solidFill>
                            <a:schemeClr val="bg1"/>
                          </a:solidFill>
                          <a:effectLst/>
                          <a:latin typeface="Constantia" panose="02030602050306030303" pitchFamily="18" charset="0"/>
                          <a:ea typeface="Calibri"/>
                          <a:cs typeface="Times New Roman"/>
                        </a:rPr>
                        <a:t>Instruction</a:t>
                      </a:r>
                    </a:p>
                    <a:p>
                      <a:pPr marL="65405" marR="0" algn="ctr">
                        <a:lnSpc>
                          <a:spcPts val="1095"/>
                        </a:lnSpc>
                        <a:spcBef>
                          <a:spcPts val="0"/>
                        </a:spcBef>
                        <a:spcAft>
                          <a:spcPts val="0"/>
                        </a:spcAft>
                      </a:pPr>
                      <a:endParaRPr lang="en-US" sz="1200" b="0" dirty="0">
                        <a:effectLst/>
                        <a:latin typeface="Calibri"/>
                        <a:ea typeface="Calibri"/>
                        <a:cs typeface="Times New Roman"/>
                      </a:endParaRPr>
                    </a:p>
                  </a:txBody>
                  <a:tcPr marL="0" marR="0" marT="0" marB="0"/>
                </a:tc>
                <a:tc hMerge="1">
                  <a:txBody>
                    <a:bodyPr/>
                    <a:lstStyle/>
                    <a:p>
                      <a:pPr marL="742950" marR="167005" lvl="1" indent="-285750">
                        <a:spcBef>
                          <a:spcPts val="5"/>
                        </a:spcBef>
                        <a:spcAft>
                          <a:spcPts val="0"/>
                        </a:spcAft>
                        <a:buSzPts val="900"/>
                        <a:buFont typeface="Symbol"/>
                        <a:buChar char=""/>
                        <a:tabLst>
                          <a:tab pos="521335" algn="l"/>
                        </a:tabLst>
                      </a:pPr>
                      <a:endParaRPr lang="en-US" sz="700" dirty="0">
                        <a:effectLst/>
                        <a:latin typeface="Calibri"/>
                        <a:ea typeface="Symbol"/>
                        <a:cs typeface="Times New Roman"/>
                      </a:endParaRPr>
                    </a:p>
                  </a:txBody>
                  <a:tcPr marL="0" marR="0" marT="0" marB="0"/>
                </a:tc>
                <a:tc hMerge="1">
                  <a:txBody>
                    <a:bodyPr/>
                    <a:lstStyle/>
                    <a:p>
                      <a:pPr marL="742950" marR="166370" lvl="1" indent="-285750">
                        <a:spcBef>
                          <a:spcPts val="5"/>
                        </a:spcBef>
                        <a:spcAft>
                          <a:spcPts val="0"/>
                        </a:spcAft>
                        <a:buSzPts val="900"/>
                        <a:buFont typeface="Symbol"/>
                        <a:buChar char=""/>
                        <a:tabLst>
                          <a:tab pos="521335" algn="l"/>
                        </a:tabLst>
                      </a:pPr>
                      <a:endParaRPr lang="en-US" sz="700" dirty="0">
                        <a:effectLst/>
                        <a:latin typeface="Calibri"/>
                        <a:ea typeface="Symbol"/>
                        <a:cs typeface="Times New Roman"/>
                      </a:endParaRPr>
                    </a:p>
                  </a:txBody>
                  <a:tcPr marL="0" marR="0" marT="0" marB="0"/>
                </a:tc>
                <a:tc hMerge="1">
                  <a:txBody>
                    <a:bodyPr/>
                    <a:lstStyle/>
                    <a:p>
                      <a:pPr marL="742950" marR="108585" lvl="1" indent="-285750">
                        <a:spcBef>
                          <a:spcPts val="5"/>
                        </a:spcBef>
                        <a:spcAft>
                          <a:spcPts val="0"/>
                        </a:spcAft>
                        <a:buSzPts val="900"/>
                        <a:buFont typeface="Symbol"/>
                        <a:buChar char=""/>
                        <a:tabLst>
                          <a:tab pos="521335" algn="l"/>
                        </a:tabLst>
                      </a:pPr>
                      <a:endParaRPr lang="en-US" sz="700" dirty="0">
                        <a:effectLst/>
                        <a:latin typeface="Calibri"/>
                        <a:ea typeface="Symbol"/>
                        <a:cs typeface="Times New Roman"/>
                      </a:endParaRPr>
                    </a:p>
                  </a:txBody>
                  <a:tcPr marL="0" marR="0" marT="0" marB="0"/>
                </a:tc>
                <a:tc hMerge="1">
                  <a:txBody>
                    <a:bodyPr/>
                    <a:lstStyle/>
                    <a:p>
                      <a:pPr marL="342900" marR="289560" lvl="0" indent="-342900">
                        <a:spcBef>
                          <a:spcPts val="5"/>
                        </a:spcBef>
                        <a:spcAft>
                          <a:spcPts val="0"/>
                        </a:spcAft>
                        <a:buSzPts val="900"/>
                        <a:buFont typeface="Symbol"/>
                        <a:buChar char=""/>
                        <a:tabLst>
                          <a:tab pos="283845" algn="l"/>
                        </a:tabLst>
                      </a:pPr>
                      <a:endParaRPr lang="en-US" sz="700" dirty="0">
                        <a:effectLst/>
                        <a:latin typeface="Calibri"/>
                        <a:ea typeface="Symbol"/>
                        <a:cs typeface="Times New Roman"/>
                      </a:endParaRPr>
                    </a:p>
                  </a:txBody>
                  <a:tcPr marL="0" marR="0" marT="0" marB="0"/>
                </a:tc>
                <a:extLst>
                  <a:ext uri="{0D108BD9-81ED-4DB2-BD59-A6C34878D82A}">
                    <a16:rowId xmlns:a16="http://schemas.microsoft.com/office/drawing/2014/main" val="10000"/>
                  </a:ext>
                </a:extLst>
              </a:tr>
              <a:tr h="653627">
                <a:tc gridSpan="5">
                  <a:txBody>
                    <a:bodyPr/>
                    <a:lstStyle/>
                    <a:p>
                      <a:pPr marL="0" marR="0" lvl="0" indent="0" algn="ctr" defTabSz="914400" rtl="0" eaLnBrk="1" fontAlgn="auto" latinLnBrk="0" hangingPunct="1">
                        <a:lnSpc>
                          <a:spcPct val="115000"/>
                        </a:lnSpc>
                        <a:spcBef>
                          <a:spcPts val="0"/>
                        </a:spcBef>
                        <a:spcAft>
                          <a:spcPts val="0"/>
                        </a:spcAft>
                        <a:buClrTx/>
                        <a:buSzTx/>
                        <a:buFontTx/>
                        <a:buNone/>
                        <a:tabLst>
                          <a:tab pos="5349240" algn="l"/>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tab pos="5349240" algn="l"/>
                        </a:tabLst>
                        <a:defRPr/>
                      </a:pPr>
                      <a:r>
                        <a:rPr kumimoji="0" lang="en-US" sz="1100" b="1" i="0" u="none" strike="noStrike" kern="1200" cap="none" spc="0" normalizeH="0" baseline="0" noProof="0" dirty="0">
                          <a:ln>
                            <a:noFill/>
                          </a:ln>
                          <a:solidFill>
                            <a:schemeClr val="accent3"/>
                          </a:solidFill>
                          <a:effectLst/>
                          <a:uLnTx/>
                          <a:uFillTx/>
                          <a:latin typeface="+mn-lt"/>
                          <a:ea typeface="+mn-ea"/>
                          <a:cs typeface="+mn-cs"/>
                        </a:rPr>
                        <a:t>                                   </a:t>
                      </a:r>
                      <a:r>
                        <a:rPr kumimoji="0" lang="en-US" sz="1600" b="1" i="0" u="none" strike="noStrike" kern="1200" cap="none" spc="0" normalizeH="0" baseline="0" noProof="0" dirty="0">
                          <a:ln>
                            <a:noFill/>
                          </a:ln>
                          <a:solidFill>
                            <a:schemeClr val="bg1"/>
                          </a:solidFill>
                          <a:effectLst/>
                          <a:uLnTx/>
                          <a:uFillTx/>
                          <a:latin typeface="+mn-lt"/>
                          <a:ea typeface="+mn-ea"/>
                          <a:cs typeface="+mn-cs"/>
                        </a:rPr>
                        <a:t>Student Centered</a:t>
                      </a:r>
                      <a:r>
                        <a:rPr kumimoji="0" lang="en-US" sz="1200" b="1" i="0" u="none" strike="noStrike" kern="1200" cap="none" spc="0" normalizeH="0" baseline="0" noProof="0" dirty="0">
                          <a:ln>
                            <a:noFill/>
                          </a:ln>
                          <a:solidFill>
                            <a:schemeClr val="accent3"/>
                          </a:solidFill>
                          <a:effectLst/>
                          <a:uLnTx/>
                          <a:uFillTx/>
                          <a:latin typeface="+mn-lt"/>
                          <a:ea typeface="+mn-ea"/>
                          <a:cs typeface="+mn-cs"/>
                        </a:rPr>
                        <a:t>                                                                                   </a:t>
                      </a:r>
                      <a:r>
                        <a:rPr kumimoji="0" lang="en-US" sz="1200" b="1" i="0" u="none" strike="noStrike" kern="1200" cap="none" spc="0" normalizeH="0" baseline="0" noProof="0" dirty="0">
                          <a:ln>
                            <a:noFill/>
                          </a:ln>
                          <a:solidFill>
                            <a:srgbClr val="F4782F"/>
                          </a:solidFill>
                          <a:effectLst/>
                          <a:uLnTx/>
                          <a:uFillTx/>
                          <a:latin typeface="+mn-lt"/>
                          <a:ea typeface="+mn-ea"/>
                          <a:cs typeface="+mn-cs"/>
                        </a:rPr>
                        <a:t>                                                           </a:t>
                      </a:r>
                      <a:r>
                        <a:rPr kumimoji="0" lang="en-US" sz="1200" b="1" i="0" u="none" strike="noStrike" kern="1200" cap="none" spc="0" normalizeH="0" baseline="0" noProof="0" dirty="0">
                          <a:ln>
                            <a:noFill/>
                          </a:ln>
                          <a:solidFill>
                            <a:schemeClr val="accent3"/>
                          </a:solidFill>
                          <a:effectLst/>
                          <a:uLnTx/>
                          <a:uFillTx/>
                          <a:latin typeface="+mn-lt"/>
                          <a:ea typeface="+mn-ea"/>
                          <a:cs typeface="+mn-cs"/>
                        </a:rPr>
                        <a:t>                                                       </a:t>
                      </a:r>
                      <a:r>
                        <a:rPr kumimoji="0" lang="en-US" sz="1600" b="1" i="0" u="none" strike="noStrike" kern="1200" cap="none" spc="0" normalizeH="0" baseline="0" noProof="0" dirty="0">
                          <a:ln>
                            <a:noFill/>
                          </a:ln>
                          <a:solidFill>
                            <a:schemeClr val="bg1"/>
                          </a:solidFill>
                          <a:effectLst/>
                          <a:uLnTx/>
                          <a:uFillTx/>
                          <a:latin typeface="+mn-lt"/>
                          <a:ea typeface="+mn-ea"/>
                          <a:cs typeface="+mn-cs"/>
                        </a:rPr>
                        <a:t>Teacher Centered</a:t>
                      </a:r>
                      <a:endParaRPr kumimoji="0" lang="en-US" sz="1600" b="1" i="0" u="none" strike="noStrike" kern="1200" cap="none" spc="0" normalizeH="0" baseline="0" noProof="0" dirty="0">
                        <a:ln>
                          <a:noFill/>
                        </a:ln>
                        <a:solidFill>
                          <a:schemeClr val="bg1"/>
                        </a:solidFill>
                        <a:effectLst/>
                        <a:uLnTx/>
                        <a:uFillTx/>
                        <a:latin typeface="+mn-lt"/>
                        <a:ea typeface="Calibri"/>
                        <a:cs typeface="Times New Roman"/>
                      </a:endParaRPr>
                    </a:p>
                    <a:p>
                      <a:pPr marL="65405" marR="0" algn="ctr">
                        <a:lnSpc>
                          <a:spcPts val="1095"/>
                        </a:lnSpc>
                        <a:spcBef>
                          <a:spcPts val="0"/>
                        </a:spcBef>
                        <a:spcAft>
                          <a:spcPts val="0"/>
                        </a:spcAft>
                      </a:pPr>
                      <a:endParaRPr lang="en-US" sz="1200" b="0" dirty="0">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71159">
                <a:tc>
                  <a:txBody>
                    <a:bodyPr/>
                    <a:lstStyle/>
                    <a:p>
                      <a:pPr marL="65405" marR="0">
                        <a:lnSpc>
                          <a:spcPts val="1095"/>
                        </a:lnSpc>
                        <a:spcBef>
                          <a:spcPts val="0"/>
                        </a:spcBef>
                        <a:spcAft>
                          <a:spcPts val="0"/>
                        </a:spcAft>
                      </a:pPr>
                      <a:endParaRPr lang="en-US" sz="300" dirty="0">
                        <a:effectLst/>
                        <a:latin typeface="Calibri"/>
                        <a:ea typeface="Calibri"/>
                        <a:cs typeface="Times New Roman"/>
                      </a:endParaRPr>
                    </a:p>
                  </a:txBody>
                  <a:tcPr marL="0" marR="0" marT="0" marB="0">
                    <a:solidFill>
                      <a:schemeClr val="bg1">
                        <a:lumMod val="85000"/>
                      </a:schemeClr>
                    </a:solidFill>
                  </a:tcPr>
                </a:tc>
                <a:tc>
                  <a:txBody>
                    <a:bodyPr/>
                    <a:lstStyle/>
                    <a:p>
                      <a:pPr algn="ctr"/>
                      <a:r>
                        <a:rPr lang="en-US" sz="1500" b="1" dirty="0">
                          <a:solidFill>
                            <a:schemeClr val="tx1"/>
                          </a:solidFill>
                        </a:rPr>
                        <a:t>Exemplary</a:t>
                      </a:r>
                    </a:p>
                  </a:txBody>
                  <a:tcPr marL="0" marR="0" marT="0" marB="0" anchor="ctr">
                    <a:solidFill>
                      <a:schemeClr val="bg1">
                        <a:lumMod val="85000"/>
                      </a:schemeClr>
                    </a:solidFill>
                  </a:tcPr>
                </a:tc>
                <a:tc>
                  <a:txBody>
                    <a:bodyPr/>
                    <a:lstStyle/>
                    <a:p>
                      <a:pPr algn="ctr"/>
                      <a:r>
                        <a:rPr lang="en-US" sz="1500" b="1" dirty="0">
                          <a:solidFill>
                            <a:schemeClr val="tx1"/>
                          </a:solidFill>
                        </a:rPr>
                        <a:t>Proficient</a:t>
                      </a:r>
                    </a:p>
                  </a:txBody>
                  <a:tcPr marL="0" marR="0" marT="0" marB="0" anchor="ctr">
                    <a:solidFill>
                      <a:schemeClr val="bg1">
                        <a:lumMod val="85000"/>
                      </a:schemeClr>
                    </a:solidFill>
                  </a:tcPr>
                </a:tc>
                <a:tc>
                  <a:txBody>
                    <a:bodyPr/>
                    <a:lstStyle/>
                    <a:p>
                      <a:pPr algn="ctr"/>
                      <a:r>
                        <a:rPr lang="en-US" sz="1500" b="1" dirty="0">
                          <a:solidFill>
                            <a:schemeClr val="tx1"/>
                          </a:solidFill>
                        </a:rPr>
                        <a:t>Needs Improvement</a:t>
                      </a:r>
                    </a:p>
                  </a:txBody>
                  <a:tcPr marL="0" marR="0" marT="0" marB="0" anchor="ctr">
                    <a:solidFill>
                      <a:schemeClr val="bg1">
                        <a:lumMod val="85000"/>
                      </a:schemeClr>
                    </a:solidFill>
                  </a:tcPr>
                </a:tc>
                <a:tc>
                  <a:txBody>
                    <a:bodyPr/>
                    <a:lstStyle/>
                    <a:p>
                      <a:pPr algn="ctr"/>
                      <a:r>
                        <a:rPr lang="en-US" sz="1500" b="1" dirty="0">
                          <a:solidFill>
                            <a:schemeClr val="tx1"/>
                          </a:solidFill>
                        </a:rPr>
                        <a:t>Unsatisfactory</a:t>
                      </a:r>
                    </a:p>
                  </a:txBody>
                  <a:tcPr marL="0" marR="0" marT="0" marB="0" anchor="ctr">
                    <a:solidFill>
                      <a:schemeClr val="bg1">
                        <a:lumMod val="85000"/>
                      </a:schemeClr>
                    </a:solidFill>
                  </a:tcPr>
                </a:tc>
                <a:extLst>
                  <a:ext uri="{0D108BD9-81ED-4DB2-BD59-A6C34878D82A}">
                    <a16:rowId xmlns:a16="http://schemas.microsoft.com/office/drawing/2014/main" val="10002"/>
                  </a:ext>
                </a:extLst>
              </a:tr>
              <a:tr h="1996701">
                <a:tc>
                  <a:txBody>
                    <a:bodyPr/>
                    <a:lstStyle/>
                    <a:p>
                      <a:pPr marL="244475" marR="144780" indent="-90170" algn="ctr">
                        <a:spcBef>
                          <a:spcPts val="0"/>
                        </a:spcBef>
                        <a:spcAft>
                          <a:spcPts val="0"/>
                        </a:spcAft>
                      </a:pPr>
                      <a:endParaRPr lang="en-US" sz="1100" dirty="0">
                        <a:effectLst/>
                      </a:endParaRPr>
                    </a:p>
                    <a:p>
                      <a:pPr marL="244475" marR="144780" indent="-90170" algn="ctr">
                        <a:spcBef>
                          <a:spcPts val="0"/>
                        </a:spcBef>
                        <a:spcAft>
                          <a:spcPts val="0"/>
                        </a:spcAft>
                      </a:pPr>
                      <a:r>
                        <a:rPr lang="en-US" sz="1500" b="0" dirty="0">
                          <a:effectLst/>
                        </a:rPr>
                        <a:t>Description</a:t>
                      </a:r>
                      <a:r>
                        <a:rPr lang="en-US" sz="1500" b="0" spc="-30" dirty="0">
                          <a:effectLst/>
                        </a:rPr>
                        <a:t> </a:t>
                      </a:r>
                      <a:r>
                        <a:rPr lang="en-US" sz="1500" b="0" dirty="0">
                          <a:effectLst/>
                        </a:rPr>
                        <a:t>of Qualifying Measures</a:t>
                      </a:r>
                      <a:endParaRPr lang="en-US" sz="1600" b="0" dirty="0">
                        <a:effectLst/>
                        <a:latin typeface="Calibri"/>
                        <a:ea typeface="Calibri"/>
                        <a:cs typeface="Times New Roman"/>
                      </a:endParaRPr>
                    </a:p>
                  </a:txBody>
                  <a:tcPr marL="0" marR="0" marT="0" marB="0"/>
                </a:tc>
                <a:tc>
                  <a:txBody>
                    <a:bodyPr/>
                    <a:lstStyle/>
                    <a:p>
                      <a:pPr marL="101600" marR="93345" indent="-635" algn="ctr">
                        <a:spcBef>
                          <a:spcPts val="0"/>
                        </a:spcBef>
                        <a:spcAft>
                          <a:spcPts val="0"/>
                        </a:spcAft>
                      </a:pPr>
                      <a:endParaRPr lang="en-US" sz="1100" dirty="0">
                        <a:effectLst/>
                      </a:endParaRPr>
                    </a:p>
                    <a:p>
                      <a:pPr marL="101600" marR="93345" indent="-635" algn="ctr">
                        <a:spcBef>
                          <a:spcPts val="0"/>
                        </a:spcBef>
                        <a:spcAft>
                          <a:spcPts val="0"/>
                        </a:spcAft>
                      </a:pPr>
                      <a:r>
                        <a:rPr lang="en-US" sz="1500" b="0" dirty="0">
                          <a:solidFill>
                            <a:schemeClr val="bg1"/>
                          </a:solidFill>
                          <a:effectLst/>
                        </a:rPr>
                        <a:t>Consistent Evidence of Student Centered Learning/Student Ownership of</a:t>
                      </a:r>
                      <a:r>
                        <a:rPr lang="en-US" sz="1500" b="0" spc="-55" dirty="0">
                          <a:solidFill>
                            <a:schemeClr val="bg1"/>
                          </a:solidFill>
                          <a:effectLst/>
                        </a:rPr>
                        <a:t> </a:t>
                      </a:r>
                      <a:r>
                        <a:rPr lang="en-US" sz="1500" b="0" dirty="0">
                          <a:solidFill>
                            <a:schemeClr val="bg1"/>
                          </a:solidFill>
                          <a:effectLst/>
                        </a:rPr>
                        <a:t>Learning- Teacher Facilitates the</a:t>
                      </a:r>
                      <a:r>
                        <a:rPr lang="en-US" sz="1500" b="0" spc="-60" dirty="0">
                          <a:solidFill>
                            <a:schemeClr val="bg1"/>
                          </a:solidFill>
                          <a:effectLst/>
                        </a:rPr>
                        <a:t> </a:t>
                      </a:r>
                      <a:r>
                        <a:rPr lang="en-US" sz="1500" b="0" dirty="0">
                          <a:solidFill>
                            <a:schemeClr val="bg1"/>
                          </a:solidFill>
                          <a:effectLst/>
                        </a:rPr>
                        <a:t>Learning.</a:t>
                      </a:r>
                      <a:endParaRPr lang="en-US" sz="1600" b="0" dirty="0">
                        <a:solidFill>
                          <a:schemeClr val="bg1"/>
                        </a:solidFill>
                        <a:effectLst/>
                        <a:latin typeface="Calibri"/>
                        <a:ea typeface="Calibri"/>
                        <a:cs typeface="Times New Roman"/>
                      </a:endParaRPr>
                    </a:p>
                  </a:txBody>
                  <a:tcPr marL="0" marR="0" marT="0" marB="0"/>
                </a:tc>
                <a:tc>
                  <a:txBody>
                    <a:bodyPr/>
                    <a:lstStyle/>
                    <a:p>
                      <a:pPr marL="114300" marR="92075" indent="129540" algn="ctr">
                        <a:spcBef>
                          <a:spcPts val="0"/>
                        </a:spcBef>
                        <a:spcAft>
                          <a:spcPts val="0"/>
                        </a:spcAft>
                      </a:pPr>
                      <a:endParaRPr lang="en-US" sz="1100" dirty="0">
                        <a:effectLst/>
                      </a:endParaRPr>
                    </a:p>
                    <a:p>
                      <a:pPr marL="114300" marR="92075" indent="129540" algn="ctr">
                        <a:spcBef>
                          <a:spcPts val="0"/>
                        </a:spcBef>
                        <a:spcAft>
                          <a:spcPts val="0"/>
                        </a:spcAft>
                      </a:pPr>
                      <a:r>
                        <a:rPr lang="en-US" sz="1500" b="0" dirty="0">
                          <a:solidFill>
                            <a:schemeClr val="bg1"/>
                          </a:solidFill>
                          <a:effectLst/>
                        </a:rPr>
                        <a:t>Some Evidence of Student Centered Learning/ Student Ownership of</a:t>
                      </a:r>
                      <a:r>
                        <a:rPr lang="en-US" sz="1500" b="0" spc="-75" dirty="0">
                          <a:solidFill>
                            <a:schemeClr val="bg1"/>
                          </a:solidFill>
                          <a:effectLst/>
                        </a:rPr>
                        <a:t> </a:t>
                      </a:r>
                      <a:r>
                        <a:rPr lang="en-US" sz="1500" b="0" dirty="0">
                          <a:solidFill>
                            <a:schemeClr val="bg1"/>
                          </a:solidFill>
                          <a:effectLst/>
                        </a:rPr>
                        <a:t>Learning</a:t>
                      </a:r>
                      <a:endParaRPr lang="en-US" sz="1600" b="0" dirty="0">
                        <a:solidFill>
                          <a:schemeClr val="bg1"/>
                        </a:solidFill>
                        <a:effectLst/>
                      </a:endParaRPr>
                    </a:p>
                    <a:p>
                      <a:pPr marL="301625" marR="0" algn="ctr">
                        <a:spcBef>
                          <a:spcPts val="5"/>
                        </a:spcBef>
                        <a:spcAft>
                          <a:spcPts val="0"/>
                        </a:spcAft>
                      </a:pPr>
                      <a:r>
                        <a:rPr lang="en-US" sz="1500" b="0" dirty="0">
                          <a:solidFill>
                            <a:schemeClr val="bg1"/>
                          </a:solidFill>
                          <a:effectLst/>
                        </a:rPr>
                        <a:t>– Teacher Facilitates the</a:t>
                      </a:r>
                      <a:r>
                        <a:rPr lang="en-US" sz="1500" b="0" spc="-60" dirty="0">
                          <a:solidFill>
                            <a:schemeClr val="bg1"/>
                          </a:solidFill>
                          <a:effectLst/>
                        </a:rPr>
                        <a:t> </a:t>
                      </a:r>
                      <a:r>
                        <a:rPr lang="en-US" sz="1500" b="0" dirty="0">
                          <a:solidFill>
                            <a:schemeClr val="bg1"/>
                          </a:solidFill>
                          <a:effectLst/>
                        </a:rPr>
                        <a:t>Learning</a:t>
                      </a:r>
                      <a:endParaRPr lang="en-US" sz="1100" b="0" dirty="0">
                        <a:solidFill>
                          <a:schemeClr val="bg1"/>
                        </a:solidFill>
                        <a:effectLst/>
                        <a:latin typeface="Calibri"/>
                        <a:ea typeface="Calibri"/>
                        <a:cs typeface="Times New Roman"/>
                      </a:endParaRPr>
                    </a:p>
                  </a:txBody>
                  <a:tcPr marL="0" marR="0" marT="0" marB="0"/>
                </a:tc>
                <a:tc>
                  <a:txBody>
                    <a:bodyPr/>
                    <a:lstStyle/>
                    <a:p>
                      <a:pPr marL="71120" marR="64770" indent="158115" algn="ctr">
                        <a:spcBef>
                          <a:spcPts val="0"/>
                        </a:spcBef>
                        <a:spcAft>
                          <a:spcPts val="0"/>
                        </a:spcAft>
                      </a:pPr>
                      <a:endParaRPr lang="en-US" sz="1100" dirty="0">
                        <a:effectLst/>
                      </a:endParaRPr>
                    </a:p>
                    <a:p>
                      <a:pPr marL="71120" marR="64770" indent="158115" algn="ctr">
                        <a:spcBef>
                          <a:spcPts val="0"/>
                        </a:spcBef>
                        <a:spcAft>
                          <a:spcPts val="0"/>
                        </a:spcAft>
                      </a:pPr>
                      <a:r>
                        <a:rPr lang="en-US" sz="1500" b="0" dirty="0">
                          <a:solidFill>
                            <a:schemeClr val="bg1"/>
                          </a:solidFill>
                          <a:effectLst/>
                        </a:rPr>
                        <a:t>Moving Towards Student Centered Learning/Student Ownership of Learning- Consistent Reliance on Teacher</a:t>
                      </a:r>
                      <a:r>
                        <a:rPr lang="en-US" sz="1500" b="0" spc="-75" dirty="0">
                          <a:solidFill>
                            <a:schemeClr val="bg1"/>
                          </a:solidFill>
                          <a:effectLst/>
                        </a:rPr>
                        <a:t> </a:t>
                      </a:r>
                      <a:r>
                        <a:rPr lang="en-US" sz="1500" b="0" dirty="0">
                          <a:solidFill>
                            <a:schemeClr val="bg1"/>
                          </a:solidFill>
                          <a:effectLst/>
                        </a:rPr>
                        <a:t>Direction.</a:t>
                      </a:r>
                      <a:endParaRPr lang="en-US" sz="1600" b="0" dirty="0">
                        <a:solidFill>
                          <a:schemeClr val="bg1"/>
                        </a:solidFill>
                        <a:effectLst/>
                        <a:latin typeface="Calibri"/>
                        <a:ea typeface="Calibri"/>
                        <a:cs typeface="Times New Roman"/>
                      </a:endParaRPr>
                    </a:p>
                  </a:txBody>
                  <a:tcPr marL="0" marR="0" marT="0" marB="0"/>
                </a:tc>
                <a:tc>
                  <a:txBody>
                    <a:bodyPr/>
                    <a:lstStyle/>
                    <a:p>
                      <a:pPr marL="75565" marR="62865" indent="635" algn="ctr">
                        <a:spcBef>
                          <a:spcPts val="0"/>
                        </a:spcBef>
                        <a:spcAft>
                          <a:spcPts val="0"/>
                        </a:spcAft>
                      </a:pPr>
                      <a:endParaRPr lang="en-US" sz="1100" dirty="0">
                        <a:effectLst/>
                      </a:endParaRPr>
                    </a:p>
                    <a:p>
                      <a:pPr marL="75565" marR="62865" indent="635" algn="ctr">
                        <a:spcBef>
                          <a:spcPts val="0"/>
                        </a:spcBef>
                        <a:spcAft>
                          <a:spcPts val="0"/>
                        </a:spcAft>
                      </a:pPr>
                      <a:r>
                        <a:rPr lang="en-US" sz="1500" b="0" dirty="0">
                          <a:solidFill>
                            <a:schemeClr val="bg1"/>
                          </a:solidFill>
                          <a:effectLst/>
                        </a:rPr>
                        <a:t>Heavy emphasis on Teacher Direction – Minimal Evidence of Student</a:t>
                      </a:r>
                      <a:r>
                        <a:rPr lang="en-US" sz="1500" b="0" spc="-75" dirty="0">
                          <a:solidFill>
                            <a:schemeClr val="bg1"/>
                          </a:solidFill>
                          <a:effectLst/>
                        </a:rPr>
                        <a:t> </a:t>
                      </a:r>
                      <a:r>
                        <a:rPr lang="en-US" sz="1500" b="0" dirty="0">
                          <a:solidFill>
                            <a:schemeClr val="bg1"/>
                          </a:solidFill>
                          <a:effectLst/>
                        </a:rPr>
                        <a:t>Ownership of</a:t>
                      </a:r>
                      <a:r>
                        <a:rPr lang="en-US" sz="1500" b="0" spc="-20" dirty="0">
                          <a:solidFill>
                            <a:schemeClr val="bg1"/>
                          </a:solidFill>
                          <a:effectLst/>
                        </a:rPr>
                        <a:t> </a:t>
                      </a:r>
                      <a:r>
                        <a:rPr lang="en-US" sz="1500" b="0" dirty="0">
                          <a:solidFill>
                            <a:schemeClr val="bg1"/>
                          </a:solidFill>
                          <a:effectLst/>
                        </a:rPr>
                        <a:t>Learning</a:t>
                      </a:r>
                      <a:endParaRPr lang="en-US" sz="1600" b="0" dirty="0">
                        <a:solidFill>
                          <a:schemeClr val="bg1"/>
                        </a:solidFill>
                        <a:effectLst/>
                        <a:latin typeface="Calibri"/>
                        <a:ea typeface="Calibri"/>
                        <a:cs typeface="Times New Roman"/>
                      </a:endParaRPr>
                    </a:p>
                  </a:txBody>
                  <a:tcPr marL="0" marR="0" marT="0" marB="0"/>
                </a:tc>
                <a:extLst>
                  <a:ext uri="{0D108BD9-81ED-4DB2-BD59-A6C34878D82A}">
                    <a16:rowId xmlns:a16="http://schemas.microsoft.com/office/drawing/2014/main" val="10003"/>
                  </a:ext>
                </a:extLst>
              </a:tr>
            </a:tbl>
          </a:graphicData>
        </a:graphic>
      </p:graphicFrame>
      <p:cxnSp>
        <p:nvCxnSpPr>
          <p:cNvPr id="5" name="Straight Arrow Connector 4"/>
          <p:cNvCxnSpPr/>
          <p:nvPr/>
        </p:nvCxnSpPr>
        <p:spPr>
          <a:xfrm>
            <a:off x="3466769" y="2915931"/>
            <a:ext cx="5873364" cy="0"/>
          </a:xfrm>
          <a:prstGeom prst="straightConnector1">
            <a:avLst/>
          </a:prstGeom>
          <a:ln w="31750">
            <a:solidFill>
              <a:srgbClr val="F4782F"/>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01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Carolina Teaching Standards 4.0 Self-Paced Teacher Training</a:t>
            </a:r>
          </a:p>
        </p:txBody>
      </p:sp>
      <p:sp>
        <p:nvSpPr>
          <p:cNvPr id="3" name="Content Placeholder 2"/>
          <p:cNvSpPr>
            <a:spLocks noGrp="1"/>
          </p:cNvSpPr>
          <p:nvPr>
            <p:ph idx="1"/>
          </p:nvPr>
        </p:nvSpPr>
        <p:spPr/>
        <p:txBody>
          <a:bodyPr/>
          <a:lstStyle/>
          <a:p>
            <a:r>
              <a:rPr lang="en-US" dirty="0"/>
              <a:t>All cooperating teachers of Coastal Carolina University Interns must complete the self-paced one day teacher training.  You can complete this online at your own pace.  This training is found on the CCU Website: </a:t>
            </a:r>
            <a:r>
              <a:rPr lang="en-US" dirty="0">
                <a:hlinkClick r:id="rId2"/>
              </a:rPr>
              <a:t>https://www.coastal.edu/scoess/studentsupportandengagement/internshipinformation/cooperatingteachers/</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9853" y="3680319"/>
            <a:ext cx="5490212" cy="3037383"/>
          </a:xfrm>
          <a:prstGeom prst="rect">
            <a:avLst/>
          </a:prstGeom>
        </p:spPr>
      </p:pic>
    </p:spTree>
    <p:extLst>
      <p:ext uri="{BB962C8B-B14F-4D97-AF65-F5344CB8AC3E}">
        <p14:creationId xmlns:p14="http://schemas.microsoft.com/office/powerpoint/2010/main" val="1402684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Expanded ADEPT Training Module for Cooperating Teachers</a:t>
            </a:r>
          </a:p>
        </p:txBody>
      </p:sp>
      <p:sp>
        <p:nvSpPr>
          <p:cNvPr id="3" name="Content Placeholder 2"/>
          <p:cNvSpPr>
            <a:spLocks noGrp="1"/>
          </p:cNvSpPr>
          <p:nvPr>
            <p:ph idx="1"/>
          </p:nvPr>
        </p:nvSpPr>
        <p:spPr/>
        <p:txBody>
          <a:bodyPr/>
          <a:lstStyle/>
          <a:p>
            <a:r>
              <a:rPr lang="en-US" dirty="0"/>
              <a:t>All cooperating teachers of Coastal Carolina University Interns must view the Training Module for Cooperating Teacher on the Expanded ADEPT Support and Evaluation System.  You can complete this online at your own pace.  This training is found on the CCU Website: </a:t>
            </a:r>
            <a:r>
              <a:rPr lang="en-US" dirty="0">
                <a:hlinkClick r:id="rId2"/>
              </a:rPr>
              <a:t>https://www.coastal.edu/scoess/studentsupportandengagement/internshipinformation/cooperatingteachers/</a:t>
            </a:r>
            <a:endParaRPr lang="en-US" dirty="0"/>
          </a:p>
          <a:p>
            <a:pPr marL="0" indent="0">
              <a:buNone/>
            </a:pPr>
            <a:endParaRPr lang="en-US" dirty="0"/>
          </a:p>
          <a:p>
            <a:endParaRPr lang="en-US" dirty="0"/>
          </a:p>
          <a:p>
            <a:endParaRPr lang="en-US" dirty="0"/>
          </a:p>
        </p:txBody>
      </p:sp>
      <p:pic>
        <p:nvPicPr>
          <p:cNvPr id="4" name="Picture Placeholder 4" descr="ADEPT Training Module for Cooperating Teachers and Faculty Supervisors.pptx - PowerPoint"/>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341581" y="3944737"/>
            <a:ext cx="4057701" cy="2799009"/>
          </a:xfrm>
          <a:prstGeom prst="rect">
            <a:avLst/>
          </a:prstGeom>
        </p:spPr>
      </p:pic>
    </p:spTree>
    <p:extLst>
      <p:ext uri="{BB962C8B-B14F-4D97-AF65-F5344CB8AC3E}">
        <p14:creationId xmlns:p14="http://schemas.microsoft.com/office/powerpoint/2010/main" val="620300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SCTS 4.0 Rubric (beige form)</a:t>
            </a:r>
          </a:p>
        </p:txBody>
      </p:sp>
      <p:sp>
        <p:nvSpPr>
          <p:cNvPr id="3" name="Content Placeholder 2"/>
          <p:cNvSpPr>
            <a:spLocks noGrp="1"/>
          </p:cNvSpPr>
          <p:nvPr>
            <p:ph idx="1"/>
          </p:nvPr>
        </p:nvSpPr>
        <p:spPr/>
        <p:txBody>
          <a:bodyPr>
            <a:normAutofit/>
          </a:bodyPr>
          <a:lstStyle/>
          <a:p>
            <a:r>
              <a:rPr lang="en-US" sz="2800" dirty="0"/>
              <a:t>Cooperating teachers will complete this rubric assessment prior to the formative and summative conferences.</a:t>
            </a:r>
          </a:p>
          <a:p>
            <a:endParaRPr lang="en-US" sz="2800" dirty="0"/>
          </a:p>
          <a:p>
            <a:r>
              <a:rPr lang="en-US" sz="2800" dirty="0"/>
              <a:t>This is the same tool being used for the evaluation of induction teachers in many districts this year.</a:t>
            </a:r>
          </a:p>
        </p:txBody>
      </p:sp>
    </p:spTree>
    <p:extLst>
      <p:ext uri="{BB962C8B-B14F-4D97-AF65-F5344CB8AC3E}">
        <p14:creationId xmlns:p14="http://schemas.microsoft.com/office/powerpoint/2010/main" val="290761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Cooperating Teachers serve an important role in Teacher </a:t>
            </a:r>
            <a:r>
              <a:rPr lang="en-US" dirty="0" err="1"/>
              <a:t>REtention</a:t>
            </a:r>
            <a:endParaRPr lang="en-US" dirty="0"/>
          </a:p>
        </p:txBody>
      </p:sp>
      <p:sp>
        <p:nvSpPr>
          <p:cNvPr id="4" name="TextBox 3"/>
          <p:cNvSpPr txBox="1"/>
          <p:nvPr/>
        </p:nvSpPr>
        <p:spPr>
          <a:xfrm>
            <a:off x="1202919" y="2339935"/>
            <a:ext cx="9973082" cy="1384995"/>
          </a:xfrm>
          <a:prstGeom prst="rect">
            <a:avLst/>
          </a:prstGeom>
          <a:noFill/>
        </p:spPr>
        <p:txBody>
          <a:bodyPr wrap="square" rtlCol="0">
            <a:spAutoFit/>
          </a:bodyPr>
          <a:lstStyle/>
          <a:p>
            <a:pPr marL="285750" indent="-285750">
              <a:buFont typeface="Arial" panose="020B0604020202020204" pitchFamily="34" charset="0"/>
              <a:buChar char="•"/>
            </a:pPr>
            <a:r>
              <a:rPr lang="en-US" sz="2200" dirty="0"/>
              <a:t>According to CERRA’s Supply and Demand Report for 2022-2023, there has been a 39% increase in teacher vacancies.  1 in 7 teachers left the profession at the end of 2022 and 36% of those who left teaching were in the first 5 years of their careers. </a:t>
            </a:r>
          </a:p>
          <a:p>
            <a:endParaRPr lang="en-US" dirty="0"/>
          </a:p>
        </p:txBody>
      </p:sp>
      <p:sp>
        <p:nvSpPr>
          <p:cNvPr id="5" name="TextBox 4"/>
          <p:cNvSpPr txBox="1"/>
          <p:nvPr/>
        </p:nvSpPr>
        <p:spPr>
          <a:xfrm>
            <a:off x="1202919" y="3581489"/>
            <a:ext cx="7044268" cy="1384995"/>
          </a:xfrm>
          <a:prstGeom prst="rect">
            <a:avLst/>
          </a:prstGeom>
          <a:noFill/>
        </p:spPr>
        <p:txBody>
          <a:bodyPr wrap="square" rtlCol="0">
            <a:spAutoFit/>
          </a:bodyPr>
          <a:lstStyle/>
          <a:p>
            <a:pPr marL="285750" indent="-285750">
              <a:buFont typeface="Arial" panose="020B0604020202020204" pitchFamily="34" charset="0"/>
              <a:buChar char="•"/>
            </a:pPr>
            <a:r>
              <a:rPr lang="en-US" sz="2200" dirty="0"/>
              <a:t>Research and experience tell us that novice teachers benefit from mentor support early in their careers (this includes during internships and practicums). </a:t>
            </a:r>
          </a:p>
          <a:p>
            <a:endParaRPr lang="en-US" dirty="0"/>
          </a:p>
        </p:txBody>
      </p:sp>
      <p:sp>
        <p:nvSpPr>
          <p:cNvPr id="6" name="TextBox 5"/>
          <p:cNvSpPr txBox="1"/>
          <p:nvPr/>
        </p:nvSpPr>
        <p:spPr>
          <a:xfrm>
            <a:off x="1202919" y="4951095"/>
            <a:ext cx="8780325" cy="1046440"/>
          </a:xfrm>
          <a:prstGeom prst="rect">
            <a:avLst/>
          </a:prstGeom>
          <a:noFill/>
        </p:spPr>
        <p:txBody>
          <a:bodyPr wrap="square" rtlCol="0">
            <a:spAutoFit/>
          </a:bodyPr>
          <a:lstStyle/>
          <a:p>
            <a:pPr marL="285750" indent="-285750">
              <a:buFont typeface="Arial" panose="020B0604020202020204" pitchFamily="34" charset="0"/>
              <a:buChar char="•"/>
            </a:pPr>
            <a:r>
              <a:rPr lang="en-US" sz="2200" dirty="0"/>
              <a:t>If we want teachers to remain in the profession, pre-service teacher success is critical.</a:t>
            </a:r>
          </a:p>
          <a:p>
            <a:endParaRPr lang="en-US" dirty="0"/>
          </a:p>
        </p:txBody>
      </p:sp>
    </p:spTree>
    <p:extLst>
      <p:ext uri="{BB962C8B-B14F-4D97-AF65-F5344CB8AC3E}">
        <p14:creationId xmlns:p14="http://schemas.microsoft.com/office/powerpoint/2010/main" val="270929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Teacher Candidate Dispositions</a:t>
            </a:r>
          </a:p>
        </p:txBody>
      </p:sp>
      <p:sp>
        <p:nvSpPr>
          <p:cNvPr id="3" name="Content Placeholder 2"/>
          <p:cNvSpPr>
            <a:spLocks noGrp="1"/>
          </p:cNvSpPr>
          <p:nvPr>
            <p:ph idx="1"/>
          </p:nvPr>
        </p:nvSpPr>
        <p:spPr>
          <a:xfrm>
            <a:off x="1202919" y="2011680"/>
            <a:ext cx="9784080" cy="1815253"/>
          </a:xfrm>
        </p:spPr>
        <p:txBody>
          <a:bodyPr>
            <a:normAutofit/>
          </a:bodyPr>
          <a:lstStyle/>
          <a:p>
            <a:r>
              <a:rPr lang="en-US" b="1" i="1" dirty="0"/>
              <a:t>What are dispositions?  </a:t>
            </a:r>
            <a:r>
              <a:rPr lang="en-US" dirty="0"/>
              <a:t>Dispositions are the commitments, values and professional ethics that influence candidate behaviors towards students, families, colleagues and communities. The dispositions are the driving forces that affect candidate learning, motivation and development toward continual professional growth.</a:t>
            </a:r>
          </a:p>
          <a:p>
            <a:endParaRPr lang="en-US" dirty="0"/>
          </a:p>
        </p:txBody>
      </p:sp>
      <p:sp>
        <p:nvSpPr>
          <p:cNvPr id="4" name="Rectangle 3"/>
          <p:cNvSpPr/>
          <p:nvPr/>
        </p:nvSpPr>
        <p:spPr>
          <a:xfrm>
            <a:off x="1116559" y="3877733"/>
            <a:ext cx="9956800" cy="1384995"/>
          </a:xfrm>
          <a:prstGeom prst="rect">
            <a:avLst/>
          </a:prstGeom>
        </p:spPr>
        <p:txBody>
          <a:bodyPr wrap="square">
            <a:spAutoFit/>
          </a:bodyPr>
          <a:lstStyle/>
          <a:p>
            <a:endParaRPr lang="en-US" dirty="0"/>
          </a:p>
          <a:p>
            <a:pPr marL="285750" indent="-285750">
              <a:buFont typeface="Arial" panose="020B0604020202020204" pitchFamily="34" charset="0"/>
              <a:buChar char="•"/>
            </a:pPr>
            <a:r>
              <a:rPr lang="en-US" sz="2200" dirty="0"/>
              <a:t>Disposition assessment is ongoing.  Interns are formally assessed at the summative conference (hot pink form).  Any concerns about an intern’s disposition should be addressed immediately to the intern and university supervisor.</a:t>
            </a:r>
          </a:p>
        </p:txBody>
      </p:sp>
    </p:spTree>
    <p:extLst>
      <p:ext uri="{BB962C8B-B14F-4D97-AF65-F5344CB8AC3E}">
        <p14:creationId xmlns:p14="http://schemas.microsoft.com/office/powerpoint/2010/main" val="356331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Conceptual Framework and internship evaluation</a:t>
            </a:r>
          </a:p>
        </p:txBody>
      </p:sp>
      <p:pic>
        <p:nvPicPr>
          <p:cNvPr id="7" name="Picture 2" descr="reflect3"/>
          <p:cNvPicPr>
            <a:picLocks noGrp="1" noChangeAspect="1" noChangeArrowheads="1"/>
          </p:cNvPicPr>
          <p:nvPr>
            <p:ph idx="1"/>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4034276" y="2253365"/>
            <a:ext cx="4121366" cy="396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455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Conceptual Framework</a:t>
            </a:r>
            <a:br>
              <a:rPr lang="en-US" dirty="0"/>
            </a:br>
            <a:br>
              <a:rPr lang="en-US" dirty="0"/>
            </a:br>
            <a:r>
              <a:rPr lang="en-US" dirty="0"/>
              <a:t>The Teacher as Reflective Practitioner</a:t>
            </a:r>
          </a:p>
        </p:txBody>
      </p:sp>
      <p:sp>
        <p:nvSpPr>
          <p:cNvPr id="3" name="Content Placeholder 2"/>
          <p:cNvSpPr>
            <a:spLocks noGrp="1"/>
          </p:cNvSpPr>
          <p:nvPr>
            <p:ph idx="1"/>
          </p:nvPr>
        </p:nvSpPr>
        <p:spPr/>
        <p:txBody>
          <a:bodyPr/>
          <a:lstStyle/>
          <a:p>
            <a:pPr marL="0" indent="0">
              <a:buNone/>
            </a:pPr>
            <a:r>
              <a:rPr lang="en-US" sz="3600" dirty="0"/>
              <a:t>The Framework has five essential elements called </a:t>
            </a:r>
            <a:r>
              <a:rPr lang="en-US" sz="3600" b="1" dirty="0"/>
              <a:t>candidate proficiencies</a:t>
            </a:r>
            <a:r>
              <a:rPr lang="en-US" sz="3600" dirty="0"/>
              <a:t>.</a:t>
            </a:r>
          </a:p>
          <a:p>
            <a:endParaRPr lang="en-US" dirty="0"/>
          </a:p>
        </p:txBody>
      </p:sp>
    </p:spTree>
    <p:extLst>
      <p:ext uri="{BB962C8B-B14F-4D97-AF65-F5344CB8AC3E}">
        <p14:creationId xmlns:p14="http://schemas.microsoft.com/office/powerpoint/2010/main" val="1469824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81200"/>
            <a:ext cx="7772400" cy="4114800"/>
          </a:xfrm>
        </p:spPr>
        <p:txBody>
          <a:bodyPr>
            <a:normAutofit/>
          </a:bodyPr>
          <a:lstStyle/>
          <a:p>
            <a:pPr marL="0" indent="0">
              <a:buNone/>
            </a:pPr>
            <a:r>
              <a:rPr lang="en-US" sz="3600" dirty="0"/>
              <a:t>An ability to apply content and pedagogical knowledge to teaching and learning process.</a:t>
            </a:r>
          </a:p>
          <a:p>
            <a:pPr marL="0" indent="0">
              <a:buNone/>
            </a:pPr>
            <a:endParaRPr lang="en-US" sz="3600" dirty="0"/>
          </a:p>
          <a:p>
            <a:pPr marL="0" indent="0">
              <a:buNone/>
            </a:pPr>
            <a:r>
              <a:rPr lang="en-US" sz="3600" i="1" dirty="0"/>
              <a:t>(Candidates must know what to teach and how to teach it.)</a:t>
            </a:r>
          </a:p>
        </p:txBody>
      </p:sp>
      <p:sp>
        <p:nvSpPr>
          <p:cNvPr id="4" name="Title 3"/>
          <p:cNvSpPr>
            <a:spLocks noGrp="1"/>
          </p:cNvSpPr>
          <p:nvPr>
            <p:ph type="title"/>
          </p:nvPr>
        </p:nvSpPr>
        <p:spPr/>
        <p:txBody>
          <a:bodyPr/>
          <a:lstStyle/>
          <a:p>
            <a:r>
              <a:rPr lang="en-US" dirty="0"/>
              <a:t>Element 1</a:t>
            </a:r>
          </a:p>
        </p:txBody>
      </p:sp>
    </p:spTree>
    <p:extLst>
      <p:ext uri="{BB962C8B-B14F-4D97-AF65-F5344CB8AC3E}">
        <p14:creationId xmlns:p14="http://schemas.microsoft.com/office/powerpoint/2010/main" val="3454399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81200"/>
            <a:ext cx="7772400" cy="4114800"/>
          </a:xfrm>
        </p:spPr>
        <p:txBody>
          <a:bodyPr>
            <a:normAutofit/>
          </a:bodyPr>
          <a:lstStyle/>
          <a:p>
            <a:pPr marL="0" indent="0">
              <a:buNone/>
            </a:pPr>
            <a:r>
              <a:rPr lang="en-US" sz="3600" dirty="0"/>
              <a:t>An ability to integrate technology in all facets of teaching.</a:t>
            </a:r>
          </a:p>
          <a:p>
            <a:pPr marL="0" indent="0">
              <a:buNone/>
            </a:pPr>
            <a:endParaRPr lang="en-US" sz="3600" dirty="0"/>
          </a:p>
          <a:p>
            <a:pPr marL="0" indent="0">
              <a:buNone/>
            </a:pPr>
            <a:r>
              <a:rPr lang="en-US" sz="3600" i="1" dirty="0"/>
              <a:t>(Candidates must use technology to plan, deliver, and assess instruction.)</a:t>
            </a:r>
          </a:p>
        </p:txBody>
      </p:sp>
      <p:sp>
        <p:nvSpPr>
          <p:cNvPr id="4" name="Title 3"/>
          <p:cNvSpPr>
            <a:spLocks noGrp="1"/>
          </p:cNvSpPr>
          <p:nvPr>
            <p:ph type="title"/>
          </p:nvPr>
        </p:nvSpPr>
        <p:spPr/>
        <p:txBody>
          <a:bodyPr/>
          <a:lstStyle/>
          <a:p>
            <a:r>
              <a:rPr lang="en-US" dirty="0"/>
              <a:t>Element 2</a:t>
            </a:r>
          </a:p>
        </p:txBody>
      </p:sp>
    </p:spTree>
    <p:extLst>
      <p:ext uri="{BB962C8B-B14F-4D97-AF65-F5344CB8AC3E}">
        <p14:creationId xmlns:p14="http://schemas.microsoft.com/office/powerpoint/2010/main" val="2011478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81200"/>
            <a:ext cx="7772400" cy="4114800"/>
          </a:xfrm>
        </p:spPr>
        <p:txBody>
          <a:bodyPr>
            <a:normAutofit/>
          </a:bodyPr>
          <a:lstStyle/>
          <a:p>
            <a:pPr marL="0" indent="0">
              <a:buNone/>
            </a:pPr>
            <a:r>
              <a:rPr lang="en-US" sz="3600" dirty="0"/>
              <a:t>An ability to work with diverse populations.</a:t>
            </a:r>
          </a:p>
          <a:p>
            <a:pPr marL="0" indent="0">
              <a:buNone/>
            </a:pPr>
            <a:endParaRPr lang="en-US" sz="3600" dirty="0"/>
          </a:p>
          <a:p>
            <a:pPr marL="0" indent="0">
              <a:buNone/>
            </a:pPr>
            <a:endParaRPr lang="en-US" sz="3600" dirty="0"/>
          </a:p>
          <a:p>
            <a:pPr marL="0" indent="0">
              <a:buNone/>
            </a:pPr>
            <a:r>
              <a:rPr lang="en-US" sz="3600" i="1" dirty="0"/>
              <a:t>(Candidates must be effective when working with diverse professional, student, and community populations.)</a:t>
            </a:r>
          </a:p>
        </p:txBody>
      </p:sp>
      <p:sp>
        <p:nvSpPr>
          <p:cNvPr id="4" name="Title 3"/>
          <p:cNvSpPr>
            <a:spLocks noGrp="1"/>
          </p:cNvSpPr>
          <p:nvPr>
            <p:ph type="title"/>
          </p:nvPr>
        </p:nvSpPr>
        <p:spPr/>
        <p:txBody>
          <a:bodyPr/>
          <a:lstStyle/>
          <a:p>
            <a:r>
              <a:rPr lang="en-US" dirty="0"/>
              <a:t>Element 3</a:t>
            </a:r>
          </a:p>
        </p:txBody>
      </p:sp>
    </p:spTree>
    <p:extLst>
      <p:ext uri="{BB962C8B-B14F-4D97-AF65-F5344CB8AC3E}">
        <p14:creationId xmlns:p14="http://schemas.microsoft.com/office/powerpoint/2010/main" val="3796730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81200"/>
            <a:ext cx="7772400" cy="4114800"/>
          </a:xfrm>
        </p:spPr>
        <p:txBody>
          <a:bodyPr>
            <a:normAutofit/>
          </a:bodyPr>
          <a:lstStyle/>
          <a:p>
            <a:pPr marL="0" indent="0">
              <a:buNone/>
            </a:pPr>
            <a:r>
              <a:rPr lang="en-US" sz="3600" dirty="0"/>
              <a:t>An ability to demonstrate dedication to ethical professional behavior and dispositions.</a:t>
            </a:r>
          </a:p>
          <a:p>
            <a:pPr marL="0" indent="0">
              <a:buNone/>
            </a:pPr>
            <a:endParaRPr lang="en-US" sz="3600" dirty="0"/>
          </a:p>
          <a:p>
            <a:pPr marL="0" indent="0">
              <a:buNone/>
            </a:pPr>
            <a:r>
              <a:rPr lang="en-US" sz="3600" i="1" dirty="0"/>
              <a:t>(Candidates must model and reinforce ethical behavior in all professional activities.)</a:t>
            </a:r>
          </a:p>
        </p:txBody>
      </p:sp>
      <p:sp>
        <p:nvSpPr>
          <p:cNvPr id="4" name="Title 3"/>
          <p:cNvSpPr>
            <a:spLocks noGrp="1"/>
          </p:cNvSpPr>
          <p:nvPr>
            <p:ph type="title"/>
          </p:nvPr>
        </p:nvSpPr>
        <p:spPr/>
        <p:txBody>
          <a:bodyPr/>
          <a:lstStyle/>
          <a:p>
            <a:r>
              <a:rPr lang="en-US" dirty="0"/>
              <a:t>Element 4</a:t>
            </a:r>
          </a:p>
        </p:txBody>
      </p:sp>
    </p:spTree>
    <p:extLst>
      <p:ext uri="{BB962C8B-B14F-4D97-AF65-F5344CB8AC3E}">
        <p14:creationId xmlns:p14="http://schemas.microsoft.com/office/powerpoint/2010/main" val="4030056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81200"/>
            <a:ext cx="7772400" cy="4114800"/>
          </a:xfrm>
        </p:spPr>
        <p:txBody>
          <a:bodyPr>
            <a:noAutofit/>
          </a:bodyPr>
          <a:lstStyle/>
          <a:p>
            <a:pPr marL="0" indent="0">
              <a:buNone/>
            </a:pPr>
            <a:r>
              <a:rPr lang="en-US" sz="3200" dirty="0"/>
              <a:t>An ability to engage in reflective practice to inform instruction and professional growth.</a:t>
            </a:r>
          </a:p>
          <a:p>
            <a:pPr marL="0" indent="0">
              <a:buNone/>
            </a:pPr>
            <a:endParaRPr lang="en-US" sz="3200" dirty="0"/>
          </a:p>
          <a:p>
            <a:pPr marL="0" indent="0">
              <a:buNone/>
            </a:pPr>
            <a:r>
              <a:rPr lang="en-US" sz="3200" i="1" dirty="0"/>
              <a:t>(Candidates need to become students of the teaching profession which is characterized by reading and learning about best practices in order to self-assess their own professional practices to improve teaching and student learning.)</a:t>
            </a:r>
          </a:p>
        </p:txBody>
      </p:sp>
      <p:sp>
        <p:nvSpPr>
          <p:cNvPr id="4" name="Title 3"/>
          <p:cNvSpPr>
            <a:spLocks noGrp="1"/>
          </p:cNvSpPr>
          <p:nvPr>
            <p:ph type="title"/>
          </p:nvPr>
        </p:nvSpPr>
        <p:spPr/>
        <p:txBody>
          <a:bodyPr/>
          <a:lstStyle/>
          <a:p>
            <a:r>
              <a:rPr lang="en-US" dirty="0"/>
              <a:t>Element 5</a:t>
            </a:r>
          </a:p>
        </p:txBody>
      </p:sp>
    </p:spTree>
    <p:extLst>
      <p:ext uri="{BB962C8B-B14F-4D97-AF65-F5344CB8AC3E}">
        <p14:creationId xmlns:p14="http://schemas.microsoft.com/office/powerpoint/2010/main" val="2758164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Internship Evaluations (lilac form)</a:t>
            </a:r>
          </a:p>
        </p:txBody>
      </p:sp>
      <p:sp>
        <p:nvSpPr>
          <p:cNvPr id="3" name="Content Placeholder 2"/>
          <p:cNvSpPr>
            <a:spLocks noGrp="1"/>
          </p:cNvSpPr>
          <p:nvPr>
            <p:ph idx="1"/>
          </p:nvPr>
        </p:nvSpPr>
        <p:spPr/>
        <p:txBody>
          <a:bodyPr>
            <a:normAutofit/>
          </a:bodyPr>
          <a:lstStyle/>
          <a:p>
            <a:r>
              <a:rPr lang="en-US" sz="3600" dirty="0"/>
              <a:t>You will complete 2 internship evaluations based on the conceptual framework.  These assessments are completed at the formative and summative conferences.</a:t>
            </a:r>
          </a:p>
          <a:p>
            <a:endParaRPr lang="en-US" sz="3600" dirty="0"/>
          </a:p>
          <a:p>
            <a:r>
              <a:rPr lang="en-US" sz="3600" dirty="0"/>
              <a:t>These evaluations also include program specific assessments as well.</a:t>
            </a:r>
          </a:p>
        </p:txBody>
      </p:sp>
    </p:spTree>
    <p:extLst>
      <p:ext uri="{BB962C8B-B14F-4D97-AF65-F5344CB8AC3E}">
        <p14:creationId xmlns:p14="http://schemas.microsoft.com/office/powerpoint/2010/main" val="2323620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to the Start of Internship</a:t>
            </a:r>
          </a:p>
        </p:txBody>
      </p:sp>
      <p:sp>
        <p:nvSpPr>
          <p:cNvPr id="3" name="Content Placeholder 2"/>
          <p:cNvSpPr>
            <a:spLocks noGrp="1"/>
          </p:cNvSpPr>
          <p:nvPr>
            <p:ph idx="1"/>
          </p:nvPr>
        </p:nvSpPr>
        <p:spPr>
          <a:xfrm>
            <a:off x="1202919" y="2011680"/>
            <a:ext cx="9784080" cy="507086"/>
          </a:xfrm>
        </p:spPr>
        <p:txBody>
          <a:bodyPr/>
          <a:lstStyle/>
          <a:p>
            <a:r>
              <a:rPr lang="en-US" dirty="0"/>
              <a:t>Attend SC Mentor Training</a:t>
            </a:r>
          </a:p>
        </p:txBody>
      </p:sp>
      <p:sp>
        <p:nvSpPr>
          <p:cNvPr id="4" name="Rectangle 3"/>
          <p:cNvSpPr/>
          <p:nvPr/>
        </p:nvSpPr>
        <p:spPr>
          <a:xfrm>
            <a:off x="1202918" y="2518766"/>
            <a:ext cx="8906281" cy="430887"/>
          </a:xfrm>
          <a:prstGeom prst="rect">
            <a:avLst/>
          </a:prstGeom>
        </p:spPr>
        <p:txBody>
          <a:bodyPr wrap="square">
            <a:spAutoFit/>
          </a:bodyPr>
          <a:lstStyle/>
          <a:p>
            <a:pPr marL="285750" indent="-285750">
              <a:buFont typeface="Arial" panose="020B0604020202020204" pitchFamily="34" charset="0"/>
              <a:buChar char="•"/>
            </a:pPr>
            <a:r>
              <a:rPr lang="en-US" sz="2200" dirty="0"/>
              <a:t>Complete the Cooperating Teacher Information Sheet online at </a:t>
            </a:r>
          </a:p>
        </p:txBody>
      </p:sp>
      <p:sp>
        <p:nvSpPr>
          <p:cNvPr id="5" name="Rectangle 4"/>
          <p:cNvSpPr/>
          <p:nvPr/>
        </p:nvSpPr>
        <p:spPr>
          <a:xfrm>
            <a:off x="1237438" y="3399585"/>
            <a:ext cx="6636176" cy="430887"/>
          </a:xfrm>
          <a:prstGeom prst="rect">
            <a:avLst/>
          </a:prstGeom>
        </p:spPr>
        <p:txBody>
          <a:bodyPr wrap="none">
            <a:spAutoFit/>
          </a:bodyPr>
          <a:lstStyle/>
          <a:p>
            <a:pPr marL="285750" indent="-285750">
              <a:buFont typeface="Arial" panose="020B0604020202020204" pitchFamily="34" charset="0"/>
              <a:buChar char="•"/>
            </a:pPr>
            <a:r>
              <a:rPr lang="en-US" sz="2200" dirty="0"/>
              <a:t>Upload a copy of your current SC Teaching Certificate</a:t>
            </a:r>
          </a:p>
        </p:txBody>
      </p:sp>
      <p:sp>
        <p:nvSpPr>
          <p:cNvPr id="6" name="Rectangle 5"/>
          <p:cNvSpPr/>
          <p:nvPr/>
        </p:nvSpPr>
        <p:spPr>
          <a:xfrm>
            <a:off x="1237438" y="3919505"/>
            <a:ext cx="5632568" cy="430887"/>
          </a:xfrm>
          <a:prstGeom prst="rect">
            <a:avLst/>
          </a:prstGeom>
        </p:spPr>
        <p:txBody>
          <a:bodyPr wrap="none">
            <a:spAutoFit/>
          </a:bodyPr>
          <a:lstStyle/>
          <a:p>
            <a:pPr marL="285750" indent="-285750">
              <a:buFont typeface="Arial" panose="020B0604020202020204" pitchFamily="34" charset="0"/>
              <a:buChar char="•"/>
            </a:pPr>
            <a:r>
              <a:rPr lang="en-US" sz="2200" dirty="0"/>
              <a:t>Respond to any emails your intern sends you</a:t>
            </a:r>
          </a:p>
        </p:txBody>
      </p:sp>
      <p:sp>
        <p:nvSpPr>
          <p:cNvPr id="7" name="Rectangle 6"/>
          <p:cNvSpPr/>
          <p:nvPr/>
        </p:nvSpPr>
        <p:spPr>
          <a:xfrm>
            <a:off x="1202919" y="4439425"/>
            <a:ext cx="9024814" cy="430887"/>
          </a:xfrm>
          <a:prstGeom prst="rect">
            <a:avLst/>
          </a:prstGeom>
        </p:spPr>
        <p:txBody>
          <a:bodyPr wrap="square">
            <a:spAutoFit/>
          </a:bodyPr>
          <a:lstStyle/>
          <a:p>
            <a:pPr marL="285750" indent="-285750">
              <a:buFont typeface="Arial" panose="020B0604020202020204" pitchFamily="34" charset="0"/>
              <a:buChar char="•"/>
            </a:pPr>
            <a:r>
              <a:rPr lang="en-US" sz="2200" dirty="0"/>
              <a:t>Complete a cooperating teacher orientation</a:t>
            </a:r>
          </a:p>
        </p:txBody>
      </p:sp>
      <p:sp>
        <p:nvSpPr>
          <p:cNvPr id="8" name="Rectangle 7"/>
          <p:cNvSpPr/>
          <p:nvPr/>
        </p:nvSpPr>
        <p:spPr>
          <a:xfrm>
            <a:off x="1262743" y="4981690"/>
            <a:ext cx="8871762" cy="769441"/>
          </a:xfrm>
          <a:prstGeom prst="rect">
            <a:avLst/>
          </a:prstGeom>
        </p:spPr>
        <p:txBody>
          <a:bodyPr wrap="square">
            <a:spAutoFit/>
          </a:bodyPr>
          <a:lstStyle/>
          <a:p>
            <a:pPr marL="285750" indent="-285750">
              <a:buFont typeface="Arial" panose="020B0604020202020204" pitchFamily="34" charset="0"/>
              <a:buChar char="•"/>
            </a:pPr>
            <a:r>
              <a:rPr lang="en-US" sz="2200" dirty="0"/>
              <a:t>View the online trainings for the SCTS 4.0 Rubric and the SC Expanded ADEPT as it applies to internship.</a:t>
            </a:r>
          </a:p>
        </p:txBody>
      </p:sp>
      <p:sp>
        <p:nvSpPr>
          <p:cNvPr id="9" name="Rectangle 8"/>
          <p:cNvSpPr/>
          <p:nvPr/>
        </p:nvSpPr>
        <p:spPr>
          <a:xfrm>
            <a:off x="1404098" y="2851454"/>
            <a:ext cx="8527301" cy="646331"/>
          </a:xfrm>
          <a:prstGeom prst="rect">
            <a:avLst/>
          </a:prstGeom>
        </p:spPr>
        <p:txBody>
          <a:bodyPr wrap="square">
            <a:spAutoFit/>
          </a:bodyPr>
          <a:lstStyle/>
          <a:p>
            <a:r>
              <a:rPr lang="en-US" dirty="0">
                <a:hlinkClick r:id="rId2"/>
              </a:rPr>
              <a:t>https://www.coastal.edu/forms/education/studentservices/cooperatingteachers/</a:t>
            </a:r>
            <a:endParaRPr lang="en-US" dirty="0"/>
          </a:p>
          <a:p>
            <a:endParaRPr lang="en-US" dirty="0"/>
          </a:p>
        </p:txBody>
      </p:sp>
    </p:spTree>
    <p:extLst>
      <p:ext uri="{BB962C8B-B14F-4D97-AF65-F5344CB8AC3E}">
        <p14:creationId xmlns:p14="http://schemas.microsoft.com/office/powerpoint/2010/main" val="157280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59C3-DF65-459C-84A7-BDDA1BBE42F1}"/>
              </a:ext>
            </a:extLst>
          </p:cNvPr>
          <p:cNvSpPr>
            <a:spLocks noGrp="1"/>
          </p:cNvSpPr>
          <p:nvPr>
            <p:ph type="title"/>
          </p:nvPr>
        </p:nvSpPr>
        <p:spPr/>
        <p:txBody>
          <a:bodyPr/>
          <a:lstStyle/>
          <a:p>
            <a:r>
              <a:rPr lang="en-US" dirty="0" err="1"/>
              <a:t>Ccu</a:t>
            </a:r>
            <a:r>
              <a:rPr lang="en-US" dirty="0"/>
              <a:t> Has two kinds of cooperating teachers – Practicum and Internship</a:t>
            </a:r>
          </a:p>
        </p:txBody>
      </p:sp>
      <p:sp>
        <p:nvSpPr>
          <p:cNvPr id="3" name="Content Placeholder 2">
            <a:extLst>
              <a:ext uri="{FF2B5EF4-FFF2-40B4-BE49-F238E27FC236}">
                <a16:creationId xmlns:a16="http://schemas.microsoft.com/office/drawing/2014/main" id="{0EDFFB1F-A89E-4133-8FCE-C28FCD768758}"/>
              </a:ext>
            </a:extLst>
          </p:cNvPr>
          <p:cNvSpPr>
            <a:spLocks noGrp="1"/>
          </p:cNvSpPr>
          <p:nvPr>
            <p:ph sz="half" idx="1"/>
          </p:nvPr>
        </p:nvSpPr>
        <p:spPr>
          <a:xfrm>
            <a:off x="6232119" y="2149467"/>
            <a:ext cx="4754880" cy="4206240"/>
          </a:xfrm>
        </p:spPr>
        <p:txBody>
          <a:bodyPr>
            <a:normAutofit lnSpcReduction="10000"/>
          </a:bodyPr>
          <a:lstStyle/>
          <a:p>
            <a:pPr marL="0" indent="0">
              <a:buNone/>
            </a:pPr>
            <a:r>
              <a:rPr lang="en-US" b="1" u="sng" dirty="0"/>
              <a:t>Practicum Cooperating Teacher Qualifications</a:t>
            </a:r>
          </a:p>
          <a:p>
            <a:r>
              <a:rPr lang="en-US" dirty="0"/>
              <a:t>1 year of successful teaching experience</a:t>
            </a:r>
          </a:p>
          <a:p>
            <a:r>
              <a:rPr lang="en-US" dirty="0"/>
              <a:t>Completion of Cooperating Teacher Training </a:t>
            </a:r>
          </a:p>
          <a:p>
            <a:r>
              <a:rPr lang="en-US" dirty="0"/>
              <a:t>Certification in the subject area or grade level </a:t>
            </a:r>
          </a:p>
          <a:p>
            <a:r>
              <a:rPr lang="en-US" dirty="0"/>
              <a:t>Positive recommendation by principal</a:t>
            </a:r>
          </a:p>
          <a:p>
            <a:pPr marL="0" indent="0">
              <a:buNone/>
            </a:pPr>
            <a:endParaRPr lang="en-US" dirty="0"/>
          </a:p>
        </p:txBody>
      </p:sp>
      <p:sp>
        <p:nvSpPr>
          <p:cNvPr id="4" name="Content Placeholder 3">
            <a:extLst>
              <a:ext uri="{FF2B5EF4-FFF2-40B4-BE49-F238E27FC236}">
                <a16:creationId xmlns:a16="http://schemas.microsoft.com/office/drawing/2014/main" id="{EF9A902D-10F6-4653-8A40-AB90F5CADF37}"/>
              </a:ext>
            </a:extLst>
          </p:cNvPr>
          <p:cNvSpPr>
            <a:spLocks noGrp="1"/>
          </p:cNvSpPr>
          <p:nvPr>
            <p:ph sz="half" idx="2"/>
          </p:nvPr>
        </p:nvSpPr>
        <p:spPr>
          <a:xfrm>
            <a:off x="856725" y="2149467"/>
            <a:ext cx="4754880" cy="4206240"/>
          </a:xfrm>
        </p:spPr>
        <p:txBody>
          <a:bodyPr>
            <a:normAutofit lnSpcReduction="10000"/>
          </a:bodyPr>
          <a:lstStyle/>
          <a:p>
            <a:pPr marL="0" indent="0">
              <a:buNone/>
            </a:pPr>
            <a:r>
              <a:rPr lang="en-US" dirty="0"/>
              <a:t>Cooperating Teachers who host practicum students typically have a student visit several times during the semester.  This can be for one day a week or multiple days.  Placement length varies based on program scheduling.  The number of required hours varies from 30 – 250.</a:t>
            </a:r>
          </a:p>
          <a:p>
            <a:pPr marL="0" indent="0">
              <a:buNone/>
            </a:pPr>
            <a:endParaRPr lang="en-US" dirty="0"/>
          </a:p>
          <a:p>
            <a:pPr marL="0" indent="0">
              <a:buNone/>
            </a:pPr>
            <a:r>
              <a:rPr lang="en-US" dirty="0"/>
              <a:t>Practicum Cooperating Teachers observe lessons and provide critical feedback to students in these early experiences.</a:t>
            </a:r>
          </a:p>
        </p:txBody>
      </p:sp>
    </p:spTree>
    <p:extLst>
      <p:ext uri="{BB962C8B-B14F-4D97-AF65-F5344CB8AC3E}">
        <p14:creationId xmlns:p14="http://schemas.microsoft.com/office/powerpoint/2010/main" val="3390010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first few days</a:t>
            </a:r>
          </a:p>
        </p:txBody>
      </p:sp>
      <p:sp>
        <p:nvSpPr>
          <p:cNvPr id="3" name="Content Placeholder 2"/>
          <p:cNvSpPr>
            <a:spLocks noGrp="1"/>
          </p:cNvSpPr>
          <p:nvPr>
            <p:ph idx="1"/>
          </p:nvPr>
        </p:nvSpPr>
        <p:spPr/>
        <p:txBody>
          <a:bodyPr>
            <a:normAutofit/>
          </a:bodyPr>
          <a:lstStyle/>
          <a:p>
            <a:r>
              <a:rPr lang="en-US" sz="3600" dirty="0"/>
              <a:t>See pages 22 – 24 of the Cooperating Teacher Handbook for suggestions for the first few days of internship.</a:t>
            </a:r>
          </a:p>
        </p:txBody>
      </p:sp>
    </p:spTree>
    <p:extLst>
      <p:ext uri="{BB962C8B-B14F-4D97-AF65-F5344CB8AC3E}">
        <p14:creationId xmlns:p14="http://schemas.microsoft.com/office/powerpoint/2010/main" val="1152853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conference</a:t>
            </a:r>
          </a:p>
        </p:txBody>
      </p:sp>
      <p:sp>
        <p:nvSpPr>
          <p:cNvPr id="3" name="Content Placeholder 2"/>
          <p:cNvSpPr>
            <a:spLocks noGrp="1"/>
          </p:cNvSpPr>
          <p:nvPr>
            <p:ph idx="1"/>
          </p:nvPr>
        </p:nvSpPr>
        <p:spPr/>
        <p:txBody>
          <a:bodyPr>
            <a:normAutofit/>
          </a:bodyPr>
          <a:lstStyle/>
          <a:p>
            <a:r>
              <a:rPr lang="en-US" sz="3600" dirty="0"/>
              <a:t>This conference occurs within the first 10 days of internship and typically lasts 30 minutes.</a:t>
            </a:r>
          </a:p>
          <a:p>
            <a:r>
              <a:rPr lang="en-US" sz="3600" dirty="0"/>
              <a:t>Be familiar with the agenda for this conference and have any requested materials/forms ready.</a:t>
            </a:r>
          </a:p>
        </p:txBody>
      </p:sp>
    </p:spTree>
    <p:extLst>
      <p:ext uri="{BB962C8B-B14F-4D97-AF65-F5344CB8AC3E}">
        <p14:creationId xmlns:p14="http://schemas.microsoft.com/office/powerpoint/2010/main" val="1302570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Four </a:t>
            </a:r>
            <a:r>
              <a:rPr lang="en-US" dirty="0" err="1"/>
              <a:t>WEeks</a:t>
            </a:r>
            <a:endParaRPr lang="en-US" dirty="0"/>
          </a:p>
        </p:txBody>
      </p:sp>
      <p:sp>
        <p:nvSpPr>
          <p:cNvPr id="3" name="Content Placeholder 2"/>
          <p:cNvSpPr>
            <a:spLocks noGrp="1"/>
          </p:cNvSpPr>
          <p:nvPr>
            <p:ph idx="1"/>
          </p:nvPr>
        </p:nvSpPr>
        <p:spPr/>
        <p:txBody>
          <a:bodyPr>
            <a:noAutofit/>
          </a:bodyPr>
          <a:lstStyle/>
          <a:p>
            <a:r>
              <a:rPr lang="en-US" sz="2800" dirty="0"/>
              <a:t>Create a schedule that includes when the intern will begin teaching each class/subject, when they will complete their unit work sample, and when they will begin full-time teaching (mandatory 35 days).</a:t>
            </a:r>
          </a:p>
          <a:p>
            <a:r>
              <a:rPr lang="en-US" sz="2800" dirty="0"/>
              <a:t>Provide opportunities for Co-Teaching</a:t>
            </a:r>
          </a:p>
          <a:p>
            <a:r>
              <a:rPr lang="en-US" sz="2800" dirty="0"/>
              <a:t>Review all lesson plans </a:t>
            </a:r>
          </a:p>
          <a:p>
            <a:r>
              <a:rPr lang="en-US" sz="2800" dirty="0"/>
              <a:t>Gradually release classroom responsibilities</a:t>
            </a:r>
          </a:p>
          <a:p>
            <a:r>
              <a:rPr lang="en-US" sz="2800" dirty="0"/>
              <a:t>Provide continuous formative feedback orally and in writing</a:t>
            </a:r>
          </a:p>
          <a:p>
            <a:r>
              <a:rPr lang="en-US" sz="2800" dirty="0"/>
              <a:t>Complete observation #1 using the CCU Internship Observation Form</a:t>
            </a:r>
          </a:p>
        </p:txBody>
      </p:sp>
    </p:spTree>
    <p:extLst>
      <p:ext uri="{BB962C8B-B14F-4D97-AF65-F5344CB8AC3E}">
        <p14:creationId xmlns:p14="http://schemas.microsoft.com/office/powerpoint/2010/main" val="972951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Weeks 4-8</a:t>
            </a:r>
          </a:p>
        </p:txBody>
      </p:sp>
      <p:sp>
        <p:nvSpPr>
          <p:cNvPr id="3" name="Content Placeholder 2"/>
          <p:cNvSpPr>
            <a:spLocks noGrp="1"/>
          </p:cNvSpPr>
          <p:nvPr>
            <p:ph idx="1"/>
          </p:nvPr>
        </p:nvSpPr>
        <p:spPr/>
        <p:txBody>
          <a:bodyPr>
            <a:normAutofit/>
          </a:bodyPr>
          <a:lstStyle/>
          <a:p>
            <a:r>
              <a:rPr lang="en-US" sz="2800" dirty="0"/>
              <a:t>Provide opportunities for co-teaching</a:t>
            </a:r>
          </a:p>
          <a:p>
            <a:r>
              <a:rPr lang="en-US" sz="2800" dirty="0"/>
              <a:t>Review all lesson plans</a:t>
            </a:r>
          </a:p>
          <a:p>
            <a:r>
              <a:rPr lang="en-US" sz="2800" dirty="0"/>
              <a:t>Provide continuous formative feedback orally and in writing</a:t>
            </a:r>
          </a:p>
          <a:p>
            <a:r>
              <a:rPr lang="en-US" sz="2800" dirty="0"/>
              <a:t>Gradually release teaching responsibilities and course/subject loads</a:t>
            </a:r>
          </a:p>
          <a:p>
            <a:r>
              <a:rPr lang="en-US" sz="2800" dirty="0"/>
              <a:t>Complete observation #2</a:t>
            </a:r>
          </a:p>
        </p:txBody>
      </p:sp>
    </p:spTree>
    <p:extLst>
      <p:ext uri="{BB962C8B-B14F-4D97-AF65-F5344CB8AC3E}">
        <p14:creationId xmlns:p14="http://schemas.microsoft.com/office/powerpoint/2010/main" val="3968646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Formative Conference</a:t>
            </a:r>
          </a:p>
        </p:txBody>
      </p:sp>
      <p:sp>
        <p:nvSpPr>
          <p:cNvPr id="3" name="Content Placeholder 2"/>
          <p:cNvSpPr>
            <a:spLocks noGrp="1"/>
          </p:cNvSpPr>
          <p:nvPr>
            <p:ph idx="1"/>
          </p:nvPr>
        </p:nvSpPr>
        <p:spPr/>
        <p:txBody>
          <a:bodyPr>
            <a:normAutofit lnSpcReduction="10000"/>
          </a:bodyPr>
          <a:lstStyle/>
          <a:p>
            <a:r>
              <a:rPr lang="en-US" sz="2800" dirty="0"/>
              <a:t>This conference occurs at the midpoint of the internship.  It includes the intern, the cooperating teacher, and the university supervisor.  This conference typically takes at least 30 minutes.  Be sure to familiarize yourself with the conference agenda and have the following items completed prior to the conference:</a:t>
            </a:r>
          </a:p>
          <a:p>
            <a:endParaRPr lang="en-US" sz="2800" dirty="0"/>
          </a:p>
          <a:p>
            <a:pPr lvl="3"/>
            <a:r>
              <a:rPr lang="en-US" sz="2800" dirty="0"/>
              <a:t>Be prepared to discuss the intern’s dispositions</a:t>
            </a:r>
          </a:p>
          <a:p>
            <a:pPr lvl="3"/>
            <a:r>
              <a:rPr lang="en-US" sz="2800" dirty="0"/>
              <a:t>Completed Internship Evaluation</a:t>
            </a:r>
          </a:p>
          <a:p>
            <a:pPr lvl="3"/>
            <a:r>
              <a:rPr lang="en-US" sz="2800" dirty="0"/>
              <a:t>Completed SC Teaching Standards 4.0 Rubric</a:t>
            </a:r>
          </a:p>
          <a:p>
            <a:pPr lvl="3"/>
            <a:r>
              <a:rPr lang="en-US" sz="2800" dirty="0"/>
              <a:t>Two completed intern observations and lesson plans</a:t>
            </a:r>
          </a:p>
        </p:txBody>
      </p:sp>
    </p:spTree>
    <p:extLst>
      <p:ext uri="{BB962C8B-B14F-4D97-AF65-F5344CB8AC3E}">
        <p14:creationId xmlns:p14="http://schemas.microsoft.com/office/powerpoint/2010/main" val="436394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Weeks 9-10</a:t>
            </a:r>
          </a:p>
        </p:txBody>
      </p:sp>
      <p:sp>
        <p:nvSpPr>
          <p:cNvPr id="3" name="Content Placeholder 2"/>
          <p:cNvSpPr>
            <a:spLocks noGrp="1"/>
          </p:cNvSpPr>
          <p:nvPr>
            <p:ph idx="1"/>
          </p:nvPr>
        </p:nvSpPr>
        <p:spPr/>
        <p:txBody>
          <a:bodyPr>
            <a:normAutofit/>
          </a:bodyPr>
          <a:lstStyle/>
          <a:p>
            <a:r>
              <a:rPr lang="en-US" sz="2800" dirty="0"/>
              <a:t>Review all lesson plans</a:t>
            </a:r>
          </a:p>
          <a:p>
            <a:r>
              <a:rPr lang="en-US" sz="2800" dirty="0"/>
              <a:t>Intern should continue full-time teaching</a:t>
            </a:r>
          </a:p>
          <a:p>
            <a:r>
              <a:rPr lang="en-US" sz="2800" dirty="0"/>
              <a:t>Complete observation #3</a:t>
            </a:r>
          </a:p>
        </p:txBody>
      </p:sp>
    </p:spTree>
    <p:extLst>
      <p:ext uri="{BB962C8B-B14F-4D97-AF65-F5344CB8AC3E}">
        <p14:creationId xmlns:p14="http://schemas.microsoft.com/office/powerpoint/2010/main" val="2060463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Weeks 11-15</a:t>
            </a:r>
          </a:p>
        </p:txBody>
      </p:sp>
      <p:sp>
        <p:nvSpPr>
          <p:cNvPr id="3" name="Content Placeholder 2"/>
          <p:cNvSpPr>
            <a:spLocks noGrp="1"/>
          </p:cNvSpPr>
          <p:nvPr>
            <p:ph idx="1"/>
          </p:nvPr>
        </p:nvSpPr>
        <p:spPr/>
        <p:txBody>
          <a:bodyPr>
            <a:normAutofit/>
          </a:bodyPr>
          <a:lstStyle/>
          <a:p>
            <a:r>
              <a:rPr lang="en-US" sz="2800" dirty="0"/>
              <a:t>Review all lesson plans</a:t>
            </a:r>
          </a:p>
          <a:p>
            <a:r>
              <a:rPr lang="en-US" sz="2800" dirty="0"/>
              <a:t>After 35 days of full-time teaching, gradually release teaching responsibilities back to the cooperating teacher.  We recommend the intern return the load of one subject area/course a week back to the cooperating teacher.</a:t>
            </a:r>
          </a:p>
          <a:p>
            <a:r>
              <a:rPr lang="en-US" sz="2800" dirty="0"/>
              <a:t>Complete observation #4</a:t>
            </a:r>
          </a:p>
          <a:p>
            <a:r>
              <a:rPr lang="en-US" sz="2800" dirty="0"/>
              <a:t>Secure observations for the intern in other classrooms in the school building.  These observations can be for one class period or the whole day.</a:t>
            </a:r>
          </a:p>
        </p:txBody>
      </p:sp>
    </p:spTree>
    <p:extLst>
      <p:ext uri="{BB962C8B-B14F-4D97-AF65-F5344CB8AC3E}">
        <p14:creationId xmlns:p14="http://schemas.microsoft.com/office/powerpoint/2010/main" val="13322636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Summative conference</a:t>
            </a:r>
          </a:p>
        </p:txBody>
      </p:sp>
      <p:sp>
        <p:nvSpPr>
          <p:cNvPr id="3" name="Content Placeholder 2"/>
          <p:cNvSpPr>
            <a:spLocks noGrp="1"/>
          </p:cNvSpPr>
          <p:nvPr>
            <p:ph idx="1"/>
          </p:nvPr>
        </p:nvSpPr>
        <p:spPr/>
        <p:txBody>
          <a:bodyPr>
            <a:noAutofit/>
          </a:bodyPr>
          <a:lstStyle/>
          <a:p>
            <a:r>
              <a:rPr lang="en-US" sz="2400" dirty="0"/>
              <a:t>This conference occurs at the conclusion of the internship and includes the intern, cooperating teacher, and university supervisor.  It typically takes at least 30 minutes.  It is helpful to be familiar with the conference agenda and complete the requested items prior to the conference.  The cooperating teacher needs to complete the following items:</a:t>
            </a:r>
          </a:p>
          <a:p>
            <a:endParaRPr lang="en-US" sz="2400" dirty="0"/>
          </a:p>
          <a:p>
            <a:pPr lvl="2"/>
            <a:r>
              <a:rPr lang="en-US" sz="2400" dirty="0"/>
              <a:t>Assessment of Teacher Candidate Dispositions</a:t>
            </a:r>
          </a:p>
          <a:p>
            <a:pPr lvl="2"/>
            <a:r>
              <a:rPr lang="en-US" sz="2400" dirty="0"/>
              <a:t>Internship Evaluation</a:t>
            </a:r>
          </a:p>
          <a:p>
            <a:pPr lvl="2"/>
            <a:r>
              <a:rPr lang="en-US" sz="2400" dirty="0"/>
              <a:t>SC Teaching Standards Rubric</a:t>
            </a:r>
          </a:p>
          <a:p>
            <a:pPr lvl="2"/>
            <a:r>
              <a:rPr lang="en-US" sz="2400" dirty="0"/>
              <a:t>Ensure the intern’s attendance in Anthology has been verified and is up to date</a:t>
            </a:r>
          </a:p>
          <a:p>
            <a:pPr lvl="2"/>
            <a:r>
              <a:rPr lang="en-US" sz="2400" dirty="0"/>
              <a:t>Two completed intern observations and lesson plans</a:t>
            </a:r>
          </a:p>
        </p:txBody>
      </p:sp>
    </p:spTree>
    <p:extLst>
      <p:ext uri="{BB962C8B-B14F-4D97-AF65-F5344CB8AC3E}">
        <p14:creationId xmlns:p14="http://schemas.microsoft.com/office/powerpoint/2010/main" val="30486834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Internship</a:t>
            </a:r>
          </a:p>
        </p:txBody>
      </p:sp>
      <p:sp>
        <p:nvSpPr>
          <p:cNvPr id="3" name="Content Placeholder 2"/>
          <p:cNvSpPr>
            <a:spLocks noGrp="1"/>
          </p:cNvSpPr>
          <p:nvPr>
            <p:ph idx="1"/>
          </p:nvPr>
        </p:nvSpPr>
        <p:spPr/>
        <p:txBody>
          <a:bodyPr>
            <a:normAutofit/>
          </a:bodyPr>
          <a:lstStyle/>
          <a:p>
            <a:r>
              <a:rPr lang="en-US" sz="2800" dirty="0"/>
              <a:t>After the internship is finished, complete the exit surveys to evaluate and assess the university supervisor and the internship experience.</a:t>
            </a:r>
          </a:p>
        </p:txBody>
      </p:sp>
    </p:spTree>
    <p:extLst>
      <p:ext uri="{BB962C8B-B14F-4D97-AF65-F5344CB8AC3E}">
        <p14:creationId xmlns:p14="http://schemas.microsoft.com/office/powerpoint/2010/main" val="2679684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co-teaching?</a:t>
            </a:r>
          </a:p>
        </p:txBody>
      </p:sp>
      <p:sp>
        <p:nvSpPr>
          <p:cNvPr id="3" name="Content Placeholder 2"/>
          <p:cNvSpPr>
            <a:spLocks noGrp="1"/>
          </p:cNvSpPr>
          <p:nvPr>
            <p:ph idx="1"/>
          </p:nvPr>
        </p:nvSpPr>
        <p:spPr/>
        <p:txBody>
          <a:bodyPr>
            <a:normAutofit/>
          </a:bodyPr>
          <a:lstStyle/>
          <a:p>
            <a:r>
              <a:rPr lang="en-US" sz="2800" dirty="0"/>
              <a:t>Co-teaching is when two or more educators share instructional responsibility and accountability for a single group of students.  Co-teaching usually involves multiple activities occurring in one place.  Co-taught classes tend to be highly interactive places with high levels of student engagement.  Co-teachers need to be sure to outline roles and responsibilities so that BOTH educators have meaningful roles.</a:t>
            </a:r>
          </a:p>
        </p:txBody>
      </p:sp>
    </p:spTree>
    <p:extLst>
      <p:ext uri="{BB962C8B-B14F-4D97-AF65-F5344CB8AC3E}">
        <p14:creationId xmlns:p14="http://schemas.microsoft.com/office/powerpoint/2010/main" val="451498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F1D4B-0C92-44C7-9DDF-38B6B038E1DE}"/>
              </a:ext>
            </a:extLst>
          </p:cNvPr>
          <p:cNvSpPr>
            <a:spLocks noGrp="1"/>
          </p:cNvSpPr>
          <p:nvPr>
            <p:ph type="title"/>
          </p:nvPr>
        </p:nvSpPr>
        <p:spPr/>
        <p:txBody>
          <a:bodyPr/>
          <a:lstStyle/>
          <a:p>
            <a:r>
              <a:rPr lang="en-US" dirty="0"/>
              <a:t>Cooperating Teachers of Interns</a:t>
            </a:r>
          </a:p>
        </p:txBody>
      </p:sp>
      <p:sp>
        <p:nvSpPr>
          <p:cNvPr id="3" name="Content Placeholder 2">
            <a:extLst>
              <a:ext uri="{FF2B5EF4-FFF2-40B4-BE49-F238E27FC236}">
                <a16:creationId xmlns:a16="http://schemas.microsoft.com/office/drawing/2014/main" id="{E925AC19-8ABE-47E4-9CE2-3748DDF83545}"/>
              </a:ext>
            </a:extLst>
          </p:cNvPr>
          <p:cNvSpPr>
            <a:spLocks noGrp="1"/>
          </p:cNvSpPr>
          <p:nvPr>
            <p:ph sz="half" idx="1"/>
          </p:nvPr>
        </p:nvSpPr>
        <p:spPr/>
        <p:txBody>
          <a:bodyPr>
            <a:normAutofit fontScale="92500"/>
          </a:bodyPr>
          <a:lstStyle/>
          <a:p>
            <a:r>
              <a:rPr lang="en-US" dirty="0"/>
              <a:t>Cooperating Teachers who host </a:t>
            </a:r>
            <a:r>
              <a:rPr lang="en-US" u="sng" dirty="0"/>
              <a:t>interns</a:t>
            </a:r>
            <a:r>
              <a:rPr lang="en-US" dirty="0"/>
              <a:t> have a student full time in their classrooms for 15 weeks.  The student must teach the full load of the classroom for 35 consecutive days.  The state department requires a minimum of 60 days of internship.  </a:t>
            </a:r>
          </a:p>
          <a:p>
            <a:r>
              <a:rPr lang="en-US" dirty="0"/>
              <a:t>CCU has always required MORE than the minimum.  These students follow the exact schedule of the teacher and stay the entire day and beyond for planning and duty.  Cooperating Teachers of interns do observe and evaluate the student as well as provide daily feedback.</a:t>
            </a:r>
          </a:p>
        </p:txBody>
      </p:sp>
      <p:sp>
        <p:nvSpPr>
          <p:cNvPr id="5" name="Content Placeholder 3">
            <a:extLst>
              <a:ext uri="{FF2B5EF4-FFF2-40B4-BE49-F238E27FC236}">
                <a16:creationId xmlns:a16="http://schemas.microsoft.com/office/drawing/2014/main" id="{9308FDC8-0116-4DC2-8247-491939C01D20}"/>
              </a:ext>
            </a:extLst>
          </p:cNvPr>
          <p:cNvSpPr>
            <a:spLocks noGrp="1"/>
          </p:cNvSpPr>
          <p:nvPr>
            <p:ph sz="half" idx="2"/>
          </p:nvPr>
        </p:nvSpPr>
        <p:spPr>
          <a:xfrm>
            <a:off x="6230938" y="2011363"/>
            <a:ext cx="4754562" cy="4206875"/>
          </a:xfrm>
        </p:spPr>
        <p:txBody>
          <a:bodyPr>
            <a:normAutofit fontScale="92500"/>
          </a:bodyPr>
          <a:lstStyle/>
          <a:p>
            <a:pPr marL="0" indent="0">
              <a:buNone/>
            </a:pPr>
            <a:r>
              <a:rPr lang="en-US" b="1" u="sng" dirty="0"/>
              <a:t>Intern Cooperating Teacher Qualifications</a:t>
            </a:r>
          </a:p>
          <a:p>
            <a:r>
              <a:rPr lang="en-US" dirty="0"/>
              <a:t>3 years of successful teaching experience</a:t>
            </a:r>
          </a:p>
          <a:p>
            <a:r>
              <a:rPr lang="en-US" dirty="0"/>
              <a:t>Completion of state mentor training, ADEPT Training, and Cooperating Teacher Training </a:t>
            </a:r>
          </a:p>
          <a:p>
            <a:r>
              <a:rPr lang="en-US" dirty="0"/>
              <a:t>Certification in the subject area or grade level </a:t>
            </a:r>
          </a:p>
          <a:p>
            <a:r>
              <a:rPr lang="en-US" dirty="0"/>
              <a:t>Positive recommendation by principal</a:t>
            </a:r>
          </a:p>
          <a:p>
            <a:pPr marL="0" indent="0">
              <a:buNone/>
            </a:pPr>
            <a:endParaRPr lang="en-US" dirty="0"/>
          </a:p>
        </p:txBody>
      </p:sp>
    </p:spTree>
    <p:extLst>
      <p:ext uri="{BB962C8B-B14F-4D97-AF65-F5344CB8AC3E}">
        <p14:creationId xmlns:p14="http://schemas.microsoft.com/office/powerpoint/2010/main" val="959363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Station Teaching</a:t>
            </a:r>
          </a:p>
        </p:txBody>
      </p:sp>
      <p:sp>
        <p:nvSpPr>
          <p:cNvPr id="7" name="Content Placeholder 6"/>
          <p:cNvSpPr>
            <a:spLocks noGrp="1"/>
          </p:cNvSpPr>
          <p:nvPr>
            <p:ph idx="1"/>
          </p:nvPr>
        </p:nvSpPr>
        <p:spPr/>
        <p:txBody>
          <a:bodyPr>
            <a:normAutofit/>
          </a:bodyPr>
          <a:lstStyle/>
          <a:p>
            <a:r>
              <a:rPr lang="en-US" sz="2800" dirty="0"/>
              <a:t>Co-teachers divide content and students.  Each teacher then teaches the content to one group and subsequently repeats the instruction for the other group.</a:t>
            </a:r>
          </a:p>
        </p:txBody>
      </p:sp>
    </p:spTree>
    <p:extLst>
      <p:ext uri="{BB962C8B-B14F-4D97-AF65-F5344CB8AC3E}">
        <p14:creationId xmlns:p14="http://schemas.microsoft.com/office/powerpoint/2010/main" val="824365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 teaching</a:t>
            </a:r>
          </a:p>
        </p:txBody>
      </p:sp>
      <p:sp>
        <p:nvSpPr>
          <p:cNvPr id="3" name="Content Placeholder 2"/>
          <p:cNvSpPr>
            <a:spLocks noGrp="1"/>
          </p:cNvSpPr>
          <p:nvPr>
            <p:ph idx="1"/>
          </p:nvPr>
        </p:nvSpPr>
        <p:spPr/>
        <p:txBody>
          <a:bodyPr>
            <a:normAutofit/>
          </a:bodyPr>
          <a:lstStyle/>
          <a:p>
            <a:r>
              <a:rPr lang="en-US" sz="2800" dirty="0"/>
              <a:t>The co-teachers are both teaching the same information, but they do so to a divided class group.  The teachers teach the exact same lesson in the exact same way and use the same materials.  The purpose is to increase active student engagement by lowering student-teacher ratios.</a:t>
            </a:r>
          </a:p>
        </p:txBody>
      </p:sp>
    </p:spTree>
    <p:extLst>
      <p:ext uri="{BB962C8B-B14F-4D97-AF65-F5344CB8AC3E}">
        <p14:creationId xmlns:p14="http://schemas.microsoft.com/office/powerpoint/2010/main" val="2561599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teaching/differentiated teaching</a:t>
            </a:r>
          </a:p>
        </p:txBody>
      </p:sp>
      <p:sp>
        <p:nvSpPr>
          <p:cNvPr id="3" name="Content Placeholder 2"/>
          <p:cNvSpPr>
            <a:spLocks noGrp="1"/>
          </p:cNvSpPr>
          <p:nvPr>
            <p:ph idx="1"/>
          </p:nvPr>
        </p:nvSpPr>
        <p:spPr/>
        <p:txBody>
          <a:bodyPr>
            <a:normAutofit/>
          </a:bodyPr>
          <a:lstStyle/>
          <a:p>
            <a:r>
              <a:rPr lang="en-US" sz="2800" dirty="0"/>
              <a:t>The co-teachers are both teaching the same information, but they do so in a divided class group.  The teachers use different approaches to presenting the content.  The purpose is to increase student engagement with a lower student-teacher ratio and to address the needs of all learners using a varied instruction approach.</a:t>
            </a:r>
          </a:p>
        </p:txBody>
      </p:sp>
    </p:spTree>
    <p:extLst>
      <p:ext uri="{BB962C8B-B14F-4D97-AF65-F5344CB8AC3E}">
        <p14:creationId xmlns:p14="http://schemas.microsoft.com/office/powerpoint/2010/main" val="11346123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334976"/>
            <a:ext cx="9784080" cy="1508760"/>
          </a:xfrm>
        </p:spPr>
        <p:txBody>
          <a:bodyPr/>
          <a:lstStyle/>
          <a:p>
            <a:r>
              <a:rPr lang="en-US" dirty="0"/>
              <a:t>Team Teaching</a:t>
            </a:r>
          </a:p>
        </p:txBody>
      </p:sp>
      <p:sp>
        <p:nvSpPr>
          <p:cNvPr id="3" name="Content Placeholder 2"/>
          <p:cNvSpPr>
            <a:spLocks noGrp="1"/>
          </p:cNvSpPr>
          <p:nvPr>
            <p:ph idx="1"/>
          </p:nvPr>
        </p:nvSpPr>
        <p:spPr/>
        <p:txBody>
          <a:bodyPr>
            <a:normAutofit/>
          </a:bodyPr>
          <a:lstStyle/>
          <a:p>
            <a:r>
              <a:rPr lang="en-US" sz="2800" dirty="0"/>
              <a:t>Both teachers know and can deliver the material of the lesson, “one script, two voices.”  Therefore, both teachers share delivery of the same instruction to a whole student group.</a:t>
            </a:r>
          </a:p>
        </p:txBody>
      </p:sp>
    </p:spTree>
    <p:extLst>
      <p:ext uri="{BB962C8B-B14F-4D97-AF65-F5344CB8AC3E}">
        <p14:creationId xmlns:p14="http://schemas.microsoft.com/office/powerpoint/2010/main" val="14372617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teaching</a:t>
            </a:r>
          </a:p>
        </p:txBody>
      </p:sp>
      <p:sp>
        <p:nvSpPr>
          <p:cNvPr id="3" name="Content Placeholder 2"/>
          <p:cNvSpPr>
            <a:spLocks noGrp="1"/>
          </p:cNvSpPr>
          <p:nvPr>
            <p:ph idx="1"/>
          </p:nvPr>
        </p:nvSpPr>
        <p:spPr/>
        <p:txBody>
          <a:bodyPr>
            <a:normAutofit/>
          </a:bodyPr>
          <a:lstStyle/>
          <a:p>
            <a:r>
              <a:rPr lang="en-US" sz="2800" dirty="0"/>
              <a:t>One teacher takes responsibility for the large group while the other works with a smaller group or individual student.  Supplemental teaching can be used for remediation, acceleration, pre-teaching, helping students who have been absent, giving assessments, etc.)</a:t>
            </a:r>
          </a:p>
        </p:txBody>
      </p:sp>
    </p:spTree>
    <p:extLst>
      <p:ext uri="{BB962C8B-B14F-4D97-AF65-F5344CB8AC3E}">
        <p14:creationId xmlns:p14="http://schemas.microsoft.com/office/powerpoint/2010/main" val="11197090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Teach-One Observe</a:t>
            </a:r>
          </a:p>
        </p:txBody>
      </p:sp>
      <p:sp>
        <p:nvSpPr>
          <p:cNvPr id="3" name="Content Placeholder 2"/>
          <p:cNvSpPr>
            <a:spLocks noGrp="1"/>
          </p:cNvSpPr>
          <p:nvPr>
            <p:ph idx="1"/>
          </p:nvPr>
        </p:nvSpPr>
        <p:spPr/>
        <p:txBody>
          <a:bodyPr>
            <a:normAutofit/>
          </a:bodyPr>
          <a:lstStyle/>
          <a:p>
            <a:r>
              <a:rPr lang="en-US" sz="2800" dirty="0"/>
              <a:t>Co-teachers decide in advance what types of specific observational information to gather during instruction and agree on a system of gathering the data.  This is referred to as “observing with a focus.”</a:t>
            </a:r>
          </a:p>
        </p:txBody>
      </p:sp>
    </p:spTree>
    <p:extLst>
      <p:ext uri="{BB962C8B-B14F-4D97-AF65-F5344CB8AC3E}">
        <p14:creationId xmlns:p14="http://schemas.microsoft.com/office/powerpoint/2010/main" val="31867576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Teach-</a:t>
            </a:r>
            <a:r>
              <a:rPr lang="en-US" dirty="0" err="1"/>
              <a:t>OnE</a:t>
            </a:r>
            <a:r>
              <a:rPr lang="en-US" dirty="0"/>
              <a:t> assist</a:t>
            </a:r>
          </a:p>
        </p:txBody>
      </p:sp>
      <p:sp>
        <p:nvSpPr>
          <p:cNvPr id="3" name="Content Placeholder 2"/>
          <p:cNvSpPr>
            <a:spLocks noGrp="1"/>
          </p:cNvSpPr>
          <p:nvPr>
            <p:ph idx="1"/>
          </p:nvPr>
        </p:nvSpPr>
        <p:spPr/>
        <p:txBody>
          <a:bodyPr>
            <a:normAutofit/>
          </a:bodyPr>
          <a:lstStyle/>
          <a:p>
            <a:r>
              <a:rPr lang="en-US" sz="2800" dirty="0"/>
              <a:t>One teacher has the primary responsibility for teaching while the other teacher circulates through the room providing unobtrusive assistance to students, as needed.</a:t>
            </a:r>
          </a:p>
        </p:txBody>
      </p:sp>
    </p:spTree>
    <p:extLst>
      <p:ext uri="{BB962C8B-B14F-4D97-AF65-F5344CB8AC3E}">
        <p14:creationId xmlns:p14="http://schemas.microsoft.com/office/powerpoint/2010/main" val="29357372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helpful information</a:t>
            </a:r>
          </a:p>
        </p:txBody>
      </p:sp>
    </p:spTree>
    <p:extLst>
      <p:ext uri="{BB962C8B-B14F-4D97-AF65-F5344CB8AC3E}">
        <p14:creationId xmlns:p14="http://schemas.microsoft.com/office/powerpoint/2010/main" val="41841486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Expectations</a:t>
            </a:r>
          </a:p>
        </p:txBody>
      </p:sp>
      <p:sp>
        <p:nvSpPr>
          <p:cNvPr id="3" name="Content Placeholder 2"/>
          <p:cNvSpPr>
            <a:spLocks noGrp="1"/>
          </p:cNvSpPr>
          <p:nvPr>
            <p:ph idx="1"/>
          </p:nvPr>
        </p:nvSpPr>
        <p:spPr/>
        <p:txBody>
          <a:bodyPr/>
          <a:lstStyle/>
          <a:p>
            <a:r>
              <a:rPr lang="en-US" sz="2800" dirty="0"/>
              <a:t>Attendance is expected on all internship days.</a:t>
            </a:r>
          </a:p>
          <a:p>
            <a:r>
              <a:rPr lang="en-US" sz="2800" dirty="0"/>
              <a:t>The university supervisor is the only individual who can approve excused absences.</a:t>
            </a:r>
          </a:p>
          <a:p>
            <a:r>
              <a:rPr lang="en-US" sz="2800" dirty="0"/>
              <a:t>The intern should notify the cooperating teacher in advance of an absence.</a:t>
            </a:r>
          </a:p>
          <a:p>
            <a:r>
              <a:rPr lang="en-US" sz="2800" dirty="0"/>
              <a:t>All unexcused absences will require additional days in internship.</a:t>
            </a:r>
          </a:p>
          <a:p>
            <a:endParaRPr lang="en-US" dirty="0"/>
          </a:p>
        </p:txBody>
      </p:sp>
    </p:spTree>
    <p:extLst>
      <p:ext uri="{BB962C8B-B14F-4D97-AF65-F5344CB8AC3E}">
        <p14:creationId xmlns:p14="http://schemas.microsoft.com/office/powerpoint/2010/main" val="228364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protocol</a:t>
            </a:r>
          </a:p>
        </p:txBody>
      </p:sp>
      <p:sp>
        <p:nvSpPr>
          <p:cNvPr id="3" name="Content Placeholder 2"/>
          <p:cNvSpPr>
            <a:spLocks noGrp="1"/>
          </p:cNvSpPr>
          <p:nvPr>
            <p:ph idx="1"/>
          </p:nvPr>
        </p:nvSpPr>
        <p:spPr/>
        <p:txBody>
          <a:bodyPr>
            <a:normAutofit/>
          </a:bodyPr>
          <a:lstStyle/>
          <a:p>
            <a:r>
              <a:rPr lang="en-US" sz="2400" dirty="0"/>
              <a:t>The professional chain of command protocol applies to all communication related to field experiences. Interns, cooperating teachers and University supervisors should communicate issues of concern or problems immediately to the appropriate person.</a:t>
            </a:r>
          </a:p>
          <a:p>
            <a:pPr lvl="0"/>
            <a:r>
              <a:rPr lang="en-US" sz="2400" dirty="0"/>
              <a:t>Interns should direct questions and concerns to the cooperating teacher and/or university supervisor.</a:t>
            </a:r>
          </a:p>
          <a:p>
            <a:pPr lvl="0"/>
            <a:r>
              <a:rPr lang="en-US" sz="2400" dirty="0"/>
              <a:t>Cooperating teachers should address </a:t>
            </a:r>
            <a:r>
              <a:rPr lang="en-US" sz="2400" u="sng" dirty="0"/>
              <a:t>questions</a:t>
            </a:r>
            <a:r>
              <a:rPr lang="en-US" sz="2400" dirty="0"/>
              <a:t> to the University supervisor.</a:t>
            </a:r>
          </a:p>
          <a:p>
            <a:pPr lvl="0"/>
            <a:r>
              <a:rPr lang="en-US" sz="2400" dirty="0"/>
              <a:t>Cooperating teachers should address </a:t>
            </a:r>
            <a:r>
              <a:rPr lang="en-US" sz="2400" u="sng" dirty="0"/>
              <a:t>concerns</a:t>
            </a:r>
            <a:r>
              <a:rPr lang="en-US" sz="2400" dirty="0"/>
              <a:t> to the University supervisor after discussing the issue with the intern.</a:t>
            </a:r>
          </a:p>
        </p:txBody>
      </p:sp>
    </p:spTree>
    <p:extLst>
      <p:ext uri="{BB962C8B-B14F-4D97-AF65-F5344CB8AC3E}">
        <p14:creationId xmlns:p14="http://schemas.microsoft.com/office/powerpoint/2010/main" val="131256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3053" y="205740"/>
            <a:ext cx="9784080" cy="1508760"/>
          </a:xfrm>
        </p:spPr>
        <p:txBody>
          <a:bodyPr/>
          <a:lstStyle/>
          <a:p>
            <a:r>
              <a:rPr lang="en-US" dirty="0"/>
              <a:t>Compensation</a:t>
            </a:r>
          </a:p>
        </p:txBody>
      </p:sp>
      <p:sp>
        <p:nvSpPr>
          <p:cNvPr id="3" name="Content Placeholder 2"/>
          <p:cNvSpPr>
            <a:spLocks noGrp="1"/>
          </p:cNvSpPr>
          <p:nvPr>
            <p:ph idx="1"/>
          </p:nvPr>
        </p:nvSpPr>
        <p:spPr>
          <a:xfrm>
            <a:off x="262093" y="1892520"/>
            <a:ext cx="11319611" cy="4495753"/>
          </a:xfrm>
        </p:spPr>
        <p:txBody>
          <a:bodyPr>
            <a:normAutofit/>
          </a:bodyPr>
          <a:lstStyle/>
          <a:p>
            <a:pPr>
              <a:spcBef>
                <a:spcPts val="0"/>
              </a:spcBef>
              <a:spcAft>
                <a:spcPts val="0"/>
              </a:spcAft>
              <a:buFont typeface="Arial" panose="020B0604020202020204" pitchFamily="34" charset="0"/>
              <a:buChar char="•"/>
            </a:pPr>
            <a:r>
              <a:rPr lang="en-US" sz="2400" dirty="0">
                <a:latin typeface="Segoe UI" panose="020B0502040204020203" pitchFamily="34" charset="0"/>
                <a:ea typeface="Times New Roman" panose="02020603050405020304" pitchFamily="18" charset="0"/>
              </a:rPr>
              <a:t>At the end of the semester, Coastal Carolina University provides cooperating teachers of partnering schools who host a CCU </a:t>
            </a:r>
            <a:r>
              <a:rPr lang="en-US" sz="2400" u="sng" dirty="0">
                <a:latin typeface="Segoe UI" panose="020B0502040204020203" pitchFamily="34" charset="0"/>
                <a:ea typeface="Times New Roman" panose="02020603050405020304" pitchFamily="18" charset="0"/>
              </a:rPr>
              <a:t>intern</a:t>
            </a:r>
            <a:r>
              <a:rPr lang="en-US" sz="2400" dirty="0">
                <a:latin typeface="Segoe UI" panose="020B0502040204020203" pitchFamily="34" charset="0"/>
                <a:ea typeface="Times New Roman" panose="02020603050405020304" pitchFamily="18" charset="0"/>
              </a:rPr>
              <a:t> a certificate for one graduate course (value of current graduate tuition), or 20 licensure renewal credits. This allows CCU to continue providing partners with appreciation certificates and maintain the economic viability of the CCU graduate programs.</a:t>
            </a:r>
          </a:p>
          <a:p>
            <a:pPr>
              <a:spcBef>
                <a:spcPts val="0"/>
              </a:spcBef>
              <a:spcAft>
                <a:spcPts val="0"/>
              </a:spcAft>
              <a:buFont typeface="Arial" panose="020B0604020202020204" pitchFamily="34" charset="0"/>
              <a:buChar char="•"/>
            </a:pPr>
            <a:endParaRPr lang="en-US" sz="2400" dirty="0">
              <a:latin typeface="Segoe UI" panose="020B0502040204020203" pitchFamily="34" charset="0"/>
              <a:ea typeface="Times New Roman" panose="02020603050405020304" pitchFamily="18" charset="0"/>
            </a:endParaRPr>
          </a:p>
          <a:p>
            <a:pPr>
              <a:spcBef>
                <a:spcPts val="0"/>
              </a:spcBef>
              <a:spcAft>
                <a:spcPts val="0"/>
              </a:spcAft>
              <a:buFont typeface="Arial" panose="020B0604020202020204" pitchFamily="34" charset="0"/>
              <a:buChar char="•"/>
            </a:pPr>
            <a:r>
              <a:rPr lang="en-US" sz="2400" dirty="0">
                <a:latin typeface="Segoe UI" panose="020B0502040204020203" pitchFamily="34" charset="0"/>
                <a:ea typeface="Times New Roman" panose="02020603050405020304" pitchFamily="18" charset="0"/>
              </a:rPr>
              <a:t>Cooperating teachers who host 2 practicum students in a 2 year period may also earn a certificate.  </a:t>
            </a:r>
          </a:p>
          <a:p>
            <a:pPr marL="0" indent="0">
              <a:spcBef>
                <a:spcPts val="0"/>
              </a:spcBef>
              <a:spcAft>
                <a:spcPts val="0"/>
              </a:spcAft>
              <a:buNone/>
            </a:pPr>
            <a:r>
              <a:rPr lang="en-US" sz="2400" dirty="0">
                <a:latin typeface="Segoe UI" panose="020B0502040204020203" pitchFamily="34" charset="0"/>
                <a:ea typeface="Times New Roman" panose="02020603050405020304" pitchFamily="18" charset="0"/>
              </a:rPr>
              <a:t> </a:t>
            </a:r>
          </a:p>
          <a:p>
            <a:pPr marL="0" indent="0">
              <a:spcBef>
                <a:spcPts val="0"/>
              </a:spcBef>
              <a:spcAft>
                <a:spcPts val="0"/>
              </a:spcAft>
              <a:buNone/>
            </a:pPr>
            <a:endParaRPr lang="en-US" dirty="0"/>
          </a:p>
        </p:txBody>
      </p:sp>
    </p:spTree>
    <p:extLst>
      <p:ext uri="{BB962C8B-B14F-4D97-AF65-F5344CB8AC3E}">
        <p14:creationId xmlns:p14="http://schemas.microsoft.com/office/powerpoint/2010/main" val="288253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an intern benefit you and your students?</a:t>
            </a:r>
          </a:p>
        </p:txBody>
      </p:sp>
      <p:sp>
        <p:nvSpPr>
          <p:cNvPr id="3" name="Content Placeholder 2"/>
          <p:cNvSpPr>
            <a:spLocks noGrp="1"/>
          </p:cNvSpPr>
          <p:nvPr>
            <p:ph idx="1"/>
          </p:nvPr>
        </p:nvSpPr>
        <p:spPr/>
        <p:txBody>
          <a:bodyPr>
            <a:normAutofit lnSpcReduction="10000"/>
          </a:bodyPr>
          <a:lstStyle/>
          <a:p>
            <a:r>
              <a:rPr lang="en-US" sz="2800" dirty="0"/>
              <a:t>Lowers the pupil-teacher ratio</a:t>
            </a:r>
          </a:p>
          <a:p>
            <a:r>
              <a:rPr lang="en-US" sz="2800" dirty="0"/>
              <a:t>Provides opportunities for co-teaching</a:t>
            </a:r>
          </a:p>
          <a:p>
            <a:r>
              <a:rPr lang="en-US" sz="2800" dirty="0"/>
              <a:t>Presents opportunity for professional growth</a:t>
            </a:r>
          </a:p>
          <a:p>
            <a:r>
              <a:rPr lang="en-US" sz="2800" dirty="0"/>
              <a:t>Forces personal reflection</a:t>
            </a:r>
          </a:p>
          <a:p>
            <a:r>
              <a:rPr lang="en-US" sz="2800" dirty="0"/>
              <a:t>Typically positively effects student outcomes/growth</a:t>
            </a:r>
          </a:p>
          <a:p>
            <a:r>
              <a:rPr lang="en-US" sz="2800" dirty="0"/>
              <a:t>Allows time for more frequent one on one interactions with students</a:t>
            </a:r>
          </a:p>
          <a:p>
            <a:r>
              <a:rPr lang="en-US" sz="2800" dirty="0"/>
              <a:t>Professional partner</a:t>
            </a:r>
          </a:p>
          <a:p>
            <a:endParaRPr lang="en-US" dirty="0"/>
          </a:p>
        </p:txBody>
      </p:sp>
    </p:spTree>
    <p:extLst>
      <p:ext uri="{BB962C8B-B14F-4D97-AF65-F5344CB8AC3E}">
        <p14:creationId xmlns:p14="http://schemas.microsoft.com/office/powerpoint/2010/main" val="25552117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174467"/>
            <a:ext cx="12072112" cy="1737360"/>
          </a:xfrm>
        </p:spPr>
        <p:txBody>
          <a:bodyPr/>
          <a:lstStyle/>
          <a:p>
            <a:r>
              <a:rPr lang="en-US" dirty="0"/>
              <a:t>If you have questions, please contact Betsey Costner</a:t>
            </a:r>
          </a:p>
        </p:txBody>
      </p:sp>
      <p:sp>
        <p:nvSpPr>
          <p:cNvPr id="4" name="Text Placeholder 3"/>
          <p:cNvSpPr>
            <a:spLocks noGrp="1"/>
          </p:cNvSpPr>
          <p:nvPr>
            <p:ph type="body" idx="1"/>
          </p:nvPr>
        </p:nvSpPr>
        <p:spPr/>
        <p:txBody>
          <a:bodyPr/>
          <a:lstStyle/>
          <a:p>
            <a:r>
              <a:rPr lang="en-US" dirty="0"/>
              <a:t>btcostne@coastal.edu</a:t>
            </a:r>
          </a:p>
        </p:txBody>
      </p:sp>
    </p:spTree>
    <p:extLst>
      <p:ext uri="{BB962C8B-B14F-4D97-AF65-F5344CB8AC3E}">
        <p14:creationId xmlns:p14="http://schemas.microsoft.com/office/powerpoint/2010/main" val="894209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66D1-8348-4872-B619-02391B5703D3}"/>
              </a:ext>
            </a:extLst>
          </p:cNvPr>
          <p:cNvSpPr>
            <a:spLocks noGrp="1"/>
          </p:cNvSpPr>
          <p:nvPr>
            <p:ph type="title"/>
          </p:nvPr>
        </p:nvSpPr>
        <p:spPr/>
        <p:txBody>
          <a:bodyPr/>
          <a:lstStyle/>
          <a:p>
            <a:r>
              <a:rPr lang="en-US" dirty="0"/>
              <a:t>Additional information about certificates</a:t>
            </a:r>
          </a:p>
        </p:txBody>
      </p:sp>
      <p:sp>
        <p:nvSpPr>
          <p:cNvPr id="4" name="Content Placeholder 3">
            <a:extLst>
              <a:ext uri="{FF2B5EF4-FFF2-40B4-BE49-F238E27FC236}">
                <a16:creationId xmlns:a16="http://schemas.microsoft.com/office/drawing/2014/main" id="{B0807734-2180-4DD5-9911-83ABB27868C3}"/>
              </a:ext>
            </a:extLst>
          </p:cNvPr>
          <p:cNvSpPr>
            <a:spLocks noGrp="1"/>
          </p:cNvSpPr>
          <p:nvPr>
            <p:ph idx="1"/>
          </p:nvPr>
        </p:nvSpPr>
        <p:spPr>
          <a:xfrm>
            <a:off x="1203325" y="2011363"/>
            <a:ext cx="9783763" cy="4206875"/>
          </a:xfrm>
          <a:prstGeom prst="rect">
            <a:avLst/>
          </a:prstGeom>
        </p:spPr>
        <p:txBody>
          <a:bodyPr wrap="square">
            <a:spAutoFit/>
          </a:bodyPr>
          <a:lstStyle/>
          <a:p>
            <a:pPr marL="342900" indent="-342900">
              <a:buFont typeface="Arial" panose="020B0604020202020204" pitchFamily="34" charset="0"/>
              <a:buChar char="•"/>
            </a:pPr>
            <a:r>
              <a:rPr lang="en-US" sz="2400" dirty="0">
                <a:latin typeface="Segoe UI" panose="020B0502040204020203" pitchFamily="34" charset="0"/>
                <a:ea typeface="Times New Roman" panose="02020603050405020304" pitchFamily="18" charset="0"/>
              </a:rPr>
              <a:t>The certificate does expire and should be utilized within a two-year period. It will be issued via email in a PDF and will not be reissued if lost. Extensions beyond this two-year period will not be offered.  </a:t>
            </a:r>
          </a:p>
        </p:txBody>
      </p:sp>
      <p:sp>
        <p:nvSpPr>
          <p:cNvPr id="5" name="Rectangle 4">
            <a:extLst>
              <a:ext uri="{FF2B5EF4-FFF2-40B4-BE49-F238E27FC236}">
                <a16:creationId xmlns:a16="http://schemas.microsoft.com/office/drawing/2014/main" id="{13D04C50-7AF4-4632-BE68-11201A3BE9ED}"/>
              </a:ext>
            </a:extLst>
          </p:cNvPr>
          <p:cNvSpPr/>
          <p:nvPr/>
        </p:nvSpPr>
        <p:spPr>
          <a:xfrm>
            <a:off x="1202919" y="3251843"/>
            <a:ext cx="10531882" cy="2677656"/>
          </a:xfrm>
          <a:prstGeom prst="rect">
            <a:avLst/>
          </a:prstGeom>
        </p:spPr>
        <p:txBody>
          <a:bodyPr wrap="square">
            <a:spAutoFit/>
          </a:bodyPr>
          <a:lstStyle/>
          <a:p>
            <a:pPr marL="342900" indent="-342900">
              <a:buFont typeface="Arial" panose="020B0604020202020204" pitchFamily="34" charset="0"/>
              <a:buChar char="•"/>
            </a:pPr>
            <a:r>
              <a:rPr lang="en-US" sz="2400" dirty="0">
                <a:latin typeface="Segoe UI" panose="020B0502040204020203" pitchFamily="34" charset="0"/>
                <a:ea typeface="Times New Roman" panose="02020603050405020304" pitchFamily="18" charset="0"/>
              </a:rPr>
              <a:t>This certificate will not be issued to any cooperating teacher who </a:t>
            </a:r>
            <a:r>
              <a:rPr lang="en-US" sz="2400" u="sng" dirty="0">
                <a:latin typeface="Segoe UI" panose="020B0502040204020203" pitchFamily="34" charset="0"/>
                <a:ea typeface="Times New Roman" panose="02020603050405020304" pitchFamily="18" charset="0"/>
              </a:rPr>
              <a:t>has not </a:t>
            </a:r>
            <a:r>
              <a:rPr lang="en-US" sz="2400" dirty="0">
                <a:latin typeface="Segoe UI" panose="020B0502040204020203" pitchFamily="34" charset="0"/>
                <a:ea typeface="Times New Roman" panose="02020603050405020304" pitchFamily="18" charset="0"/>
              </a:rPr>
              <a:t>completed his/her information sheet, uploaded a current teaching certificate, or verification of required trainings.</a:t>
            </a:r>
          </a:p>
          <a:p>
            <a:pPr marL="342900" indent="-342900">
              <a:buFont typeface="Arial" panose="020B0604020202020204" pitchFamily="34" charset="0"/>
              <a:buChar char="•"/>
            </a:pPr>
            <a:endParaRPr lang="en-US" sz="2400" dirty="0">
              <a:latin typeface="Segoe UI" panose="020B0502040204020203" pitchFamily="34" charset="0"/>
              <a:ea typeface="Times New Roman" panose="02020603050405020304" pitchFamily="18" charset="0"/>
            </a:endParaRPr>
          </a:p>
          <a:p>
            <a:pPr marL="342900" indent="-342900">
              <a:buFont typeface="Arial" panose="020B0604020202020204" pitchFamily="34" charset="0"/>
              <a:buChar char="•"/>
            </a:pPr>
            <a:r>
              <a:rPr lang="en-US" sz="2400" dirty="0">
                <a:latin typeface="Segoe UI" panose="020B0502040204020203" pitchFamily="34" charset="0"/>
                <a:ea typeface="Times New Roman" panose="02020603050405020304" pitchFamily="18" charset="0"/>
              </a:rPr>
              <a:t>These certificates can not be used for any PhD courses or contract courses. </a:t>
            </a:r>
            <a:endParaRPr lang="en-US" sz="2400" dirty="0">
              <a:latin typeface="Times New Roman" panose="02020603050405020304" pitchFamily="18" charset="0"/>
              <a:ea typeface="Times New Roman" panose="02020603050405020304" pitchFamily="18" charset="0"/>
            </a:endParaRPr>
          </a:p>
          <a:p>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3634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needs of a preservice Teacher?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8998217"/>
              </p:ext>
            </p:extLst>
          </p:nvPr>
        </p:nvGraphicFramePr>
        <p:xfrm>
          <a:off x="350729" y="1949601"/>
          <a:ext cx="11298477" cy="4624223"/>
        </p:xfrm>
        <a:graphic>
          <a:graphicData uri="http://schemas.openxmlformats.org/drawingml/2006/table">
            <a:tbl>
              <a:tblPr firstRow="1" bandRow="1">
                <a:tableStyleId>{5C22544A-7EE6-4342-B048-85BDC9FD1C3A}</a:tableStyleId>
              </a:tblPr>
              <a:tblGrid>
                <a:gridCol w="3766159">
                  <a:extLst>
                    <a:ext uri="{9D8B030D-6E8A-4147-A177-3AD203B41FA5}">
                      <a16:colId xmlns:a16="http://schemas.microsoft.com/office/drawing/2014/main" val="20000"/>
                    </a:ext>
                  </a:extLst>
                </a:gridCol>
                <a:gridCol w="3766159">
                  <a:extLst>
                    <a:ext uri="{9D8B030D-6E8A-4147-A177-3AD203B41FA5}">
                      <a16:colId xmlns:a16="http://schemas.microsoft.com/office/drawing/2014/main" val="20001"/>
                    </a:ext>
                  </a:extLst>
                </a:gridCol>
                <a:gridCol w="3766159">
                  <a:extLst>
                    <a:ext uri="{9D8B030D-6E8A-4147-A177-3AD203B41FA5}">
                      <a16:colId xmlns:a16="http://schemas.microsoft.com/office/drawing/2014/main" val="20002"/>
                    </a:ext>
                  </a:extLst>
                </a:gridCol>
              </a:tblGrid>
              <a:tr h="700869">
                <a:tc>
                  <a:txBody>
                    <a:bodyPr/>
                    <a:lstStyle/>
                    <a:p>
                      <a:r>
                        <a:rPr lang="en-US" dirty="0"/>
                        <a:t>Social/Emotional</a:t>
                      </a:r>
                    </a:p>
                  </a:txBody>
                  <a:tcPr/>
                </a:tc>
                <a:tc>
                  <a:txBody>
                    <a:bodyPr/>
                    <a:lstStyle/>
                    <a:p>
                      <a:r>
                        <a:rPr lang="en-US" dirty="0"/>
                        <a:t>Physical</a:t>
                      </a:r>
                    </a:p>
                  </a:txBody>
                  <a:tcPr/>
                </a:tc>
                <a:tc>
                  <a:txBody>
                    <a:bodyPr/>
                    <a:lstStyle/>
                    <a:p>
                      <a:r>
                        <a:rPr lang="en-US" dirty="0"/>
                        <a:t>Instructional</a:t>
                      </a:r>
                    </a:p>
                  </a:txBody>
                  <a:tcPr/>
                </a:tc>
                <a:extLst>
                  <a:ext uri="{0D108BD9-81ED-4DB2-BD59-A6C34878D82A}">
                    <a16:rowId xmlns:a16="http://schemas.microsoft.com/office/drawing/2014/main" val="10000"/>
                  </a:ext>
                </a:extLst>
              </a:tr>
              <a:tr h="3923354">
                <a:tc>
                  <a:txBody>
                    <a:bodyPr/>
                    <a:lstStyle/>
                    <a:p>
                      <a:r>
                        <a:rPr lang="en-US" dirty="0"/>
                        <a:t>Need</a:t>
                      </a:r>
                      <a:r>
                        <a:rPr lang="en-US" baseline="0" dirty="0"/>
                        <a:t> to feel valued</a:t>
                      </a:r>
                    </a:p>
                    <a:p>
                      <a:r>
                        <a:rPr lang="en-US" baseline="0" dirty="0"/>
                        <a:t>Relational connections</a:t>
                      </a:r>
                    </a:p>
                    <a:p>
                      <a:r>
                        <a:rPr lang="en-US" baseline="0" dirty="0"/>
                        <a:t>Sense of efficacy</a:t>
                      </a:r>
                    </a:p>
                    <a:p>
                      <a:r>
                        <a:rPr lang="en-US" baseline="0" dirty="0"/>
                        <a:t>Frequent constructive feedback (both oral and written)</a:t>
                      </a:r>
                      <a:endParaRPr lang="en-US" dirty="0"/>
                    </a:p>
                  </a:txBody>
                  <a:tcPr/>
                </a:tc>
                <a:tc>
                  <a:txBody>
                    <a:bodyPr/>
                    <a:lstStyle/>
                    <a:p>
                      <a:r>
                        <a:rPr lang="en-US" dirty="0"/>
                        <a:t>Culture – professional</a:t>
                      </a:r>
                      <a:r>
                        <a:rPr lang="en-US" baseline="0" dirty="0"/>
                        <a:t> learning communities, institutional and school level support</a:t>
                      </a:r>
                    </a:p>
                    <a:p>
                      <a:r>
                        <a:rPr lang="en-US" baseline="0" dirty="0"/>
                        <a:t>School/district structure and policies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Location of resources (people and materials)</a:t>
                      </a:r>
                    </a:p>
                    <a:p>
                      <a:r>
                        <a:rPr lang="en-US" dirty="0"/>
                        <a:t>Understanding</a:t>
                      </a:r>
                      <a:r>
                        <a:rPr lang="en-US" baseline="0" dirty="0"/>
                        <a:t> Professionalism – school norms, appropriate dress, punctuality, use of cell phones and social media</a:t>
                      </a:r>
                      <a:endParaRPr lang="en-US" dirty="0"/>
                    </a:p>
                  </a:txBody>
                  <a:tcPr/>
                </a:tc>
                <a:tc>
                  <a:txBody>
                    <a:bodyPr/>
                    <a:lstStyle/>
                    <a:p>
                      <a:r>
                        <a:rPr lang="en-US" dirty="0"/>
                        <a:t>Lesson planning</a:t>
                      </a:r>
                    </a:p>
                    <a:p>
                      <a:r>
                        <a:rPr lang="en-US" dirty="0"/>
                        <a:t>Content</a:t>
                      </a:r>
                      <a:r>
                        <a:rPr lang="en-US" baseline="0" dirty="0"/>
                        <a:t> Knowledge</a:t>
                      </a:r>
                    </a:p>
                    <a:p>
                      <a:r>
                        <a:rPr lang="en-US" baseline="0" dirty="0"/>
                        <a:t>Assessment Strategies</a:t>
                      </a:r>
                    </a:p>
                    <a:p>
                      <a:r>
                        <a:rPr lang="en-US" baseline="0" dirty="0"/>
                        <a:t>Questioning Techniques</a:t>
                      </a:r>
                    </a:p>
                    <a:p>
                      <a:r>
                        <a:rPr lang="en-US" baseline="0" dirty="0"/>
                        <a:t>Personal Reflection</a:t>
                      </a:r>
                    </a:p>
                    <a:p>
                      <a:r>
                        <a:rPr lang="en-US" baseline="0" dirty="0"/>
                        <a:t>Classroom Management</a:t>
                      </a:r>
                    </a:p>
                    <a:p>
                      <a:r>
                        <a:rPr lang="en-US" baseline="0" dirty="0"/>
                        <a:t>Interactions with Parents/Students</a:t>
                      </a:r>
                    </a:p>
                    <a:p>
                      <a:endParaRPr lang="en-US" dirty="0"/>
                    </a:p>
                  </a:txBody>
                  <a:tcPr/>
                </a:tc>
                <a:extLst>
                  <a:ext uri="{0D108BD9-81ED-4DB2-BD59-A6C34878D82A}">
                    <a16:rowId xmlns:a16="http://schemas.microsoft.com/office/drawing/2014/main" val="10001"/>
                  </a:ext>
                </a:extLst>
              </a:tr>
            </a:tbl>
          </a:graphicData>
        </a:graphic>
      </p:graphicFrame>
      <p:cxnSp>
        <p:nvCxnSpPr>
          <p:cNvPr id="5" name="Straight Arrow Connector 4">
            <a:extLst>
              <a:ext uri="{FF2B5EF4-FFF2-40B4-BE49-F238E27FC236}">
                <a16:creationId xmlns:a16="http://schemas.microsoft.com/office/drawing/2014/main" id="{0F17C72C-2897-456E-B576-AE551A565409}"/>
              </a:ext>
            </a:extLst>
          </p:cNvPr>
          <p:cNvCxnSpPr/>
          <p:nvPr/>
        </p:nvCxnSpPr>
        <p:spPr>
          <a:xfrm>
            <a:off x="914400" y="5386192"/>
            <a:ext cx="8029184"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 name="TextBox 5">
            <a:extLst>
              <a:ext uri="{FF2B5EF4-FFF2-40B4-BE49-F238E27FC236}">
                <a16:creationId xmlns:a16="http://schemas.microsoft.com/office/drawing/2014/main" id="{01B920E3-556B-49F7-A7E6-C584A9608F57}"/>
              </a:ext>
            </a:extLst>
          </p:cNvPr>
          <p:cNvSpPr txBox="1"/>
          <p:nvPr/>
        </p:nvSpPr>
        <p:spPr>
          <a:xfrm>
            <a:off x="914400" y="5736921"/>
            <a:ext cx="7803715" cy="646331"/>
          </a:xfrm>
          <a:prstGeom prst="rect">
            <a:avLst/>
          </a:prstGeom>
          <a:noFill/>
        </p:spPr>
        <p:txBody>
          <a:bodyPr wrap="square" rtlCol="0">
            <a:spAutoFit/>
          </a:bodyPr>
          <a:lstStyle/>
          <a:p>
            <a:r>
              <a:rPr lang="en-US" dirty="0">
                <a:highlight>
                  <a:srgbClr val="000000"/>
                </a:highlight>
              </a:rPr>
              <a:t>Just like your own students, preservice teachers must have Social and Emotional needs met before they can ever begin working on their instructional needs.</a:t>
            </a:r>
          </a:p>
        </p:txBody>
      </p:sp>
    </p:spTree>
    <p:extLst>
      <p:ext uri="{BB962C8B-B14F-4D97-AF65-F5344CB8AC3E}">
        <p14:creationId xmlns:p14="http://schemas.microsoft.com/office/powerpoint/2010/main" val="407195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Cooperating Teachers Meet these important needs?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3249533"/>
              </p:ext>
            </p:extLst>
          </p:nvPr>
        </p:nvGraphicFramePr>
        <p:xfrm>
          <a:off x="1203237" y="2074861"/>
          <a:ext cx="9783762" cy="3906839"/>
        </p:xfrm>
        <a:graphic>
          <a:graphicData uri="http://schemas.openxmlformats.org/drawingml/2006/table">
            <a:tbl>
              <a:tblPr firstRow="1" bandRow="1">
                <a:tableStyleId>{5C22544A-7EE6-4342-B048-85BDC9FD1C3A}</a:tableStyleId>
              </a:tblPr>
              <a:tblGrid>
                <a:gridCol w="3261254">
                  <a:extLst>
                    <a:ext uri="{9D8B030D-6E8A-4147-A177-3AD203B41FA5}">
                      <a16:colId xmlns:a16="http://schemas.microsoft.com/office/drawing/2014/main" val="20000"/>
                    </a:ext>
                  </a:extLst>
                </a:gridCol>
                <a:gridCol w="3261254">
                  <a:extLst>
                    <a:ext uri="{9D8B030D-6E8A-4147-A177-3AD203B41FA5}">
                      <a16:colId xmlns:a16="http://schemas.microsoft.com/office/drawing/2014/main" val="20001"/>
                    </a:ext>
                  </a:extLst>
                </a:gridCol>
                <a:gridCol w="3261254">
                  <a:extLst>
                    <a:ext uri="{9D8B030D-6E8A-4147-A177-3AD203B41FA5}">
                      <a16:colId xmlns:a16="http://schemas.microsoft.com/office/drawing/2014/main" val="20002"/>
                    </a:ext>
                  </a:extLst>
                </a:gridCol>
              </a:tblGrid>
              <a:tr h="592139">
                <a:tc>
                  <a:txBody>
                    <a:bodyPr/>
                    <a:lstStyle/>
                    <a:p>
                      <a:r>
                        <a:rPr lang="en-US" dirty="0"/>
                        <a:t>Social/Emotional</a:t>
                      </a:r>
                    </a:p>
                  </a:txBody>
                  <a:tcPr/>
                </a:tc>
                <a:tc>
                  <a:txBody>
                    <a:bodyPr/>
                    <a:lstStyle/>
                    <a:p>
                      <a:r>
                        <a:rPr lang="en-US" dirty="0"/>
                        <a:t>Physical</a:t>
                      </a:r>
                    </a:p>
                  </a:txBody>
                  <a:tcPr/>
                </a:tc>
                <a:tc>
                  <a:txBody>
                    <a:bodyPr/>
                    <a:lstStyle/>
                    <a:p>
                      <a:r>
                        <a:rPr lang="en-US" dirty="0"/>
                        <a:t>Instructional</a:t>
                      </a:r>
                    </a:p>
                  </a:txBody>
                  <a:tcPr/>
                </a:tc>
                <a:extLst>
                  <a:ext uri="{0D108BD9-81ED-4DB2-BD59-A6C34878D82A}">
                    <a16:rowId xmlns:a16="http://schemas.microsoft.com/office/drawing/2014/main" val="10000"/>
                  </a:ext>
                </a:extLst>
              </a:tr>
              <a:tr h="3314700">
                <a:tc>
                  <a:txBody>
                    <a:bodyPr/>
                    <a:lstStyle/>
                    <a:p>
                      <a:r>
                        <a:rPr lang="en-US" dirty="0"/>
                        <a:t>Trusted</a:t>
                      </a:r>
                      <a:r>
                        <a:rPr lang="en-US" baseline="0" dirty="0"/>
                        <a:t> listener/Confidant</a:t>
                      </a:r>
                    </a:p>
                    <a:p>
                      <a:r>
                        <a:rPr lang="en-US" baseline="0" dirty="0"/>
                        <a:t>Advocate</a:t>
                      </a:r>
                    </a:p>
                    <a:p>
                      <a:r>
                        <a:rPr lang="en-US" baseline="0" dirty="0"/>
                        <a:t>Resource</a:t>
                      </a:r>
                    </a:p>
                    <a:p>
                      <a:r>
                        <a:rPr lang="en-US" baseline="0" dirty="0"/>
                        <a:t>Motivator</a:t>
                      </a:r>
                    </a:p>
                    <a:p>
                      <a:r>
                        <a:rPr lang="en-US" baseline="0" dirty="0"/>
                        <a:t>Cheerleader</a:t>
                      </a:r>
                      <a:endParaRPr lang="en-US" dirty="0"/>
                    </a:p>
                  </a:txBody>
                  <a:tcPr/>
                </a:tc>
                <a:tc>
                  <a:txBody>
                    <a:bodyPr/>
                    <a:lstStyle/>
                    <a:p>
                      <a:r>
                        <a:rPr lang="en-US" dirty="0"/>
                        <a:t>Resource</a:t>
                      </a:r>
                    </a:p>
                    <a:p>
                      <a:r>
                        <a:rPr lang="en-US" dirty="0"/>
                        <a:t>Facilitator</a:t>
                      </a:r>
                    </a:p>
                    <a:p>
                      <a:r>
                        <a:rPr lang="en-US" dirty="0"/>
                        <a:t>Tour guide</a:t>
                      </a:r>
                    </a:p>
                    <a:p>
                      <a:r>
                        <a:rPr lang="en-US" dirty="0"/>
                        <a:t>Planner/Organizer</a:t>
                      </a:r>
                    </a:p>
                  </a:txBody>
                  <a:tcPr/>
                </a:tc>
                <a:tc>
                  <a:txBody>
                    <a:bodyPr/>
                    <a:lstStyle/>
                    <a:p>
                      <a:r>
                        <a:rPr lang="en-US" dirty="0"/>
                        <a:t>Sounding board</a:t>
                      </a:r>
                    </a:p>
                    <a:p>
                      <a:r>
                        <a:rPr lang="en-US" dirty="0"/>
                        <a:t>Model/Demonstrator</a:t>
                      </a:r>
                    </a:p>
                    <a:p>
                      <a:r>
                        <a:rPr lang="en-US" dirty="0"/>
                        <a:t>Facilitator</a:t>
                      </a:r>
                    </a:p>
                    <a:p>
                      <a:r>
                        <a:rPr lang="en-US" dirty="0"/>
                        <a:t>Observer</a:t>
                      </a:r>
                      <a:r>
                        <a:rPr lang="en-US" baseline="0" dirty="0"/>
                        <a:t> (not evaluator in the beginning)</a:t>
                      </a:r>
                    </a:p>
                    <a:p>
                      <a:r>
                        <a:rPr lang="en-US" baseline="0" dirty="0"/>
                        <a:t>Collaborator</a:t>
                      </a:r>
                    </a:p>
                    <a:p>
                      <a:r>
                        <a:rPr lang="en-US" baseline="0" dirty="0"/>
                        <a:t>Consultant</a:t>
                      </a:r>
                    </a:p>
                    <a:p>
                      <a:r>
                        <a:rPr lang="en-US" baseline="0" dirty="0"/>
                        <a:t>Coach (instructional, data)</a:t>
                      </a:r>
                    </a:p>
                    <a:p>
                      <a:r>
                        <a:rPr lang="en-US" baseline="0" dirty="0"/>
                        <a:t>Diagnostician</a:t>
                      </a:r>
                    </a:p>
                    <a:p>
                      <a:r>
                        <a:rPr lang="en-US" baseline="0" dirty="0"/>
                        <a:t>Role model</a:t>
                      </a:r>
                    </a:p>
                    <a:p>
                      <a:r>
                        <a:rPr lang="en-US" baseline="0" dirty="0"/>
                        <a:t>Reflective guide</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55442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Assessments/Expectations during The internship semester</a:t>
            </a:r>
          </a:p>
        </p:txBody>
      </p:sp>
    </p:spTree>
    <p:extLst>
      <p:ext uri="{BB962C8B-B14F-4D97-AF65-F5344CB8AC3E}">
        <p14:creationId xmlns:p14="http://schemas.microsoft.com/office/powerpoint/2010/main" val="4184121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435</TotalTime>
  <Words>3144</Words>
  <Application>Microsoft Office PowerPoint</Application>
  <PresentationFormat>Widescreen</PresentationFormat>
  <Paragraphs>336</Paragraphs>
  <Slides>51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Calibri</vt:lpstr>
      <vt:lpstr>Constantia</vt:lpstr>
      <vt:lpstr>Corbel</vt:lpstr>
      <vt:lpstr>Segoe UI</vt:lpstr>
      <vt:lpstr>Times New Roman</vt:lpstr>
      <vt:lpstr>Wingdings</vt:lpstr>
      <vt:lpstr>Banded</vt:lpstr>
      <vt:lpstr>Cooperating Teacher of Interns  Orientation</vt:lpstr>
      <vt:lpstr>Cooperating Teachers serve an important role in Teacher REtention</vt:lpstr>
      <vt:lpstr>Ccu Has two kinds of cooperating teachers – Practicum and Internship</vt:lpstr>
      <vt:lpstr>Cooperating Teachers of Interns</vt:lpstr>
      <vt:lpstr>Compensation</vt:lpstr>
      <vt:lpstr>Additional information about certificates</vt:lpstr>
      <vt:lpstr>What are some needs of a preservice Teacher?</vt:lpstr>
      <vt:lpstr>How do Cooperating Teachers Meet these important needs?</vt:lpstr>
      <vt:lpstr>Assessments/Expectations during The internship semester</vt:lpstr>
      <vt:lpstr>The Nitty-Gritty of What is Expected…</vt:lpstr>
      <vt:lpstr>What is Expanded ADEPT?</vt:lpstr>
      <vt:lpstr>Expanded ADEPT</vt:lpstr>
      <vt:lpstr>South Carolina Teaching Standards</vt:lpstr>
      <vt:lpstr>The Benefits of Expanded ADEPT</vt:lpstr>
      <vt:lpstr>Parts of the Rubric</vt:lpstr>
      <vt:lpstr>PowerPoint Presentation</vt:lpstr>
      <vt:lpstr>South Carolina Teaching Standards 4.0 Self-Paced Teacher Training</vt:lpstr>
      <vt:lpstr>Expanded ADEPT Training Module for Cooperating Teachers</vt:lpstr>
      <vt:lpstr>SCTS 4.0 Rubric (beige form)</vt:lpstr>
      <vt:lpstr>Assessment of Teacher Candidate Dispositions</vt:lpstr>
      <vt:lpstr>Conceptual Framework and internship evaluation</vt:lpstr>
      <vt:lpstr>Conceptual Framework  The Teacher as Reflective Practitioner</vt:lpstr>
      <vt:lpstr>Element 1</vt:lpstr>
      <vt:lpstr>Element 2</vt:lpstr>
      <vt:lpstr>Element 3</vt:lpstr>
      <vt:lpstr>Element 4</vt:lpstr>
      <vt:lpstr>Element 5</vt:lpstr>
      <vt:lpstr>Internship Evaluations (lilac form)</vt:lpstr>
      <vt:lpstr>Prior to the Start of Internship</vt:lpstr>
      <vt:lpstr>During the first few days</vt:lpstr>
      <vt:lpstr>Preliminary conference</vt:lpstr>
      <vt:lpstr>First Four WEeks</vt:lpstr>
      <vt:lpstr>Weeks 4-8</vt:lpstr>
      <vt:lpstr>Formative Conference</vt:lpstr>
      <vt:lpstr>Weeks 9-10</vt:lpstr>
      <vt:lpstr>Weeks 11-15</vt:lpstr>
      <vt:lpstr>Summative conference</vt:lpstr>
      <vt:lpstr>Post Internship</vt:lpstr>
      <vt:lpstr>What is co-teaching?</vt:lpstr>
      <vt:lpstr>Station Teaching</vt:lpstr>
      <vt:lpstr>Parallel teaching</vt:lpstr>
      <vt:lpstr>Alternative teaching/differentiated teaching</vt:lpstr>
      <vt:lpstr>Team Teaching</vt:lpstr>
      <vt:lpstr>Supplemental teaching</vt:lpstr>
      <vt:lpstr>One Teach-One Observe</vt:lpstr>
      <vt:lpstr>One Teach-OnE assist</vt:lpstr>
      <vt:lpstr>Other helpful information</vt:lpstr>
      <vt:lpstr>Attendance Expectations</vt:lpstr>
      <vt:lpstr>Communication protocol</vt:lpstr>
      <vt:lpstr>How does an intern benefit you and your students?</vt:lpstr>
      <vt:lpstr>If you have questions, please contact Betsey Costner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Cooperating Teacher Orientation</dc:title>
  <dc:creator>Betsey Costner</dc:creator>
  <cp:lastModifiedBy>Garnet Williams</cp:lastModifiedBy>
  <cp:revision>40</cp:revision>
  <dcterms:created xsi:type="dcterms:W3CDTF">2017-08-02T20:46:42Z</dcterms:created>
  <dcterms:modified xsi:type="dcterms:W3CDTF">2023-05-25T16:40:12Z</dcterms:modified>
</cp:coreProperties>
</file>