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270FE09-EB56-44AA-935C-E9E752EAE6BC}">
  <a:tblStyle styleId="{2270FE09-EB56-44AA-935C-E9E752EAE6B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3fa28102c3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g13fa28102c3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g13fa28102c3_2_7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3fa28102c3_2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g13fa28102c3_2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3fa28102c3_2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13fa28102c3_2_19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g13fa28102c3_2_19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3fa28102c3_2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g13fa28102c3_2_20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g13fa28102c3_2_20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13fa28102c3_2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g13fa28102c3_2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13fa28102c3_2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g13fa28102c3_2_2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g13fa28102c3_2_2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13fa28102c3_2_2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g13fa28102c3_2_2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13fa28102c3_2_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1" name="Google Shape;281;g13fa28102c3_2_2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13fa28102c3_2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7" name="Google Shape;287;g13fa28102c3_2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13fa28102c3_2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13fa28102c3_2_27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Check information for accuracy.</a:t>
            </a:r>
            <a:endParaRPr/>
          </a:p>
        </p:txBody>
      </p:sp>
      <p:sp>
        <p:nvSpPr>
          <p:cNvPr id="294" name="Google Shape;294;g13fa28102c3_2_27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13fa28102c3_2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9" name="Google Shape;299;g13fa28102c3_2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3fa28102c3_2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g13fa28102c3_2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13fa28102c3_2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g13fa28102c3_2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13fa28102c3_2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1" name="Google Shape;311;g13fa28102c3_2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13fa28102c3_2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7" name="Google Shape;317;g13fa28102c3_2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13fa28102c3_2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3" name="Google Shape;323;g13fa28102c3_2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13fa28102c3_2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7" name="Google Shape;337;g13fa28102c3_2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13fa28102c3_2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3" name="Google Shape;343;g13fa28102c3_2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13fa28102c3_2_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9" name="Google Shape;349;g13fa28102c3_2_3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3fa28102c3_2_3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5" name="Google Shape;355;g13fa28102c3_2_3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13fa28102c3_2_3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1" name="Google Shape;361;g13fa28102c3_2_3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13fa28102c3_2_3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7" name="Google Shape;367;g13fa28102c3_2_3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fa28102c3_2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g13fa28102c3_2_8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g13fa28102c3_2_8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13fa28102c3_2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3" name="Google Shape;373;g13fa28102c3_2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3fa28102c3_2_3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9" name="Google Shape;379;g13fa28102c3_2_38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0" name="Google Shape;380;g13fa28102c3_2_38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13fa28102c3_2_3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7" name="Google Shape;387;g13fa28102c3_2_3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13fa28102c3_2_3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3" name="Google Shape;393;g13fa28102c3_2_39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a:latin typeface="Calibri"/>
              <a:ea typeface="Calibri"/>
              <a:cs typeface="Calibri"/>
              <a:sym typeface="Calibri"/>
            </a:endParaRPr>
          </a:p>
        </p:txBody>
      </p:sp>
      <p:sp>
        <p:nvSpPr>
          <p:cNvPr id="394" name="Google Shape;394;g13fa28102c3_2_39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13fa28102c3_2_4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3" name="Google Shape;413;g13fa28102c3_2_4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g13fa28102c3_2_4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13fa28102c3_2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9" name="Google Shape;429;g13fa28102c3_2_4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13fa28102c3_2_4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6" name="Google Shape;436;g13fa28102c3_2_4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g13fa28102c3_2_4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2" name="Google Shape;442;g13fa28102c3_2_4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3fa28102c3_2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g13fa28102c3_2_9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g13fa28102c3_2_9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3fa28102c3_2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13fa28102c3_2_10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Working retired teachers – an example would be….?</a:t>
            </a:r>
            <a:endParaRPr/>
          </a:p>
        </p:txBody>
      </p:sp>
      <p:sp>
        <p:nvSpPr>
          <p:cNvPr id="107" name="Google Shape;107;g13fa28102c3_2_10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fa28102c3_2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g13fa28102c3_2_1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g13fa28102c3_2_1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3fa28102c3_2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g13fa28102c3_2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3fa28102c3_2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g13fa28102c3_2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fa28102c3_2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g13fa28102c3_2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0" y="457200"/>
            <a:ext cx="7772400" cy="8574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3" name="Google Shape;53;p13"/>
          <p:cNvSpPr txBox="1">
            <a:spLocks noGrp="1"/>
          </p:cNvSpPr>
          <p:nvPr>
            <p:ph type="dt" idx="10"/>
          </p:nvPr>
        </p:nvSpPr>
        <p:spPr>
          <a:xfrm>
            <a:off x="685800" y="4686300"/>
            <a:ext cx="1905000" cy="3429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6553200" y="4686300"/>
            <a:ext cx="1905000" cy="342900"/>
          </a:xfrm>
          <a:prstGeom prst="rect">
            <a:avLst/>
          </a:prstGeom>
          <a:noFill/>
          <a:ln>
            <a:noFill/>
          </a:ln>
        </p:spPr>
        <p:txBody>
          <a:bodyPr spcFirstLastPara="1" wrap="square" lIns="91425" tIns="45700" rIns="91425" bIns="45700" anchor="t" anchorCtr="0">
            <a:normAutofit/>
          </a:bodyPr>
          <a:lstStyle>
            <a:lvl1pPr marL="0" marR="0" lvl="0" indent="0" algn="r" rtl="0">
              <a:spcBef>
                <a:spcPts val="0"/>
              </a:spcBef>
              <a:spcAft>
                <a:spcPts val="0"/>
              </a:spcAft>
              <a:buNone/>
              <a:defRPr sz="1400" b="0" i="0" u="none" strike="noStrike" cap="none">
                <a:solidFill>
                  <a:schemeClr val="dk1"/>
                </a:solidFill>
                <a:latin typeface="Times"/>
                <a:ea typeface="Times"/>
                <a:cs typeface="Times"/>
                <a:sym typeface="Times"/>
              </a:defRPr>
            </a:lvl1pPr>
            <a:lvl2pPr marL="0" marR="0" lvl="1" indent="0" algn="r" rtl="0">
              <a:spcBef>
                <a:spcPts val="0"/>
              </a:spcBef>
              <a:spcAft>
                <a:spcPts val="0"/>
              </a:spcAft>
              <a:buNone/>
              <a:defRPr sz="1400" b="0" i="0" u="none" strike="noStrike" cap="none">
                <a:solidFill>
                  <a:schemeClr val="dk1"/>
                </a:solidFill>
                <a:latin typeface="Times"/>
                <a:ea typeface="Times"/>
                <a:cs typeface="Times"/>
                <a:sym typeface="Times"/>
              </a:defRPr>
            </a:lvl2pPr>
            <a:lvl3pPr marL="0" marR="0" lvl="2" indent="0" algn="r" rtl="0">
              <a:spcBef>
                <a:spcPts val="0"/>
              </a:spcBef>
              <a:spcAft>
                <a:spcPts val="0"/>
              </a:spcAft>
              <a:buNone/>
              <a:defRPr sz="1400" b="0" i="0" u="none" strike="noStrike" cap="none">
                <a:solidFill>
                  <a:schemeClr val="dk1"/>
                </a:solidFill>
                <a:latin typeface="Times"/>
                <a:ea typeface="Times"/>
                <a:cs typeface="Times"/>
                <a:sym typeface="Times"/>
              </a:defRPr>
            </a:lvl3pPr>
            <a:lvl4pPr marL="0" marR="0" lvl="3" indent="0" algn="r" rtl="0">
              <a:spcBef>
                <a:spcPts val="0"/>
              </a:spcBef>
              <a:spcAft>
                <a:spcPts val="0"/>
              </a:spcAft>
              <a:buNone/>
              <a:defRPr sz="1400" b="0" i="0" u="none" strike="noStrike" cap="none">
                <a:solidFill>
                  <a:schemeClr val="dk1"/>
                </a:solidFill>
                <a:latin typeface="Times"/>
                <a:ea typeface="Times"/>
                <a:cs typeface="Times"/>
                <a:sym typeface="Times"/>
              </a:defRPr>
            </a:lvl4pPr>
            <a:lvl5pPr marL="0" marR="0" lvl="4" indent="0" algn="r" rtl="0">
              <a:spcBef>
                <a:spcPts val="0"/>
              </a:spcBef>
              <a:spcAft>
                <a:spcPts val="0"/>
              </a:spcAft>
              <a:buNone/>
              <a:defRPr sz="1400" b="0" i="0" u="none" strike="noStrike" cap="none">
                <a:solidFill>
                  <a:schemeClr val="dk1"/>
                </a:solidFill>
                <a:latin typeface="Times"/>
                <a:ea typeface="Times"/>
                <a:cs typeface="Times"/>
                <a:sym typeface="Times"/>
              </a:defRPr>
            </a:lvl5pPr>
            <a:lvl6pPr marL="0" marR="0" lvl="5" indent="0" algn="r" rtl="0">
              <a:spcBef>
                <a:spcPts val="0"/>
              </a:spcBef>
              <a:spcAft>
                <a:spcPts val="0"/>
              </a:spcAft>
              <a:buNone/>
              <a:defRPr sz="1400" b="0" i="0" u="none" strike="noStrike" cap="none">
                <a:solidFill>
                  <a:schemeClr val="dk1"/>
                </a:solidFill>
                <a:latin typeface="Times"/>
                <a:ea typeface="Times"/>
                <a:cs typeface="Times"/>
                <a:sym typeface="Times"/>
              </a:defRPr>
            </a:lvl6pPr>
            <a:lvl7pPr marL="0" marR="0" lvl="6" indent="0" algn="r" rtl="0">
              <a:spcBef>
                <a:spcPts val="0"/>
              </a:spcBef>
              <a:spcAft>
                <a:spcPts val="0"/>
              </a:spcAft>
              <a:buNone/>
              <a:defRPr sz="1400" b="0" i="0" u="none" strike="noStrike" cap="none">
                <a:solidFill>
                  <a:schemeClr val="dk1"/>
                </a:solidFill>
                <a:latin typeface="Times"/>
                <a:ea typeface="Times"/>
                <a:cs typeface="Times"/>
                <a:sym typeface="Times"/>
              </a:defRPr>
            </a:lvl7pPr>
            <a:lvl8pPr marL="0" marR="0" lvl="7" indent="0" algn="r" rtl="0">
              <a:spcBef>
                <a:spcPts val="0"/>
              </a:spcBef>
              <a:spcAft>
                <a:spcPts val="0"/>
              </a:spcAft>
              <a:buNone/>
              <a:defRPr sz="1400" b="0" i="0" u="none" strike="noStrike" cap="none">
                <a:solidFill>
                  <a:schemeClr val="dk1"/>
                </a:solidFill>
                <a:latin typeface="Times"/>
                <a:ea typeface="Times"/>
                <a:cs typeface="Times"/>
                <a:sym typeface="Times"/>
              </a:defRPr>
            </a:lvl8pPr>
            <a:lvl9pPr marL="0" marR="0" lvl="8" indent="0" algn="r" rtl="0">
              <a:spcBef>
                <a:spcPts val="0"/>
              </a:spcBef>
              <a:spcAft>
                <a:spcPts val="0"/>
              </a:spcAft>
              <a:buNone/>
              <a:defRPr sz="1400" b="0" i="0" u="none" strike="noStrike" cap="none">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685800" y="457200"/>
            <a:ext cx="7772400" cy="857400"/>
          </a:xfrm>
          <a:prstGeom prst="rect">
            <a:avLst/>
          </a:prstGeom>
          <a:noFill/>
          <a:ln>
            <a:noFill/>
          </a:ln>
        </p:spPr>
        <p:txBody>
          <a:bodyPr spcFirstLastPara="1" wrap="square" lIns="91425" tIns="45700" rIns="91425" bIns="45700" anchor="ctr" anchorCtr="0">
            <a:norm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8" name="Google Shape;58;p14"/>
          <p:cNvSpPr txBox="1">
            <a:spLocks noGrp="1"/>
          </p:cNvSpPr>
          <p:nvPr>
            <p:ph type="body" idx="1"/>
          </p:nvPr>
        </p:nvSpPr>
        <p:spPr>
          <a:xfrm>
            <a:off x="685800" y="1485900"/>
            <a:ext cx="3810000" cy="3086100"/>
          </a:xfrm>
          <a:prstGeom prst="rect">
            <a:avLst/>
          </a:prstGeom>
          <a:noFill/>
          <a:ln>
            <a:noFill/>
          </a:ln>
        </p:spPr>
        <p:txBody>
          <a:bodyPr spcFirstLastPara="1" wrap="square" lIns="91425" tIns="45700" rIns="91425" bIns="45700" anchor="t" anchorCtr="0">
            <a:normAutofit/>
          </a:bodyPr>
          <a:lstStyle>
            <a:lvl1pPr marL="457200" lvl="0" indent="-406400" algn="l" rtl="0">
              <a:spcBef>
                <a:spcPts val="560"/>
              </a:spcBef>
              <a:spcAft>
                <a:spcPts val="0"/>
              </a:spcAft>
              <a:buClr>
                <a:schemeClr val="dk1"/>
              </a:buClr>
              <a:buSzPts val="2800"/>
              <a:buFont typeface="Times"/>
              <a:buChar char="●"/>
              <a:defRPr sz="2800"/>
            </a:lvl1pPr>
            <a:lvl2pPr marL="914400" lvl="1" indent="-381000" algn="l" rtl="0">
              <a:spcBef>
                <a:spcPts val="480"/>
              </a:spcBef>
              <a:spcAft>
                <a:spcPts val="0"/>
              </a:spcAft>
              <a:buClr>
                <a:schemeClr val="dk1"/>
              </a:buClr>
              <a:buSzPts val="2400"/>
              <a:buFont typeface="Times"/>
              <a:buChar char="○"/>
              <a:defRPr sz="2400"/>
            </a:lvl2pPr>
            <a:lvl3pPr marL="1371600" lvl="2" indent="-355600" algn="l" rtl="0">
              <a:spcBef>
                <a:spcPts val="400"/>
              </a:spcBef>
              <a:spcAft>
                <a:spcPts val="0"/>
              </a:spcAft>
              <a:buClr>
                <a:schemeClr val="dk1"/>
              </a:buClr>
              <a:buSzPts val="2000"/>
              <a:buFont typeface="Times"/>
              <a:buChar char="■"/>
              <a:defRPr sz="2000"/>
            </a:lvl3pPr>
            <a:lvl4pPr marL="1828800" lvl="3" indent="-342900" algn="l" rtl="0">
              <a:spcBef>
                <a:spcPts val="360"/>
              </a:spcBef>
              <a:spcAft>
                <a:spcPts val="0"/>
              </a:spcAft>
              <a:buClr>
                <a:schemeClr val="dk1"/>
              </a:buClr>
              <a:buSzPts val="1800"/>
              <a:buFont typeface="Times"/>
              <a:buChar char="●"/>
              <a:defRPr sz="1800"/>
            </a:lvl4pPr>
            <a:lvl5pPr marL="2286000" lvl="4" indent="-342900" algn="l" rtl="0">
              <a:spcBef>
                <a:spcPts val="360"/>
              </a:spcBef>
              <a:spcAft>
                <a:spcPts val="0"/>
              </a:spcAft>
              <a:buClr>
                <a:schemeClr val="dk1"/>
              </a:buClr>
              <a:buSzPts val="1800"/>
              <a:buFont typeface="Times"/>
              <a:buChar char="○"/>
              <a:defRPr sz="1800"/>
            </a:lvl5pPr>
            <a:lvl6pPr marL="2743200" lvl="5" indent="-342900" algn="l" rtl="0">
              <a:spcBef>
                <a:spcPts val="360"/>
              </a:spcBef>
              <a:spcAft>
                <a:spcPts val="0"/>
              </a:spcAft>
              <a:buClr>
                <a:schemeClr val="dk1"/>
              </a:buClr>
              <a:buSzPts val="1800"/>
              <a:buFont typeface="Times"/>
              <a:buChar char="■"/>
              <a:defRPr sz="1800"/>
            </a:lvl6pPr>
            <a:lvl7pPr marL="3200400" lvl="6" indent="-342900" algn="l" rtl="0">
              <a:spcBef>
                <a:spcPts val="360"/>
              </a:spcBef>
              <a:spcAft>
                <a:spcPts val="0"/>
              </a:spcAft>
              <a:buClr>
                <a:schemeClr val="dk1"/>
              </a:buClr>
              <a:buSzPts val="1800"/>
              <a:buFont typeface="Times"/>
              <a:buChar char="●"/>
              <a:defRPr sz="1800"/>
            </a:lvl7pPr>
            <a:lvl8pPr marL="3657600" lvl="7" indent="-342900" algn="l" rtl="0">
              <a:spcBef>
                <a:spcPts val="360"/>
              </a:spcBef>
              <a:spcAft>
                <a:spcPts val="0"/>
              </a:spcAft>
              <a:buClr>
                <a:schemeClr val="dk1"/>
              </a:buClr>
              <a:buSzPts val="1800"/>
              <a:buFont typeface="Times"/>
              <a:buChar char="○"/>
              <a:defRPr sz="1800"/>
            </a:lvl8pPr>
            <a:lvl9pPr marL="4114800" lvl="8" indent="-342900" algn="l" rtl="0">
              <a:spcBef>
                <a:spcPts val="360"/>
              </a:spcBef>
              <a:spcAft>
                <a:spcPts val="0"/>
              </a:spcAft>
              <a:buClr>
                <a:schemeClr val="dk1"/>
              </a:buClr>
              <a:buSzPts val="1800"/>
              <a:buFont typeface="Times"/>
              <a:buChar char="■"/>
              <a:defRPr sz="1800"/>
            </a:lvl9pPr>
          </a:lstStyle>
          <a:p>
            <a:endParaRPr/>
          </a:p>
        </p:txBody>
      </p:sp>
      <p:sp>
        <p:nvSpPr>
          <p:cNvPr id="59" name="Google Shape;59;p14"/>
          <p:cNvSpPr txBox="1">
            <a:spLocks noGrp="1"/>
          </p:cNvSpPr>
          <p:nvPr>
            <p:ph type="body" idx="2"/>
          </p:nvPr>
        </p:nvSpPr>
        <p:spPr>
          <a:xfrm>
            <a:off x="4648200" y="1485900"/>
            <a:ext cx="3810000" cy="3086100"/>
          </a:xfrm>
          <a:prstGeom prst="rect">
            <a:avLst/>
          </a:prstGeom>
          <a:noFill/>
          <a:ln>
            <a:noFill/>
          </a:ln>
        </p:spPr>
        <p:txBody>
          <a:bodyPr spcFirstLastPara="1" wrap="square" lIns="91425" tIns="45700" rIns="91425" bIns="45700" anchor="t" anchorCtr="0">
            <a:normAutofit/>
          </a:bodyPr>
          <a:lstStyle>
            <a:lvl1pPr marL="457200" lvl="0" indent="-406400" algn="l" rtl="0">
              <a:spcBef>
                <a:spcPts val="560"/>
              </a:spcBef>
              <a:spcAft>
                <a:spcPts val="0"/>
              </a:spcAft>
              <a:buClr>
                <a:schemeClr val="dk1"/>
              </a:buClr>
              <a:buSzPts val="2800"/>
              <a:buFont typeface="Times"/>
              <a:buChar char="●"/>
              <a:defRPr sz="2800"/>
            </a:lvl1pPr>
            <a:lvl2pPr marL="914400" lvl="1" indent="-381000" algn="l" rtl="0">
              <a:spcBef>
                <a:spcPts val="480"/>
              </a:spcBef>
              <a:spcAft>
                <a:spcPts val="0"/>
              </a:spcAft>
              <a:buClr>
                <a:schemeClr val="dk1"/>
              </a:buClr>
              <a:buSzPts val="2400"/>
              <a:buFont typeface="Times"/>
              <a:buChar char="○"/>
              <a:defRPr sz="2400"/>
            </a:lvl2pPr>
            <a:lvl3pPr marL="1371600" lvl="2" indent="-355600" algn="l" rtl="0">
              <a:spcBef>
                <a:spcPts val="400"/>
              </a:spcBef>
              <a:spcAft>
                <a:spcPts val="0"/>
              </a:spcAft>
              <a:buClr>
                <a:schemeClr val="dk1"/>
              </a:buClr>
              <a:buSzPts val="2000"/>
              <a:buFont typeface="Times"/>
              <a:buChar char="■"/>
              <a:defRPr sz="2000"/>
            </a:lvl3pPr>
            <a:lvl4pPr marL="1828800" lvl="3" indent="-342900" algn="l" rtl="0">
              <a:spcBef>
                <a:spcPts val="360"/>
              </a:spcBef>
              <a:spcAft>
                <a:spcPts val="0"/>
              </a:spcAft>
              <a:buClr>
                <a:schemeClr val="dk1"/>
              </a:buClr>
              <a:buSzPts val="1800"/>
              <a:buFont typeface="Times"/>
              <a:buChar char="●"/>
              <a:defRPr sz="1800"/>
            </a:lvl4pPr>
            <a:lvl5pPr marL="2286000" lvl="4" indent="-342900" algn="l" rtl="0">
              <a:spcBef>
                <a:spcPts val="360"/>
              </a:spcBef>
              <a:spcAft>
                <a:spcPts val="0"/>
              </a:spcAft>
              <a:buClr>
                <a:schemeClr val="dk1"/>
              </a:buClr>
              <a:buSzPts val="1800"/>
              <a:buFont typeface="Times"/>
              <a:buChar char="○"/>
              <a:defRPr sz="1800"/>
            </a:lvl5pPr>
            <a:lvl6pPr marL="2743200" lvl="5" indent="-342900" algn="l" rtl="0">
              <a:spcBef>
                <a:spcPts val="360"/>
              </a:spcBef>
              <a:spcAft>
                <a:spcPts val="0"/>
              </a:spcAft>
              <a:buClr>
                <a:schemeClr val="dk1"/>
              </a:buClr>
              <a:buSzPts val="1800"/>
              <a:buFont typeface="Times"/>
              <a:buChar char="■"/>
              <a:defRPr sz="1800"/>
            </a:lvl6pPr>
            <a:lvl7pPr marL="3200400" lvl="6" indent="-342900" algn="l" rtl="0">
              <a:spcBef>
                <a:spcPts val="360"/>
              </a:spcBef>
              <a:spcAft>
                <a:spcPts val="0"/>
              </a:spcAft>
              <a:buClr>
                <a:schemeClr val="dk1"/>
              </a:buClr>
              <a:buSzPts val="1800"/>
              <a:buFont typeface="Times"/>
              <a:buChar char="●"/>
              <a:defRPr sz="1800"/>
            </a:lvl7pPr>
            <a:lvl8pPr marL="3657600" lvl="7" indent="-342900" algn="l" rtl="0">
              <a:spcBef>
                <a:spcPts val="360"/>
              </a:spcBef>
              <a:spcAft>
                <a:spcPts val="0"/>
              </a:spcAft>
              <a:buClr>
                <a:schemeClr val="dk1"/>
              </a:buClr>
              <a:buSzPts val="1800"/>
              <a:buFont typeface="Times"/>
              <a:buChar char="○"/>
              <a:defRPr sz="1800"/>
            </a:lvl8pPr>
            <a:lvl9pPr marL="4114800" lvl="8" indent="-342900" algn="l" rtl="0">
              <a:spcBef>
                <a:spcPts val="360"/>
              </a:spcBef>
              <a:spcAft>
                <a:spcPts val="0"/>
              </a:spcAft>
              <a:buClr>
                <a:schemeClr val="dk1"/>
              </a:buClr>
              <a:buSzPts val="1800"/>
              <a:buFont typeface="Times"/>
              <a:buChar char="■"/>
              <a:defRPr sz="1800"/>
            </a:lvl9pPr>
          </a:lstStyle>
          <a:p>
            <a:endParaRPr/>
          </a:p>
        </p:txBody>
      </p:sp>
      <p:sp>
        <p:nvSpPr>
          <p:cNvPr id="60" name="Google Shape;60;p14"/>
          <p:cNvSpPr txBox="1">
            <a:spLocks noGrp="1"/>
          </p:cNvSpPr>
          <p:nvPr>
            <p:ph type="dt" idx="10"/>
          </p:nvPr>
        </p:nvSpPr>
        <p:spPr>
          <a:xfrm>
            <a:off x="685800" y="4686300"/>
            <a:ext cx="1905000" cy="3429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1" name="Google Shape;61;p14"/>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2" name="Google Shape;62;p14"/>
          <p:cNvSpPr txBox="1">
            <a:spLocks noGrp="1"/>
          </p:cNvSpPr>
          <p:nvPr>
            <p:ph type="sldNum" idx="12"/>
          </p:nvPr>
        </p:nvSpPr>
        <p:spPr>
          <a:xfrm>
            <a:off x="6553200" y="4686300"/>
            <a:ext cx="1905000" cy="342900"/>
          </a:xfrm>
          <a:prstGeom prst="rect">
            <a:avLst/>
          </a:prstGeom>
          <a:noFill/>
          <a:ln>
            <a:noFill/>
          </a:ln>
        </p:spPr>
        <p:txBody>
          <a:bodyPr spcFirstLastPara="1" wrap="square" lIns="91425" tIns="45700" rIns="91425" bIns="45700" anchor="t" anchorCtr="0">
            <a:normAutofit/>
          </a:bodyPr>
          <a:lstStyle>
            <a:lvl1pPr marL="0" marR="0" lvl="0" indent="0" algn="r" rtl="0">
              <a:spcBef>
                <a:spcPts val="0"/>
              </a:spcBef>
              <a:spcAft>
                <a:spcPts val="0"/>
              </a:spcAft>
              <a:buNone/>
              <a:defRPr sz="1400">
                <a:solidFill>
                  <a:schemeClr val="dk1"/>
                </a:solidFill>
                <a:latin typeface="Times"/>
                <a:ea typeface="Times"/>
                <a:cs typeface="Times"/>
                <a:sym typeface="Times"/>
              </a:defRPr>
            </a:lvl1pPr>
            <a:lvl2pPr marL="0" marR="0" lvl="1" indent="0" algn="r" rtl="0">
              <a:spcBef>
                <a:spcPts val="0"/>
              </a:spcBef>
              <a:spcAft>
                <a:spcPts val="0"/>
              </a:spcAft>
              <a:buNone/>
              <a:defRPr sz="1400">
                <a:solidFill>
                  <a:schemeClr val="dk1"/>
                </a:solidFill>
                <a:latin typeface="Times"/>
                <a:ea typeface="Times"/>
                <a:cs typeface="Times"/>
                <a:sym typeface="Times"/>
              </a:defRPr>
            </a:lvl2pPr>
            <a:lvl3pPr marL="0" marR="0" lvl="2" indent="0" algn="r" rtl="0">
              <a:spcBef>
                <a:spcPts val="0"/>
              </a:spcBef>
              <a:spcAft>
                <a:spcPts val="0"/>
              </a:spcAft>
              <a:buNone/>
              <a:defRPr sz="1400">
                <a:solidFill>
                  <a:schemeClr val="dk1"/>
                </a:solidFill>
                <a:latin typeface="Times"/>
                <a:ea typeface="Times"/>
                <a:cs typeface="Times"/>
                <a:sym typeface="Times"/>
              </a:defRPr>
            </a:lvl3pPr>
            <a:lvl4pPr marL="0" marR="0" lvl="3" indent="0" algn="r" rtl="0">
              <a:spcBef>
                <a:spcPts val="0"/>
              </a:spcBef>
              <a:spcAft>
                <a:spcPts val="0"/>
              </a:spcAft>
              <a:buNone/>
              <a:defRPr sz="1400">
                <a:solidFill>
                  <a:schemeClr val="dk1"/>
                </a:solidFill>
                <a:latin typeface="Times"/>
                <a:ea typeface="Times"/>
                <a:cs typeface="Times"/>
                <a:sym typeface="Times"/>
              </a:defRPr>
            </a:lvl4pPr>
            <a:lvl5pPr marL="0" marR="0" lvl="4" indent="0" algn="r" rtl="0">
              <a:spcBef>
                <a:spcPts val="0"/>
              </a:spcBef>
              <a:spcAft>
                <a:spcPts val="0"/>
              </a:spcAft>
              <a:buNone/>
              <a:defRPr sz="1400">
                <a:solidFill>
                  <a:schemeClr val="dk1"/>
                </a:solidFill>
                <a:latin typeface="Times"/>
                <a:ea typeface="Times"/>
                <a:cs typeface="Times"/>
                <a:sym typeface="Times"/>
              </a:defRPr>
            </a:lvl5pPr>
            <a:lvl6pPr marL="0" marR="0" lvl="5" indent="0" algn="r" rtl="0">
              <a:spcBef>
                <a:spcPts val="0"/>
              </a:spcBef>
              <a:spcAft>
                <a:spcPts val="0"/>
              </a:spcAft>
              <a:buNone/>
              <a:defRPr sz="1400">
                <a:solidFill>
                  <a:schemeClr val="dk1"/>
                </a:solidFill>
                <a:latin typeface="Times"/>
                <a:ea typeface="Times"/>
                <a:cs typeface="Times"/>
                <a:sym typeface="Times"/>
              </a:defRPr>
            </a:lvl6pPr>
            <a:lvl7pPr marL="0" marR="0" lvl="6" indent="0" algn="r" rtl="0">
              <a:spcBef>
                <a:spcPts val="0"/>
              </a:spcBef>
              <a:spcAft>
                <a:spcPts val="0"/>
              </a:spcAft>
              <a:buNone/>
              <a:defRPr sz="1400">
                <a:solidFill>
                  <a:schemeClr val="dk1"/>
                </a:solidFill>
                <a:latin typeface="Times"/>
                <a:ea typeface="Times"/>
                <a:cs typeface="Times"/>
                <a:sym typeface="Times"/>
              </a:defRPr>
            </a:lvl7pPr>
            <a:lvl8pPr marL="0" marR="0" lvl="7" indent="0" algn="r" rtl="0">
              <a:spcBef>
                <a:spcPts val="0"/>
              </a:spcBef>
              <a:spcAft>
                <a:spcPts val="0"/>
              </a:spcAft>
              <a:buNone/>
              <a:defRPr sz="1400">
                <a:solidFill>
                  <a:schemeClr val="dk1"/>
                </a:solidFill>
                <a:latin typeface="Times"/>
                <a:ea typeface="Times"/>
                <a:cs typeface="Times"/>
                <a:sym typeface="Times"/>
              </a:defRPr>
            </a:lvl8pPr>
            <a:lvl9pPr marL="0" marR="0" lvl="8" indent="0" algn="r" rtl="0">
              <a:spcBef>
                <a:spcPts val="0"/>
              </a:spcBef>
              <a:spcAft>
                <a:spcPts val="0"/>
              </a:spcAft>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p:cSld name="SECTION_HEADER_1">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722313" y="3305175"/>
            <a:ext cx="7772400" cy="1021500"/>
          </a:xfrm>
          <a:prstGeom prst="rect">
            <a:avLst/>
          </a:prstGeom>
          <a:noFill/>
          <a:ln>
            <a:noFill/>
          </a:ln>
        </p:spPr>
        <p:txBody>
          <a:bodyPr spcFirstLastPara="1" wrap="square" lIns="91425" tIns="45700" rIns="91425" bIns="45700" anchor="t" anchorCtr="0">
            <a:normAutofit/>
          </a:bodyPr>
          <a:lstStyle>
            <a:lvl1pPr lvl="0" algn="l" rtl="0">
              <a:spcBef>
                <a:spcPts val="0"/>
              </a:spcBef>
              <a:spcAft>
                <a:spcPts val="0"/>
              </a:spcAft>
              <a:buSzPts val="2800"/>
              <a:buNone/>
              <a:defRPr sz="4000" b="1" cap="none"/>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5" name="Google Shape;65;p15"/>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rmAutofit/>
          </a:bodyPr>
          <a:lstStyle>
            <a:lvl1pPr marL="457200" lvl="0" indent="-228600" algn="l" rtl="0">
              <a:spcBef>
                <a:spcPts val="400"/>
              </a:spcBef>
              <a:spcAft>
                <a:spcPts val="0"/>
              </a:spcAft>
              <a:buClr>
                <a:schemeClr val="dk1"/>
              </a:buClr>
              <a:buSzPts val="2000"/>
              <a:buFont typeface="Times"/>
              <a:buNone/>
              <a:defRPr sz="2000"/>
            </a:lvl1pPr>
            <a:lvl2pPr marL="914400" lvl="1" indent="-228600" algn="l" rtl="0">
              <a:spcBef>
                <a:spcPts val="360"/>
              </a:spcBef>
              <a:spcAft>
                <a:spcPts val="0"/>
              </a:spcAft>
              <a:buClr>
                <a:schemeClr val="dk1"/>
              </a:buClr>
              <a:buSzPts val="1800"/>
              <a:buFont typeface="Times"/>
              <a:buNone/>
              <a:defRPr sz="1800"/>
            </a:lvl2pPr>
            <a:lvl3pPr marL="1371600" lvl="2" indent="-228600" algn="l" rtl="0">
              <a:spcBef>
                <a:spcPts val="320"/>
              </a:spcBef>
              <a:spcAft>
                <a:spcPts val="0"/>
              </a:spcAft>
              <a:buClr>
                <a:schemeClr val="dk1"/>
              </a:buClr>
              <a:buSzPts val="1600"/>
              <a:buFont typeface="Times"/>
              <a:buNone/>
              <a:defRPr sz="1600"/>
            </a:lvl3pPr>
            <a:lvl4pPr marL="1828800" lvl="3" indent="-228600" algn="l" rtl="0">
              <a:spcBef>
                <a:spcPts val="280"/>
              </a:spcBef>
              <a:spcAft>
                <a:spcPts val="0"/>
              </a:spcAft>
              <a:buClr>
                <a:schemeClr val="dk1"/>
              </a:buClr>
              <a:buSzPts val="1400"/>
              <a:buFont typeface="Times"/>
              <a:buNone/>
              <a:defRPr sz="1400"/>
            </a:lvl4pPr>
            <a:lvl5pPr marL="2286000" lvl="4" indent="-228600" algn="l" rtl="0">
              <a:spcBef>
                <a:spcPts val="280"/>
              </a:spcBef>
              <a:spcAft>
                <a:spcPts val="0"/>
              </a:spcAft>
              <a:buClr>
                <a:schemeClr val="dk1"/>
              </a:buClr>
              <a:buSzPts val="1400"/>
              <a:buFont typeface="Times"/>
              <a:buNone/>
              <a:defRPr sz="1400"/>
            </a:lvl5pPr>
            <a:lvl6pPr marL="2743200" lvl="5" indent="-228600" algn="l" rtl="0">
              <a:spcBef>
                <a:spcPts val="280"/>
              </a:spcBef>
              <a:spcAft>
                <a:spcPts val="0"/>
              </a:spcAft>
              <a:buClr>
                <a:schemeClr val="dk1"/>
              </a:buClr>
              <a:buSzPts val="1400"/>
              <a:buFont typeface="Times"/>
              <a:buNone/>
              <a:defRPr sz="1400"/>
            </a:lvl6pPr>
            <a:lvl7pPr marL="3200400" lvl="6" indent="-228600" algn="l" rtl="0">
              <a:spcBef>
                <a:spcPts val="280"/>
              </a:spcBef>
              <a:spcAft>
                <a:spcPts val="0"/>
              </a:spcAft>
              <a:buClr>
                <a:schemeClr val="dk1"/>
              </a:buClr>
              <a:buSzPts val="1400"/>
              <a:buFont typeface="Times"/>
              <a:buNone/>
              <a:defRPr sz="1400"/>
            </a:lvl7pPr>
            <a:lvl8pPr marL="3657600" lvl="7" indent="-228600" algn="l" rtl="0">
              <a:spcBef>
                <a:spcPts val="280"/>
              </a:spcBef>
              <a:spcAft>
                <a:spcPts val="0"/>
              </a:spcAft>
              <a:buClr>
                <a:schemeClr val="dk1"/>
              </a:buClr>
              <a:buSzPts val="1400"/>
              <a:buFont typeface="Times"/>
              <a:buNone/>
              <a:defRPr sz="1400"/>
            </a:lvl8pPr>
            <a:lvl9pPr marL="4114800" lvl="8" indent="-228600" algn="l" rtl="0">
              <a:spcBef>
                <a:spcPts val="280"/>
              </a:spcBef>
              <a:spcAft>
                <a:spcPts val="0"/>
              </a:spcAft>
              <a:buClr>
                <a:schemeClr val="dk1"/>
              </a:buClr>
              <a:buSzPts val="1400"/>
              <a:buFont typeface="Times"/>
              <a:buNone/>
              <a:defRPr sz="1400"/>
            </a:lvl9pPr>
          </a:lstStyle>
          <a:p>
            <a:endParaRPr/>
          </a:p>
        </p:txBody>
      </p:sp>
      <p:sp>
        <p:nvSpPr>
          <p:cNvPr id="66" name="Google Shape;66;p15"/>
          <p:cNvSpPr txBox="1">
            <a:spLocks noGrp="1"/>
          </p:cNvSpPr>
          <p:nvPr>
            <p:ph type="dt" idx="10"/>
          </p:nvPr>
        </p:nvSpPr>
        <p:spPr>
          <a:xfrm>
            <a:off x="685800" y="4686300"/>
            <a:ext cx="1905000" cy="3429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7" name="Google Shape;67;p15"/>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8" name="Google Shape;68;p15"/>
          <p:cNvSpPr txBox="1">
            <a:spLocks noGrp="1"/>
          </p:cNvSpPr>
          <p:nvPr>
            <p:ph type="sldNum" idx="12"/>
          </p:nvPr>
        </p:nvSpPr>
        <p:spPr>
          <a:xfrm>
            <a:off x="6553200" y="4686300"/>
            <a:ext cx="1905000" cy="342900"/>
          </a:xfrm>
          <a:prstGeom prst="rect">
            <a:avLst/>
          </a:prstGeom>
          <a:noFill/>
          <a:ln>
            <a:noFill/>
          </a:ln>
        </p:spPr>
        <p:txBody>
          <a:bodyPr spcFirstLastPara="1" wrap="square" lIns="91425" tIns="45700" rIns="91425" bIns="45700" anchor="t" anchorCtr="0">
            <a:normAutofit/>
          </a:bodyPr>
          <a:lstStyle>
            <a:lvl1pPr marL="0" marR="0" lvl="0" indent="0" algn="r" rtl="0">
              <a:spcBef>
                <a:spcPts val="0"/>
              </a:spcBef>
              <a:spcAft>
                <a:spcPts val="0"/>
              </a:spcAft>
              <a:buNone/>
              <a:defRPr sz="1400">
                <a:solidFill>
                  <a:schemeClr val="dk1"/>
                </a:solidFill>
                <a:latin typeface="Times"/>
                <a:ea typeface="Times"/>
                <a:cs typeface="Times"/>
                <a:sym typeface="Times"/>
              </a:defRPr>
            </a:lvl1pPr>
            <a:lvl2pPr marL="0" marR="0" lvl="1" indent="0" algn="r" rtl="0">
              <a:spcBef>
                <a:spcPts val="0"/>
              </a:spcBef>
              <a:spcAft>
                <a:spcPts val="0"/>
              </a:spcAft>
              <a:buNone/>
              <a:defRPr sz="1400">
                <a:solidFill>
                  <a:schemeClr val="dk1"/>
                </a:solidFill>
                <a:latin typeface="Times"/>
                <a:ea typeface="Times"/>
                <a:cs typeface="Times"/>
                <a:sym typeface="Times"/>
              </a:defRPr>
            </a:lvl2pPr>
            <a:lvl3pPr marL="0" marR="0" lvl="2" indent="0" algn="r" rtl="0">
              <a:spcBef>
                <a:spcPts val="0"/>
              </a:spcBef>
              <a:spcAft>
                <a:spcPts val="0"/>
              </a:spcAft>
              <a:buNone/>
              <a:defRPr sz="1400">
                <a:solidFill>
                  <a:schemeClr val="dk1"/>
                </a:solidFill>
                <a:latin typeface="Times"/>
                <a:ea typeface="Times"/>
                <a:cs typeface="Times"/>
                <a:sym typeface="Times"/>
              </a:defRPr>
            </a:lvl3pPr>
            <a:lvl4pPr marL="0" marR="0" lvl="3" indent="0" algn="r" rtl="0">
              <a:spcBef>
                <a:spcPts val="0"/>
              </a:spcBef>
              <a:spcAft>
                <a:spcPts val="0"/>
              </a:spcAft>
              <a:buNone/>
              <a:defRPr sz="1400">
                <a:solidFill>
                  <a:schemeClr val="dk1"/>
                </a:solidFill>
                <a:latin typeface="Times"/>
                <a:ea typeface="Times"/>
                <a:cs typeface="Times"/>
                <a:sym typeface="Times"/>
              </a:defRPr>
            </a:lvl4pPr>
            <a:lvl5pPr marL="0" marR="0" lvl="4" indent="0" algn="r" rtl="0">
              <a:spcBef>
                <a:spcPts val="0"/>
              </a:spcBef>
              <a:spcAft>
                <a:spcPts val="0"/>
              </a:spcAft>
              <a:buNone/>
              <a:defRPr sz="1400">
                <a:solidFill>
                  <a:schemeClr val="dk1"/>
                </a:solidFill>
                <a:latin typeface="Times"/>
                <a:ea typeface="Times"/>
                <a:cs typeface="Times"/>
                <a:sym typeface="Times"/>
              </a:defRPr>
            </a:lvl5pPr>
            <a:lvl6pPr marL="0" marR="0" lvl="5" indent="0" algn="r" rtl="0">
              <a:spcBef>
                <a:spcPts val="0"/>
              </a:spcBef>
              <a:spcAft>
                <a:spcPts val="0"/>
              </a:spcAft>
              <a:buNone/>
              <a:defRPr sz="1400">
                <a:solidFill>
                  <a:schemeClr val="dk1"/>
                </a:solidFill>
                <a:latin typeface="Times"/>
                <a:ea typeface="Times"/>
                <a:cs typeface="Times"/>
                <a:sym typeface="Times"/>
              </a:defRPr>
            </a:lvl6pPr>
            <a:lvl7pPr marL="0" marR="0" lvl="6" indent="0" algn="r" rtl="0">
              <a:spcBef>
                <a:spcPts val="0"/>
              </a:spcBef>
              <a:spcAft>
                <a:spcPts val="0"/>
              </a:spcAft>
              <a:buNone/>
              <a:defRPr sz="1400">
                <a:solidFill>
                  <a:schemeClr val="dk1"/>
                </a:solidFill>
                <a:latin typeface="Times"/>
                <a:ea typeface="Times"/>
                <a:cs typeface="Times"/>
                <a:sym typeface="Times"/>
              </a:defRPr>
            </a:lvl7pPr>
            <a:lvl8pPr marL="0" marR="0" lvl="7" indent="0" algn="r" rtl="0">
              <a:spcBef>
                <a:spcPts val="0"/>
              </a:spcBef>
              <a:spcAft>
                <a:spcPts val="0"/>
              </a:spcAft>
              <a:buNone/>
              <a:defRPr sz="1400">
                <a:solidFill>
                  <a:schemeClr val="dk1"/>
                </a:solidFill>
                <a:latin typeface="Times"/>
                <a:ea typeface="Times"/>
                <a:cs typeface="Times"/>
                <a:sym typeface="Times"/>
              </a:defRPr>
            </a:lvl8pPr>
            <a:lvl9pPr marL="0" marR="0" lvl="8" indent="0" algn="r" rtl="0">
              <a:spcBef>
                <a:spcPts val="0"/>
              </a:spcBef>
              <a:spcAft>
                <a:spcPts val="0"/>
              </a:spcAft>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457200" y="204788"/>
            <a:ext cx="3008400" cy="871500"/>
          </a:xfrm>
          <a:prstGeom prst="rect">
            <a:avLst/>
          </a:prstGeom>
          <a:noFill/>
          <a:ln>
            <a:noFill/>
          </a:ln>
        </p:spPr>
        <p:txBody>
          <a:bodyPr spcFirstLastPara="1" wrap="square" lIns="91425" tIns="45700" rIns="91425" bIns="45700" anchor="b" anchorCtr="0">
            <a:normAutofit/>
          </a:bodyPr>
          <a:lstStyle>
            <a:lvl1pPr lvl="0" algn="l" rtl="0">
              <a:spcBef>
                <a:spcPts val="0"/>
              </a:spcBef>
              <a:spcAft>
                <a:spcPts val="0"/>
              </a:spcAft>
              <a:buSzPts val="2800"/>
              <a:buNone/>
              <a:defRPr sz="2000" b="1"/>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1" name="Google Shape;71;p16"/>
          <p:cNvSpPr txBox="1">
            <a:spLocks noGrp="1"/>
          </p:cNvSpPr>
          <p:nvPr>
            <p:ph type="body" idx="1"/>
          </p:nvPr>
        </p:nvSpPr>
        <p:spPr>
          <a:xfrm>
            <a:off x="3575050" y="204788"/>
            <a:ext cx="5111700" cy="4389900"/>
          </a:xfrm>
          <a:prstGeom prst="rect">
            <a:avLst/>
          </a:prstGeom>
          <a:noFill/>
          <a:ln>
            <a:noFill/>
          </a:ln>
        </p:spPr>
        <p:txBody>
          <a:bodyPr spcFirstLastPara="1" wrap="square" lIns="91425" tIns="45700" rIns="91425" bIns="45700" anchor="t" anchorCtr="0">
            <a:normAutofit/>
          </a:bodyPr>
          <a:lstStyle>
            <a:lvl1pPr marL="457200" lvl="0" indent="-431800" algn="l" rtl="0">
              <a:spcBef>
                <a:spcPts val="640"/>
              </a:spcBef>
              <a:spcAft>
                <a:spcPts val="0"/>
              </a:spcAft>
              <a:buClr>
                <a:schemeClr val="dk1"/>
              </a:buClr>
              <a:buSzPts val="3200"/>
              <a:buFont typeface="Times"/>
              <a:buChar char="●"/>
              <a:defRPr sz="3200"/>
            </a:lvl1pPr>
            <a:lvl2pPr marL="914400" lvl="1" indent="-406400" algn="l" rtl="0">
              <a:spcBef>
                <a:spcPts val="560"/>
              </a:spcBef>
              <a:spcAft>
                <a:spcPts val="0"/>
              </a:spcAft>
              <a:buClr>
                <a:schemeClr val="dk1"/>
              </a:buClr>
              <a:buSzPts val="2800"/>
              <a:buFont typeface="Times"/>
              <a:buChar char="○"/>
              <a:defRPr sz="2800"/>
            </a:lvl2pPr>
            <a:lvl3pPr marL="1371600" lvl="2" indent="-381000" algn="l" rtl="0">
              <a:spcBef>
                <a:spcPts val="480"/>
              </a:spcBef>
              <a:spcAft>
                <a:spcPts val="0"/>
              </a:spcAft>
              <a:buClr>
                <a:schemeClr val="dk1"/>
              </a:buClr>
              <a:buSzPts val="2400"/>
              <a:buFont typeface="Times"/>
              <a:buChar char="■"/>
              <a:defRPr sz="2400"/>
            </a:lvl3pPr>
            <a:lvl4pPr marL="1828800" lvl="3" indent="-355600" algn="l" rtl="0">
              <a:spcBef>
                <a:spcPts val="400"/>
              </a:spcBef>
              <a:spcAft>
                <a:spcPts val="0"/>
              </a:spcAft>
              <a:buClr>
                <a:schemeClr val="dk1"/>
              </a:buClr>
              <a:buSzPts val="2000"/>
              <a:buFont typeface="Times"/>
              <a:buChar char="●"/>
              <a:defRPr sz="2000"/>
            </a:lvl4pPr>
            <a:lvl5pPr marL="2286000" lvl="4" indent="-355600" algn="l" rtl="0">
              <a:spcBef>
                <a:spcPts val="400"/>
              </a:spcBef>
              <a:spcAft>
                <a:spcPts val="0"/>
              </a:spcAft>
              <a:buClr>
                <a:schemeClr val="dk1"/>
              </a:buClr>
              <a:buSzPts val="2000"/>
              <a:buFont typeface="Times"/>
              <a:buChar char="○"/>
              <a:defRPr sz="2000"/>
            </a:lvl5pPr>
            <a:lvl6pPr marL="2743200" lvl="5" indent="-355600" algn="l" rtl="0">
              <a:spcBef>
                <a:spcPts val="400"/>
              </a:spcBef>
              <a:spcAft>
                <a:spcPts val="0"/>
              </a:spcAft>
              <a:buClr>
                <a:schemeClr val="dk1"/>
              </a:buClr>
              <a:buSzPts val="2000"/>
              <a:buFont typeface="Times"/>
              <a:buChar char="■"/>
              <a:defRPr sz="2000"/>
            </a:lvl6pPr>
            <a:lvl7pPr marL="3200400" lvl="6" indent="-355600" algn="l" rtl="0">
              <a:spcBef>
                <a:spcPts val="400"/>
              </a:spcBef>
              <a:spcAft>
                <a:spcPts val="0"/>
              </a:spcAft>
              <a:buClr>
                <a:schemeClr val="dk1"/>
              </a:buClr>
              <a:buSzPts val="2000"/>
              <a:buFont typeface="Times"/>
              <a:buChar char="●"/>
              <a:defRPr sz="2000"/>
            </a:lvl7pPr>
            <a:lvl8pPr marL="3657600" lvl="7" indent="-355600" algn="l" rtl="0">
              <a:spcBef>
                <a:spcPts val="400"/>
              </a:spcBef>
              <a:spcAft>
                <a:spcPts val="0"/>
              </a:spcAft>
              <a:buClr>
                <a:schemeClr val="dk1"/>
              </a:buClr>
              <a:buSzPts val="2000"/>
              <a:buFont typeface="Times"/>
              <a:buChar char="○"/>
              <a:defRPr sz="2000"/>
            </a:lvl8pPr>
            <a:lvl9pPr marL="4114800" lvl="8" indent="-355600" algn="l" rtl="0">
              <a:spcBef>
                <a:spcPts val="400"/>
              </a:spcBef>
              <a:spcAft>
                <a:spcPts val="0"/>
              </a:spcAft>
              <a:buClr>
                <a:schemeClr val="dk1"/>
              </a:buClr>
              <a:buSzPts val="2000"/>
              <a:buFont typeface="Times"/>
              <a:buChar char="■"/>
              <a:defRPr sz="2000"/>
            </a:lvl9pPr>
          </a:lstStyle>
          <a:p>
            <a:endParaRPr/>
          </a:p>
        </p:txBody>
      </p:sp>
      <p:sp>
        <p:nvSpPr>
          <p:cNvPr id="72" name="Google Shape;72;p16"/>
          <p:cNvSpPr txBox="1">
            <a:spLocks noGrp="1"/>
          </p:cNvSpPr>
          <p:nvPr>
            <p:ph type="body" idx="2"/>
          </p:nvPr>
        </p:nvSpPr>
        <p:spPr>
          <a:xfrm>
            <a:off x="457200" y="1076325"/>
            <a:ext cx="3008400" cy="3518400"/>
          </a:xfrm>
          <a:prstGeom prst="rect">
            <a:avLst/>
          </a:prstGeom>
          <a:noFill/>
          <a:ln>
            <a:noFill/>
          </a:ln>
        </p:spPr>
        <p:txBody>
          <a:bodyPr spcFirstLastPara="1" wrap="square" lIns="91425" tIns="45700" rIns="91425" bIns="45700" anchor="t" anchorCtr="0">
            <a:normAutofit/>
          </a:bodyPr>
          <a:lstStyle>
            <a:lvl1pPr marL="457200" lvl="0" indent="-228600" algn="l" rtl="0">
              <a:spcBef>
                <a:spcPts val="280"/>
              </a:spcBef>
              <a:spcAft>
                <a:spcPts val="0"/>
              </a:spcAft>
              <a:buClr>
                <a:schemeClr val="dk1"/>
              </a:buClr>
              <a:buSzPts val="1400"/>
              <a:buFont typeface="Times"/>
              <a:buNone/>
              <a:defRPr sz="1400"/>
            </a:lvl1pPr>
            <a:lvl2pPr marL="914400" lvl="1" indent="-228600" algn="l" rtl="0">
              <a:spcBef>
                <a:spcPts val="240"/>
              </a:spcBef>
              <a:spcAft>
                <a:spcPts val="0"/>
              </a:spcAft>
              <a:buClr>
                <a:schemeClr val="dk1"/>
              </a:buClr>
              <a:buSzPts val="1200"/>
              <a:buFont typeface="Times"/>
              <a:buNone/>
              <a:defRPr sz="1200"/>
            </a:lvl2pPr>
            <a:lvl3pPr marL="1371600" lvl="2" indent="-228600" algn="l" rtl="0">
              <a:spcBef>
                <a:spcPts val="200"/>
              </a:spcBef>
              <a:spcAft>
                <a:spcPts val="0"/>
              </a:spcAft>
              <a:buClr>
                <a:schemeClr val="dk1"/>
              </a:buClr>
              <a:buSzPts val="1000"/>
              <a:buFont typeface="Times"/>
              <a:buNone/>
              <a:defRPr sz="1000"/>
            </a:lvl3pPr>
            <a:lvl4pPr marL="1828800" lvl="3" indent="-228600" algn="l" rtl="0">
              <a:spcBef>
                <a:spcPts val="180"/>
              </a:spcBef>
              <a:spcAft>
                <a:spcPts val="0"/>
              </a:spcAft>
              <a:buClr>
                <a:schemeClr val="dk1"/>
              </a:buClr>
              <a:buSzPts val="900"/>
              <a:buFont typeface="Times"/>
              <a:buNone/>
              <a:defRPr sz="900"/>
            </a:lvl4pPr>
            <a:lvl5pPr marL="2286000" lvl="4" indent="-228600" algn="l" rtl="0">
              <a:spcBef>
                <a:spcPts val="180"/>
              </a:spcBef>
              <a:spcAft>
                <a:spcPts val="0"/>
              </a:spcAft>
              <a:buClr>
                <a:schemeClr val="dk1"/>
              </a:buClr>
              <a:buSzPts val="900"/>
              <a:buFont typeface="Times"/>
              <a:buNone/>
              <a:defRPr sz="900"/>
            </a:lvl5pPr>
            <a:lvl6pPr marL="2743200" lvl="5" indent="-228600" algn="l" rtl="0">
              <a:spcBef>
                <a:spcPts val="180"/>
              </a:spcBef>
              <a:spcAft>
                <a:spcPts val="0"/>
              </a:spcAft>
              <a:buClr>
                <a:schemeClr val="dk1"/>
              </a:buClr>
              <a:buSzPts val="900"/>
              <a:buFont typeface="Times"/>
              <a:buNone/>
              <a:defRPr sz="900"/>
            </a:lvl6pPr>
            <a:lvl7pPr marL="3200400" lvl="6" indent="-228600" algn="l" rtl="0">
              <a:spcBef>
                <a:spcPts val="180"/>
              </a:spcBef>
              <a:spcAft>
                <a:spcPts val="0"/>
              </a:spcAft>
              <a:buClr>
                <a:schemeClr val="dk1"/>
              </a:buClr>
              <a:buSzPts val="900"/>
              <a:buFont typeface="Times"/>
              <a:buNone/>
              <a:defRPr sz="900"/>
            </a:lvl7pPr>
            <a:lvl8pPr marL="3657600" lvl="7" indent="-228600" algn="l" rtl="0">
              <a:spcBef>
                <a:spcPts val="180"/>
              </a:spcBef>
              <a:spcAft>
                <a:spcPts val="0"/>
              </a:spcAft>
              <a:buClr>
                <a:schemeClr val="dk1"/>
              </a:buClr>
              <a:buSzPts val="900"/>
              <a:buFont typeface="Times"/>
              <a:buNone/>
              <a:defRPr sz="900"/>
            </a:lvl8pPr>
            <a:lvl9pPr marL="4114800" lvl="8" indent="-228600" algn="l" rtl="0">
              <a:spcBef>
                <a:spcPts val="180"/>
              </a:spcBef>
              <a:spcAft>
                <a:spcPts val="0"/>
              </a:spcAft>
              <a:buClr>
                <a:schemeClr val="dk1"/>
              </a:buClr>
              <a:buSzPts val="900"/>
              <a:buFont typeface="Times"/>
              <a:buNone/>
              <a:defRPr sz="900"/>
            </a:lvl9pPr>
          </a:lstStyle>
          <a:p>
            <a:endParaRPr/>
          </a:p>
        </p:txBody>
      </p:sp>
      <p:sp>
        <p:nvSpPr>
          <p:cNvPr id="73" name="Google Shape;73;p16"/>
          <p:cNvSpPr txBox="1">
            <a:spLocks noGrp="1"/>
          </p:cNvSpPr>
          <p:nvPr>
            <p:ph type="dt" idx="10"/>
          </p:nvPr>
        </p:nvSpPr>
        <p:spPr>
          <a:xfrm>
            <a:off x="685800" y="4686300"/>
            <a:ext cx="1905000" cy="3429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4" name="Google Shape;74;p16"/>
          <p:cNvSpPr txBox="1">
            <a:spLocks noGrp="1"/>
          </p:cNvSpPr>
          <p:nvPr>
            <p:ph type="ftr" idx="11"/>
          </p:nvPr>
        </p:nvSpPr>
        <p:spPr>
          <a:xfrm>
            <a:off x="3124200" y="4686300"/>
            <a:ext cx="2895600" cy="342900"/>
          </a:xfrm>
          <a:prstGeom prst="rect">
            <a:avLst/>
          </a:prstGeom>
          <a:noFill/>
          <a:ln>
            <a:noFill/>
          </a:ln>
        </p:spPr>
        <p:txBody>
          <a:bodyPr spcFirstLastPara="1" wrap="square" lIns="91425" tIns="45700" rIns="91425" bIns="45700" anchor="t"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5" name="Google Shape;75;p16"/>
          <p:cNvSpPr txBox="1">
            <a:spLocks noGrp="1"/>
          </p:cNvSpPr>
          <p:nvPr>
            <p:ph type="sldNum" idx="12"/>
          </p:nvPr>
        </p:nvSpPr>
        <p:spPr>
          <a:xfrm>
            <a:off x="6553200" y="4686300"/>
            <a:ext cx="1905000" cy="342900"/>
          </a:xfrm>
          <a:prstGeom prst="rect">
            <a:avLst/>
          </a:prstGeom>
          <a:noFill/>
          <a:ln>
            <a:noFill/>
          </a:ln>
        </p:spPr>
        <p:txBody>
          <a:bodyPr spcFirstLastPara="1" wrap="square" lIns="91425" tIns="45700" rIns="91425" bIns="45700" anchor="t" anchorCtr="0">
            <a:normAutofit/>
          </a:bodyPr>
          <a:lstStyle>
            <a:lvl1pPr marL="0" marR="0" lvl="0" indent="0" algn="r" rtl="0">
              <a:spcBef>
                <a:spcPts val="0"/>
              </a:spcBef>
              <a:spcAft>
                <a:spcPts val="0"/>
              </a:spcAft>
              <a:buNone/>
              <a:defRPr sz="1400">
                <a:solidFill>
                  <a:schemeClr val="dk1"/>
                </a:solidFill>
                <a:latin typeface="Times"/>
                <a:ea typeface="Times"/>
                <a:cs typeface="Times"/>
                <a:sym typeface="Times"/>
              </a:defRPr>
            </a:lvl1pPr>
            <a:lvl2pPr marL="0" marR="0" lvl="1" indent="0" algn="r" rtl="0">
              <a:spcBef>
                <a:spcPts val="0"/>
              </a:spcBef>
              <a:spcAft>
                <a:spcPts val="0"/>
              </a:spcAft>
              <a:buNone/>
              <a:defRPr sz="1400">
                <a:solidFill>
                  <a:schemeClr val="dk1"/>
                </a:solidFill>
                <a:latin typeface="Times"/>
                <a:ea typeface="Times"/>
                <a:cs typeface="Times"/>
                <a:sym typeface="Times"/>
              </a:defRPr>
            </a:lvl2pPr>
            <a:lvl3pPr marL="0" marR="0" lvl="2" indent="0" algn="r" rtl="0">
              <a:spcBef>
                <a:spcPts val="0"/>
              </a:spcBef>
              <a:spcAft>
                <a:spcPts val="0"/>
              </a:spcAft>
              <a:buNone/>
              <a:defRPr sz="1400">
                <a:solidFill>
                  <a:schemeClr val="dk1"/>
                </a:solidFill>
                <a:latin typeface="Times"/>
                <a:ea typeface="Times"/>
                <a:cs typeface="Times"/>
                <a:sym typeface="Times"/>
              </a:defRPr>
            </a:lvl3pPr>
            <a:lvl4pPr marL="0" marR="0" lvl="3" indent="0" algn="r" rtl="0">
              <a:spcBef>
                <a:spcPts val="0"/>
              </a:spcBef>
              <a:spcAft>
                <a:spcPts val="0"/>
              </a:spcAft>
              <a:buNone/>
              <a:defRPr sz="1400">
                <a:solidFill>
                  <a:schemeClr val="dk1"/>
                </a:solidFill>
                <a:latin typeface="Times"/>
                <a:ea typeface="Times"/>
                <a:cs typeface="Times"/>
                <a:sym typeface="Times"/>
              </a:defRPr>
            </a:lvl4pPr>
            <a:lvl5pPr marL="0" marR="0" lvl="4" indent="0" algn="r" rtl="0">
              <a:spcBef>
                <a:spcPts val="0"/>
              </a:spcBef>
              <a:spcAft>
                <a:spcPts val="0"/>
              </a:spcAft>
              <a:buNone/>
              <a:defRPr sz="1400">
                <a:solidFill>
                  <a:schemeClr val="dk1"/>
                </a:solidFill>
                <a:latin typeface="Times"/>
                <a:ea typeface="Times"/>
                <a:cs typeface="Times"/>
                <a:sym typeface="Times"/>
              </a:defRPr>
            </a:lvl5pPr>
            <a:lvl6pPr marL="0" marR="0" lvl="5" indent="0" algn="r" rtl="0">
              <a:spcBef>
                <a:spcPts val="0"/>
              </a:spcBef>
              <a:spcAft>
                <a:spcPts val="0"/>
              </a:spcAft>
              <a:buNone/>
              <a:defRPr sz="1400">
                <a:solidFill>
                  <a:schemeClr val="dk1"/>
                </a:solidFill>
                <a:latin typeface="Times"/>
                <a:ea typeface="Times"/>
                <a:cs typeface="Times"/>
                <a:sym typeface="Times"/>
              </a:defRPr>
            </a:lvl6pPr>
            <a:lvl7pPr marL="0" marR="0" lvl="6" indent="0" algn="r" rtl="0">
              <a:spcBef>
                <a:spcPts val="0"/>
              </a:spcBef>
              <a:spcAft>
                <a:spcPts val="0"/>
              </a:spcAft>
              <a:buNone/>
              <a:defRPr sz="1400">
                <a:solidFill>
                  <a:schemeClr val="dk1"/>
                </a:solidFill>
                <a:latin typeface="Times"/>
                <a:ea typeface="Times"/>
                <a:cs typeface="Times"/>
                <a:sym typeface="Times"/>
              </a:defRPr>
            </a:lvl7pPr>
            <a:lvl8pPr marL="0" marR="0" lvl="7" indent="0" algn="r" rtl="0">
              <a:spcBef>
                <a:spcPts val="0"/>
              </a:spcBef>
              <a:spcAft>
                <a:spcPts val="0"/>
              </a:spcAft>
              <a:buNone/>
              <a:defRPr sz="1400">
                <a:solidFill>
                  <a:schemeClr val="dk1"/>
                </a:solidFill>
                <a:latin typeface="Times"/>
                <a:ea typeface="Times"/>
                <a:cs typeface="Times"/>
                <a:sym typeface="Times"/>
              </a:defRPr>
            </a:lvl8pPr>
            <a:lvl9pPr marL="0" marR="0" lvl="8" indent="0" algn="r" rtl="0">
              <a:spcBef>
                <a:spcPts val="0"/>
              </a:spcBef>
              <a:spcAft>
                <a:spcPts val="0"/>
              </a:spcAft>
              <a:buNone/>
              <a:defRPr sz="1400">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p:nvPr/>
        </p:nvSpPr>
        <p:spPr>
          <a:xfrm>
            <a:off x="6858000" y="4743450"/>
            <a:ext cx="1951038" cy="228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 sz="1400" b="1" i="0" u="none" strike="noStrike" cap="none">
                <a:solidFill>
                  <a:srgbClr val="7F7F7F"/>
                </a:solidFill>
                <a:latin typeface="Times"/>
                <a:ea typeface="Times"/>
                <a:cs typeface="Times"/>
                <a:sym typeface="Times"/>
              </a:rPr>
              <a:t>1</a:t>
            </a:r>
            <a:endParaRPr/>
          </a:p>
        </p:txBody>
      </p:sp>
      <p:sp>
        <p:nvSpPr>
          <p:cNvPr id="82" name="Google Shape;82;p17"/>
          <p:cNvSpPr txBox="1">
            <a:spLocks noGrp="1"/>
          </p:cNvSpPr>
          <p:nvPr>
            <p:ph type="ctrTitle"/>
          </p:nvPr>
        </p:nvSpPr>
        <p:spPr>
          <a:xfrm>
            <a:off x="990600" y="1371600"/>
            <a:ext cx="7772400" cy="1102519"/>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a:t>Expanded ADEPT </a:t>
            </a:r>
            <a:br>
              <a:rPr lang="en"/>
            </a:br>
            <a:r>
              <a:rPr lang="en"/>
              <a:t>Support and Evaluation System</a:t>
            </a:r>
            <a:endParaRPr/>
          </a:p>
        </p:txBody>
      </p:sp>
      <p:sp>
        <p:nvSpPr>
          <p:cNvPr id="83" name="Google Shape;83;p17"/>
          <p:cNvSpPr txBox="1">
            <a:spLocks noGrp="1"/>
          </p:cNvSpPr>
          <p:nvPr>
            <p:ph type="subTitle" idx="1"/>
          </p:nvPr>
        </p:nvSpPr>
        <p:spPr>
          <a:xfrm>
            <a:off x="1446859" y="2914650"/>
            <a:ext cx="6400800" cy="131445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200"/>
              <a:buFont typeface="Times"/>
              <a:buNone/>
            </a:pPr>
            <a:r>
              <a:rPr lang="en">
                <a:latin typeface="Times"/>
                <a:ea typeface="Times"/>
                <a:cs typeface="Times"/>
                <a:sym typeface="Times"/>
              </a:rPr>
              <a:t>Training Module for Cooperating Teachers and Supervising Faculty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6"/>
          <p:cNvSpPr txBox="1">
            <a:spLocks noGrp="1"/>
          </p:cNvSpPr>
          <p:nvPr>
            <p:ph type="title"/>
          </p:nvPr>
        </p:nvSpPr>
        <p:spPr>
          <a:xfrm>
            <a:off x="685800" y="457200"/>
            <a:ext cx="7772400" cy="9715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4000"/>
              <a:t>Connecting Functions and Processes</a:t>
            </a:r>
            <a:br>
              <a:rPr lang="en" sz="4000"/>
            </a:br>
            <a:br>
              <a:rPr lang="en" sz="1500"/>
            </a:br>
            <a:r>
              <a:rPr lang="en" sz="2000"/>
              <a:t>Each Expanded ADEPT process has a primary </a:t>
            </a:r>
            <a:r>
              <a:rPr lang="en" sz="2000">
                <a:solidFill>
                  <a:srgbClr val="FF0000"/>
                </a:solidFill>
              </a:rPr>
              <a:t>function</a:t>
            </a:r>
            <a:endParaRPr>
              <a:solidFill>
                <a:srgbClr val="FF0000"/>
              </a:solidFill>
            </a:endParaRPr>
          </a:p>
        </p:txBody>
      </p:sp>
      <p:grpSp>
        <p:nvGrpSpPr>
          <p:cNvPr id="185" name="Google Shape;185;p26"/>
          <p:cNvGrpSpPr/>
          <p:nvPr/>
        </p:nvGrpSpPr>
        <p:grpSpPr>
          <a:xfrm>
            <a:off x="686748" y="1485900"/>
            <a:ext cx="7770503" cy="3086100"/>
            <a:chOff x="948" y="0"/>
            <a:chExt cx="7770503" cy="4114800"/>
          </a:xfrm>
        </p:grpSpPr>
        <p:sp>
          <p:nvSpPr>
            <p:cNvPr id="186" name="Google Shape;186;p26"/>
            <p:cNvSpPr/>
            <p:nvPr/>
          </p:nvSpPr>
          <p:spPr>
            <a:xfrm>
              <a:off x="948" y="0"/>
              <a:ext cx="2466826" cy="4114800"/>
            </a:xfrm>
            <a:prstGeom prst="roundRect">
              <a:avLst>
                <a:gd name="adj" fmla="val 10000"/>
              </a:avLst>
            </a:prstGeom>
            <a:solidFill>
              <a:srgbClr val="CCCC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6"/>
            <p:cNvSpPr txBox="1"/>
            <p:nvPr/>
          </p:nvSpPr>
          <p:spPr>
            <a:xfrm>
              <a:off x="948" y="0"/>
              <a:ext cx="2466826" cy="1234440"/>
            </a:xfrm>
            <a:prstGeom prst="rect">
              <a:avLst/>
            </a:prstGeom>
            <a:noFill/>
            <a:ln>
              <a:noFill/>
            </a:ln>
          </p:spPr>
          <p:txBody>
            <a:bodyPr spcFirstLastPara="1" wrap="square" lIns="137150" tIns="137150" rIns="137150" bIns="137150" anchor="ctr" anchorCtr="0">
              <a:noAutofit/>
            </a:bodyPr>
            <a:lstStyle/>
            <a:p>
              <a:pPr marL="0" marR="0" lvl="0" indent="0" algn="ctr" rtl="0">
                <a:lnSpc>
                  <a:spcPct val="90000"/>
                </a:lnSpc>
                <a:spcBef>
                  <a:spcPts val="0"/>
                </a:spcBef>
                <a:spcAft>
                  <a:spcPts val="0"/>
                </a:spcAft>
                <a:buClr>
                  <a:srgbClr val="FF0000"/>
                </a:buClr>
                <a:buSzPts val="3600"/>
                <a:buFont typeface="Times"/>
                <a:buNone/>
              </a:pPr>
              <a:r>
                <a:rPr lang="en" sz="3600">
                  <a:solidFill>
                    <a:srgbClr val="FF0000"/>
                  </a:solidFill>
                  <a:latin typeface="Times"/>
                  <a:ea typeface="Times"/>
                  <a:cs typeface="Times"/>
                  <a:sym typeface="Times"/>
                </a:rPr>
                <a:t>Assisting</a:t>
              </a:r>
              <a:endParaRPr/>
            </a:p>
          </p:txBody>
        </p:sp>
        <p:sp>
          <p:nvSpPr>
            <p:cNvPr id="188" name="Google Shape;188;p26"/>
            <p:cNvSpPr/>
            <p:nvPr/>
          </p:nvSpPr>
          <p:spPr>
            <a:xfrm>
              <a:off x="247631" y="1235645"/>
              <a:ext cx="1973460" cy="1240668"/>
            </a:xfrm>
            <a:prstGeom prst="roundRect">
              <a:avLst>
                <a:gd name="adj" fmla="val 10000"/>
              </a:avLst>
            </a:prstGeom>
            <a:solidFill>
              <a:srgbClr val="3030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6"/>
            <p:cNvSpPr txBox="1"/>
            <p:nvPr/>
          </p:nvSpPr>
          <p:spPr>
            <a:xfrm>
              <a:off x="320294" y="1234450"/>
              <a:ext cx="1900800" cy="1167900"/>
            </a:xfrm>
            <a:prstGeom prst="rect">
              <a:avLst/>
            </a:prstGeom>
            <a:noFill/>
            <a:ln>
              <a:noFill/>
            </a:ln>
          </p:spPr>
          <p:txBody>
            <a:bodyPr spcFirstLastPara="1" wrap="square" lIns="66025" tIns="49525" rIns="66025" bIns="49525" anchor="ctr" anchorCtr="0">
              <a:noAutofit/>
            </a:bodyPr>
            <a:lstStyle/>
            <a:p>
              <a:pPr marL="0" marR="0" lvl="0" indent="0" algn="ctr" rtl="0">
                <a:lnSpc>
                  <a:spcPct val="90000"/>
                </a:lnSpc>
                <a:spcBef>
                  <a:spcPts val="0"/>
                </a:spcBef>
                <a:spcAft>
                  <a:spcPts val="0"/>
                </a:spcAft>
                <a:buClr>
                  <a:schemeClr val="lt1"/>
                </a:buClr>
                <a:buSzPts val="2600"/>
                <a:buFont typeface="Times"/>
                <a:buNone/>
              </a:pPr>
              <a:r>
                <a:rPr lang="en" sz="2000">
                  <a:solidFill>
                    <a:schemeClr val="lt1"/>
                  </a:solidFill>
                  <a:latin typeface="Times"/>
                  <a:ea typeface="Times"/>
                  <a:cs typeface="Times"/>
                  <a:sym typeface="Times"/>
                </a:rPr>
                <a:t>Induction and Mentoring</a:t>
              </a:r>
              <a:endParaRPr sz="2000"/>
            </a:p>
          </p:txBody>
        </p:sp>
        <p:sp>
          <p:nvSpPr>
            <p:cNvPr id="190" name="Google Shape;190;p26"/>
            <p:cNvSpPr/>
            <p:nvPr/>
          </p:nvSpPr>
          <p:spPr>
            <a:xfrm>
              <a:off x="247631" y="2667186"/>
              <a:ext cx="1973460" cy="1240668"/>
            </a:xfrm>
            <a:prstGeom prst="roundRect">
              <a:avLst>
                <a:gd name="adj" fmla="val 10000"/>
              </a:avLst>
            </a:prstGeom>
            <a:solidFill>
              <a:srgbClr val="3030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6"/>
            <p:cNvSpPr txBox="1"/>
            <p:nvPr/>
          </p:nvSpPr>
          <p:spPr>
            <a:xfrm>
              <a:off x="283969" y="2703524"/>
              <a:ext cx="1900784" cy="1167992"/>
            </a:xfrm>
            <a:prstGeom prst="rect">
              <a:avLst/>
            </a:prstGeom>
            <a:noFill/>
            <a:ln>
              <a:noFill/>
            </a:ln>
          </p:spPr>
          <p:txBody>
            <a:bodyPr spcFirstLastPara="1" wrap="square" lIns="66025" tIns="49525" rIns="66025" bIns="49525" anchor="ctr" anchorCtr="0">
              <a:noAutofit/>
            </a:bodyPr>
            <a:lstStyle/>
            <a:p>
              <a:pPr marL="0" marR="0" lvl="0" indent="0" algn="ctr" rtl="0">
                <a:lnSpc>
                  <a:spcPct val="90000"/>
                </a:lnSpc>
                <a:spcBef>
                  <a:spcPts val="0"/>
                </a:spcBef>
                <a:spcAft>
                  <a:spcPts val="0"/>
                </a:spcAft>
                <a:buClr>
                  <a:schemeClr val="lt1"/>
                </a:buClr>
                <a:buSzPts val="2600"/>
                <a:buFont typeface="Times"/>
                <a:buNone/>
              </a:pPr>
              <a:r>
                <a:rPr lang="en" sz="2000">
                  <a:solidFill>
                    <a:schemeClr val="lt1"/>
                  </a:solidFill>
                  <a:latin typeface="Times"/>
                  <a:ea typeface="Times"/>
                  <a:cs typeface="Times"/>
                  <a:sym typeface="Times"/>
                </a:rPr>
                <a:t>Diagnostic Assistance</a:t>
              </a:r>
              <a:endParaRPr sz="800"/>
            </a:p>
          </p:txBody>
        </p:sp>
        <p:sp>
          <p:nvSpPr>
            <p:cNvPr id="192" name="Google Shape;192;p26"/>
            <p:cNvSpPr/>
            <p:nvPr/>
          </p:nvSpPr>
          <p:spPr>
            <a:xfrm>
              <a:off x="2652786" y="0"/>
              <a:ext cx="2466826" cy="4114800"/>
            </a:xfrm>
            <a:prstGeom prst="roundRect">
              <a:avLst>
                <a:gd name="adj" fmla="val 10000"/>
              </a:avLst>
            </a:prstGeom>
            <a:solidFill>
              <a:srgbClr val="CCCC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6"/>
            <p:cNvSpPr txBox="1"/>
            <p:nvPr/>
          </p:nvSpPr>
          <p:spPr>
            <a:xfrm>
              <a:off x="2652786" y="0"/>
              <a:ext cx="2466826" cy="1234440"/>
            </a:xfrm>
            <a:prstGeom prst="rect">
              <a:avLst/>
            </a:prstGeom>
            <a:noFill/>
            <a:ln>
              <a:noFill/>
            </a:ln>
          </p:spPr>
          <p:txBody>
            <a:bodyPr spcFirstLastPara="1" wrap="square" lIns="137150" tIns="137150" rIns="137150" bIns="137150" anchor="ctr" anchorCtr="0">
              <a:noAutofit/>
            </a:bodyPr>
            <a:lstStyle/>
            <a:p>
              <a:pPr marL="0" marR="0" lvl="0" indent="0" algn="ctr" rtl="0">
                <a:lnSpc>
                  <a:spcPct val="90000"/>
                </a:lnSpc>
                <a:spcBef>
                  <a:spcPts val="0"/>
                </a:spcBef>
                <a:spcAft>
                  <a:spcPts val="0"/>
                </a:spcAft>
                <a:buClr>
                  <a:srgbClr val="FF0000"/>
                </a:buClr>
                <a:buSzPts val="3600"/>
                <a:buFont typeface="Times"/>
                <a:buNone/>
              </a:pPr>
              <a:r>
                <a:rPr lang="en" sz="3600">
                  <a:solidFill>
                    <a:srgbClr val="FF0000"/>
                  </a:solidFill>
                  <a:latin typeface="Times"/>
                  <a:ea typeface="Times"/>
                  <a:cs typeface="Times"/>
                  <a:sym typeface="Times"/>
                </a:rPr>
                <a:t>Developing</a:t>
              </a:r>
              <a:endParaRPr/>
            </a:p>
          </p:txBody>
        </p:sp>
        <p:sp>
          <p:nvSpPr>
            <p:cNvPr id="194" name="Google Shape;194;p26"/>
            <p:cNvSpPr/>
            <p:nvPr/>
          </p:nvSpPr>
          <p:spPr>
            <a:xfrm>
              <a:off x="2899469" y="1235645"/>
              <a:ext cx="1973460" cy="1240668"/>
            </a:xfrm>
            <a:prstGeom prst="roundRect">
              <a:avLst>
                <a:gd name="adj" fmla="val 10000"/>
              </a:avLst>
            </a:prstGeom>
            <a:solidFill>
              <a:srgbClr val="3030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6"/>
            <p:cNvSpPr txBox="1"/>
            <p:nvPr/>
          </p:nvSpPr>
          <p:spPr>
            <a:xfrm>
              <a:off x="2935807" y="1271983"/>
              <a:ext cx="1900784" cy="1167992"/>
            </a:xfrm>
            <a:prstGeom prst="rect">
              <a:avLst/>
            </a:prstGeom>
            <a:noFill/>
            <a:ln>
              <a:noFill/>
            </a:ln>
          </p:spPr>
          <p:txBody>
            <a:bodyPr spcFirstLastPara="1" wrap="square" lIns="66025" tIns="49525" rIns="66025" bIns="49525" anchor="ctr" anchorCtr="0">
              <a:noAutofit/>
            </a:bodyPr>
            <a:lstStyle/>
            <a:p>
              <a:pPr marL="0" marR="0" lvl="0" indent="0" algn="ctr" rtl="0">
                <a:lnSpc>
                  <a:spcPct val="90000"/>
                </a:lnSpc>
                <a:spcBef>
                  <a:spcPts val="0"/>
                </a:spcBef>
                <a:spcAft>
                  <a:spcPts val="0"/>
                </a:spcAft>
                <a:buClr>
                  <a:schemeClr val="lt1"/>
                </a:buClr>
                <a:buSzPts val="2600"/>
                <a:buFont typeface="Times"/>
                <a:buNone/>
              </a:pPr>
              <a:r>
                <a:rPr lang="en" sz="2000">
                  <a:solidFill>
                    <a:schemeClr val="lt1"/>
                  </a:solidFill>
                  <a:latin typeface="Times"/>
                  <a:ea typeface="Times"/>
                  <a:cs typeface="Times"/>
                  <a:sym typeface="Times"/>
                </a:rPr>
                <a:t>Preservice</a:t>
              </a:r>
              <a:endParaRPr sz="800"/>
            </a:p>
          </p:txBody>
        </p:sp>
        <p:sp>
          <p:nvSpPr>
            <p:cNvPr id="196" name="Google Shape;196;p26"/>
            <p:cNvSpPr/>
            <p:nvPr/>
          </p:nvSpPr>
          <p:spPr>
            <a:xfrm>
              <a:off x="2899469" y="2667186"/>
              <a:ext cx="1973460" cy="1240668"/>
            </a:xfrm>
            <a:prstGeom prst="roundRect">
              <a:avLst>
                <a:gd name="adj" fmla="val 10000"/>
              </a:avLst>
            </a:prstGeom>
            <a:solidFill>
              <a:srgbClr val="3030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6"/>
            <p:cNvSpPr txBox="1"/>
            <p:nvPr/>
          </p:nvSpPr>
          <p:spPr>
            <a:xfrm>
              <a:off x="2935807" y="2703524"/>
              <a:ext cx="1900784" cy="1167992"/>
            </a:xfrm>
            <a:prstGeom prst="rect">
              <a:avLst/>
            </a:prstGeom>
            <a:noFill/>
            <a:ln>
              <a:noFill/>
            </a:ln>
          </p:spPr>
          <p:txBody>
            <a:bodyPr spcFirstLastPara="1" wrap="square" lIns="66025" tIns="49525" rIns="66025" bIns="49525" anchor="ctr" anchorCtr="0">
              <a:noAutofit/>
            </a:bodyPr>
            <a:lstStyle/>
            <a:p>
              <a:pPr marL="0" marR="0" lvl="0" indent="0" algn="ctr" rtl="0">
                <a:lnSpc>
                  <a:spcPct val="90000"/>
                </a:lnSpc>
                <a:spcBef>
                  <a:spcPts val="0"/>
                </a:spcBef>
                <a:spcAft>
                  <a:spcPts val="0"/>
                </a:spcAft>
                <a:buClr>
                  <a:schemeClr val="lt1"/>
                </a:buClr>
                <a:buSzPts val="2600"/>
                <a:buFont typeface="Times"/>
                <a:buNone/>
              </a:pPr>
              <a:r>
                <a:rPr lang="en" sz="2000">
                  <a:solidFill>
                    <a:schemeClr val="lt1"/>
                  </a:solidFill>
                  <a:latin typeface="Times"/>
                  <a:ea typeface="Times"/>
                  <a:cs typeface="Times"/>
                  <a:sym typeface="Times"/>
                </a:rPr>
                <a:t>Goals-Based Evaluation (GBE)</a:t>
              </a:r>
              <a:endParaRPr sz="2000"/>
            </a:p>
          </p:txBody>
        </p:sp>
        <p:sp>
          <p:nvSpPr>
            <p:cNvPr id="198" name="Google Shape;198;p26"/>
            <p:cNvSpPr/>
            <p:nvPr/>
          </p:nvSpPr>
          <p:spPr>
            <a:xfrm>
              <a:off x="5304625" y="0"/>
              <a:ext cx="2466826" cy="4114800"/>
            </a:xfrm>
            <a:prstGeom prst="roundRect">
              <a:avLst>
                <a:gd name="adj" fmla="val 10000"/>
              </a:avLst>
            </a:prstGeom>
            <a:solidFill>
              <a:srgbClr val="CCCC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6"/>
            <p:cNvSpPr txBox="1"/>
            <p:nvPr/>
          </p:nvSpPr>
          <p:spPr>
            <a:xfrm>
              <a:off x="5304625" y="0"/>
              <a:ext cx="2466826" cy="1234440"/>
            </a:xfrm>
            <a:prstGeom prst="rect">
              <a:avLst/>
            </a:prstGeom>
            <a:noFill/>
            <a:ln>
              <a:noFill/>
            </a:ln>
          </p:spPr>
          <p:txBody>
            <a:bodyPr spcFirstLastPara="1" wrap="square" lIns="137150" tIns="137150" rIns="137150" bIns="137150" anchor="ctr" anchorCtr="0">
              <a:noAutofit/>
            </a:bodyPr>
            <a:lstStyle/>
            <a:p>
              <a:pPr marL="0" marR="0" lvl="0" indent="0" algn="ctr" rtl="0">
                <a:lnSpc>
                  <a:spcPct val="90000"/>
                </a:lnSpc>
                <a:spcBef>
                  <a:spcPts val="0"/>
                </a:spcBef>
                <a:spcAft>
                  <a:spcPts val="0"/>
                </a:spcAft>
                <a:buClr>
                  <a:srgbClr val="FF0000"/>
                </a:buClr>
                <a:buSzPts val="3600"/>
                <a:buFont typeface="Times"/>
                <a:buNone/>
              </a:pPr>
              <a:r>
                <a:rPr lang="en" sz="3600">
                  <a:solidFill>
                    <a:srgbClr val="FF0000"/>
                  </a:solidFill>
                  <a:latin typeface="Times"/>
                  <a:ea typeface="Times"/>
                  <a:cs typeface="Times"/>
                  <a:sym typeface="Times"/>
                </a:rPr>
                <a:t>Evaluating</a:t>
              </a:r>
              <a:endParaRPr/>
            </a:p>
          </p:txBody>
        </p:sp>
        <p:sp>
          <p:nvSpPr>
            <p:cNvPr id="200" name="Google Shape;200;p26"/>
            <p:cNvSpPr/>
            <p:nvPr/>
          </p:nvSpPr>
          <p:spPr>
            <a:xfrm>
              <a:off x="5551307" y="1234440"/>
              <a:ext cx="1973460" cy="2674620"/>
            </a:xfrm>
            <a:prstGeom prst="roundRect">
              <a:avLst>
                <a:gd name="adj" fmla="val 10000"/>
              </a:avLst>
            </a:prstGeom>
            <a:solidFill>
              <a:srgbClr val="30309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6"/>
            <p:cNvSpPr txBox="1"/>
            <p:nvPr/>
          </p:nvSpPr>
          <p:spPr>
            <a:xfrm>
              <a:off x="5609108" y="1292241"/>
              <a:ext cx="1857858" cy="2559018"/>
            </a:xfrm>
            <a:prstGeom prst="rect">
              <a:avLst/>
            </a:prstGeom>
            <a:noFill/>
            <a:ln>
              <a:noFill/>
            </a:ln>
          </p:spPr>
          <p:txBody>
            <a:bodyPr spcFirstLastPara="1" wrap="square" lIns="66025" tIns="49525" rIns="66025" bIns="49525" anchor="ctr" anchorCtr="0">
              <a:noAutofit/>
            </a:bodyPr>
            <a:lstStyle/>
            <a:p>
              <a:pPr marL="0" marR="0" lvl="0" indent="0" algn="ctr" rtl="0">
                <a:lnSpc>
                  <a:spcPct val="90000"/>
                </a:lnSpc>
                <a:spcBef>
                  <a:spcPts val="0"/>
                </a:spcBef>
                <a:spcAft>
                  <a:spcPts val="0"/>
                </a:spcAft>
                <a:buClr>
                  <a:schemeClr val="lt1"/>
                </a:buClr>
                <a:buSzPts val="2600"/>
                <a:buFont typeface="Times"/>
                <a:buNone/>
              </a:pPr>
              <a:r>
                <a:rPr lang="en" sz="2000">
                  <a:solidFill>
                    <a:schemeClr val="lt1"/>
                  </a:solidFill>
                  <a:latin typeface="Times"/>
                  <a:ea typeface="Times"/>
                  <a:cs typeface="Times"/>
                  <a:sym typeface="Times"/>
                </a:rPr>
                <a:t>Formal (Summative) Evaluation</a:t>
              </a:r>
              <a:endParaRPr sz="20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7"/>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Expanded ADEPT Processes are:</a:t>
            </a:r>
            <a:endParaRPr/>
          </a:p>
        </p:txBody>
      </p:sp>
      <p:grpSp>
        <p:nvGrpSpPr>
          <p:cNvPr id="208" name="Google Shape;208;p27"/>
          <p:cNvGrpSpPr/>
          <p:nvPr/>
        </p:nvGrpSpPr>
        <p:grpSpPr>
          <a:xfrm>
            <a:off x="689689" y="1485900"/>
            <a:ext cx="7764620" cy="3086100"/>
            <a:chOff x="3889" y="0"/>
            <a:chExt cx="7764620" cy="4114800"/>
          </a:xfrm>
        </p:grpSpPr>
        <p:sp>
          <p:nvSpPr>
            <p:cNvPr id="209" name="Google Shape;209;p27"/>
            <p:cNvSpPr/>
            <p:nvPr/>
          </p:nvSpPr>
          <p:spPr>
            <a:xfrm>
              <a:off x="3889" y="0"/>
              <a:ext cx="3741985" cy="4114800"/>
            </a:xfrm>
            <a:prstGeom prst="roundRect">
              <a:avLst>
                <a:gd name="adj" fmla="val 10000"/>
              </a:avLst>
            </a:prstGeom>
            <a:solidFill>
              <a:srgbClr val="B3B3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7"/>
            <p:cNvSpPr txBox="1"/>
            <p:nvPr/>
          </p:nvSpPr>
          <p:spPr>
            <a:xfrm>
              <a:off x="3889" y="0"/>
              <a:ext cx="3741985" cy="1234440"/>
            </a:xfrm>
            <a:prstGeom prst="rect">
              <a:avLst/>
            </a:prstGeom>
            <a:noFill/>
            <a:ln>
              <a:noFill/>
            </a:ln>
          </p:spPr>
          <p:txBody>
            <a:bodyPr spcFirstLastPara="1" wrap="square" lIns="121900" tIns="121900" rIns="121900" bIns="121900" anchor="ctr" anchorCtr="0">
              <a:noAutofit/>
            </a:bodyPr>
            <a:lstStyle/>
            <a:p>
              <a:pPr marL="0" marR="0" lvl="0" indent="0" algn="ctr" rtl="0">
                <a:lnSpc>
                  <a:spcPct val="90000"/>
                </a:lnSpc>
                <a:spcBef>
                  <a:spcPts val="0"/>
                </a:spcBef>
                <a:spcAft>
                  <a:spcPts val="0"/>
                </a:spcAft>
                <a:buClr>
                  <a:schemeClr val="dk1"/>
                </a:buClr>
                <a:buSzPts val="3200"/>
                <a:buFont typeface="Times"/>
                <a:buNone/>
              </a:pPr>
              <a:r>
                <a:rPr lang="en" sz="3200">
                  <a:solidFill>
                    <a:schemeClr val="dk1"/>
                  </a:solidFill>
                  <a:latin typeface="Times"/>
                  <a:ea typeface="Times"/>
                  <a:cs typeface="Times"/>
                  <a:sym typeface="Times"/>
                </a:rPr>
                <a:t>Informal (Formative)</a:t>
              </a:r>
              <a:endParaRPr/>
            </a:p>
          </p:txBody>
        </p:sp>
        <p:sp>
          <p:nvSpPr>
            <p:cNvPr id="211" name="Google Shape;211;p27"/>
            <p:cNvSpPr/>
            <p:nvPr/>
          </p:nvSpPr>
          <p:spPr>
            <a:xfrm>
              <a:off x="168357" y="1235174"/>
              <a:ext cx="3413050" cy="2673150"/>
            </a:xfrm>
            <a:prstGeom prst="roundRect">
              <a:avLst>
                <a:gd name="adj" fmla="val 10000"/>
              </a:avLst>
            </a:prstGeom>
            <a:solidFill>
              <a:srgbClr val="24246F"/>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7"/>
            <p:cNvSpPr txBox="1"/>
            <p:nvPr/>
          </p:nvSpPr>
          <p:spPr>
            <a:xfrm>
              <a:off x="246651" y="1313468"/>
              <a:ext cx="3256462" cy="2516562"/>
            </a:xfrm>
            <a:prstGeom prst="rect">
              <a:avLst/>
            </a:prstGeom>
            <a:noFill/>
            <a:ln>
              <a:noFill/>
            </a:ln>
          </p:spPr>
          <p:txBody>
            <a:bodyPr spcFirstLastPara="1" wrap="square" lIns="55875" tIns="41900" rIns="55875" bIns="41900" anchor="t" anchorCtr="0">
              <a:noAutofit/>
            </a:bodyPr>
            <a:lstStyle/>
            <a:p>
              <a:pPr marL="0" marR="0" lvl="0" indent="0" algn="l" rtl="0">
                <a:lnSpc>
                  <a:spcPct val="90000"/>
                </a:lnSpc>
                <a:spcBef>
                  <a:spcPts val="0"/>
                </a:spcBef>
                <a:spcAft>
                  <a:spcPts val="0"/>
                </a:spcAft>
                <a:buClr>
                  <a:schemeClr val="lt1"/>
                </a:buClr>
                <a:buSzPts val="2200"/>
                <a:buFont typeface="Times"/>
                <a:buNone/>
              </a:pPr>
              <a:r>
                <a:rPr lang="en" sz="1900">
                  <a:solidFill>
                    <a:schemeClr val="lt1"/>
                  </a:solidFill>
                  <a:latin typeface="Times"/>
                  <a:ea typeface="Times"/>
                  <a:cs typeface="Times"/>
                  <a:sym typeface="Times"/>
                </a:rPr>
                <a:t>Results are used to assist teachers and to develop and enhance teaching performance</a:t>
              </a:r>
              <a:endParaRPr sz="1100"/>
            </a:p>
            <a:p>
              <a:pPr marL="171450" marR="0" lvl="1" indent="-152400" algn="l" rtl="0">
                <a:lnSpc>
                  <a:spcPct val="90000"/>
                </a:lnSpc>
                <a:spcBef>
                  <a:spcPts val="770"/>
                </a:spcBef>
                <a:spcAft>
                  <a:spcPts val="0"/>
                </a:spcAft>
                <a:buClr>
                  <a:schemeClr val="lt1"/>
                </a:buClr>
                <a:buSzPts val="1500"/>
                <a:buFont typeface="Times"/>
                <a:buChar char="•"/>
              </a:pPr>
              <a:r>
                <a:rPr lang="en" sz="1500" b="0" i="0" u="none" strike="noStrike" cap="none">
                  <a:solidFill>
                    <a:schemeClr val="lt1"/>
                  </a:solidFill>
                  <a:latin typeface="Times"/>
                  <a:ea typeface="Times"/>
                  <a:cs typeface="Times"/>
                  <a:sym typeface="Times"/>
                </a:rPr>
                <a:t>Preservice</a:t>
              </a:r>
              <a:endParaRPr sz="1100"/>
            </a:p>
            <a:p>
              <a:pPr marL="171450" marR="0" lvl="1" indent="-152400" algn="l" rtl="0">
                <a:lnSpc>
                  <a:spcPct val="90000"/>
                </a:lnSpc>
                <a:spcBef>
                  <a:spcPts val="270"/>
                </a:spcBef>
                <a:spcAft>
                  <a:spcPts val="0"/>
                </a:spcAft>
                <a:buClr>
                  <a:schemeClr val="lt1"/>
                </a:buClr>
                <a:buSzPts val="1500"/>
                <a:buFont typeface="Times"/>
                <a:buChar char="•"/>
              </a:pPr>
              <a:r>
                <a:rPr lang="en" sz="1500" b="0" i="0" u="none" strike="noStrike" cap="none">
                  <a:solidFill>
                    <a:schemeClr val="lt1"/>
                  </a:solidFill>
                  <a:latin typeface="Times"/>
                  <a:ea typeface="Times"/>
                  <a:cs typeface="Times"/>
                  <a:sym typeface="Times"/>
                </a:rPr>
                <a:t>Induction</a:t>
              </a:r>
              <a:endParaRPr sz="1100"/>
            </a:p>
            <a:p>
              <a:pPr marL="171450" marR="0" lvl="1" indent="-152400" algn="l" rtl="0">
                <a:lnSpc>
                  <a:spcPct val="90000"/>
                </a:lnSpc>
                <a:spcBef>
                  <a:spcPts val="270"/>
                </a:spcBef>
                <a:spcAft>
                  <a:spcPts val="0"/>
                </a:spcAft>
                <a:buClr>
                  <a:schemeClr val="lt1"/>
                </a:buClr>
                <a:buSzPts val="1500"/>
                <a:buFont typeface="Times"/>
                <a:buChar char="•"/>
              </a:pPr>
              <a:r>
                <a:rPr lang="en" sz="1500" b="0" i="0" u="none" strike="noStrike" cap="none">
                  <a:solidFill>
                    <a:schemeClr val="lt1"/>
                  </a:solidFill>
                  <a:latin typeface="Times"/>
                  <a:ea typeface="Times"/>
                  <a:cs typeface="Times"/>
                  <a:sym typeface="Times"/>
                </a:rPr>
                <a:t>Diagnostic Assistance</a:t>
              </a:r>
              <a:endParaRPr sz="1100"/>
            </a:p>
            <a:p>
              <a:pPr marL="171450" marR="0" lvl="1" indent="-152400" algn="l" rtl="0">
                <a:lnSpc>
                  <a:spcPct val="90000"/>
                </a:lnSpc>
                <a:spcBef>
                  <a:spcPts val="270"/>
                </a:spcBef>
                <a:spcAft>
                  <a:spcPts val="0"/>
                </a:spcAft>
                <a:buClr>
                  <a:schemeClr val="lt1"/>
                </a:buClr>
                <a:buSzPts val="1500"/>
                <a:buFont typeface="Times"/>
                <a:buChar char="•"/>
              </a:pPr>
              <a:r>
                <a:rPr lang="en" sz="1500" b="0" i="0" u="none" strike="noStrike" cap="none">
                  <a:solidFill>
                    <a:schemeClr val="lt1"/>
                  </a:solidFill>
                  <a:latin typeface="Times"/>
                  <a:ea typeface="Times"/>
                  <a:cs typeface="Times"/>
                  <a:sym typeface="Times"/>
                </a:rPr>
                <a:t>Goals-Based Evaluation</a:t>
              </a:r>
              <a:endParaRPr sz="1100"/>
            </a:p>
          </p:txBody>
        </p:sp>
        <p:sp>
          <p:nvSpPr>
            <p:cNvPr id="213" name="Google Shape;213;p27"/>
            <p:cNvSpPr/>
            <p:nvPr/>
          </p:nvSpPr>
          <p:spPr>
            <a:xfrm>
              <a:off x="4026524" y="0"/>
              <a:ext cx="3741985" cy="4114800"/>
            </a:xfrm>
            <a:prstGeom prst="roundRect">
              <a:avLst>
                <a:gd name="adj" fmla="val 10000"/>
              </a:avLst>
            </a:prstGeom>
            <a:solidFill>
              <a:srgbClr val="B3B3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7"/>
            <p:cNvSpPr txBox="1"/>
            <p:nvPr/>
          </p:nvSpPr>
          <p:spPr>
            <a:xfrm>
              <a:off x="4026524" y="0"/>
              <a:ext cx="3741985" cy="1234440"/>
            </a:xfrm>
            <a:prstGeom prst="rect">
              <a:avLst/>
            </a:prstGeom>
            <a:noFill/>
            <a:ln>
              <a:noFill/>
            </a:ln>
          </p:spPr>
          <p:txBody>
            <a:bodyPr spcFirstLastPara="1" wrap="square" lIns="121900" tIns="121900" rIns="121900" bIns="121900" anchor="ctr" anchorCtr="0">
              <a:noAutofit/>
            </a:bodyPr>
            <a:lstStyle/>
            <a:p>
              <a:pPr marL="0" marR="0" lvl="0" indent="0" algn="ctr" rtl="0">
                <a:lnSpc>
                  <a:spcPct val="90000"/>
                </a:lnSpc>
                <a:spcBef>
                  <a:spcPts val="0"/>
                </a:spcBef>
                <a:spcAft>
                  <a:spcPts val="0"/>
                </a:spcAft>
                <a:buClr>
                  <a:schemeClr val="dk1"/>
                </a:buClr>
                <a:buSzPts val="3200"/>
                <a:buFont typeface="Times"/>
                <a:buNone/>
              </a:pPr>
              <a:r>
                <a:rPr lang="en" sz="3200">
                  <a:solidFill>
                    <a:schemeClr val="dk1"/>
                  </a:solidFill>
                  <a:latin typeface="Times"/>
                  <a:ea typeface="Times"/>
                  <a:cs typeface="Times"/>
                  <a:sym typeface="Times"/>
                </a:rPr>
                <a:t>Formal (Summative)</a:t>
              </a:r>
              <a:endParaRPr/>
            </a:p>
          </p:txBody>
        </p:sp>
        <p:sp>
          <p:nvSpPr>
            <p:cNvPr id="215" name="Google Shape;215;p27"/>
            <p:cNvSpPr/>
            <p:nvPr/>
          </p:nvSpPr>
          <p:spPr>
            <a:xfrm>
              <a:off x="4400723" y="1235338"/>
              <a:ext cx="2993588" cy="2672822"/>
            </a:xfrm>
            <a:prstGeom prst="roundRect">
              <a:avLst>
                <a:gd name="adj" fmla="val 10000"/>
              </a:avLst>
            </a:prstGeom>
            <a:solidFill>
              <a:srgbClr val="C6C6D8"/>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7"/>
            <p:cNvSpPr txBox="1"/>
            <p:nvPr/>
          </p:nvSpPr>
          <p:spPr>
            <a:xfrm>
              <a:off x="4479007" y="1313622"/>
              <a:ext cx="2837020" cy="2516254"/>
            </a:xfrm>
            <a:prstGeom prst="rect">
              <a:avLst/>
            </a:prstGeom>
            <a:noFill/>
            <a:ln>
              <a:noFill/>
            </a:ln>
          </p:spPr>
          <p:txBody>
            <a:bodyPr spcFirstLastPara="1" wrap="square" lIns="50800" tIns="38100" rIns="50800" bIns="38100" anchor="t" anchorCtr="0">
              <a:noAutofit/>
            </a:bodyPr>
            <a:lstStyle/>
            <a:p>
              <a:pPr marL="0" marR="0" lvl="0" indent="0" algn="l" rtl="0">
                <a:lnSpc>
                  <a:spcPct val="90000"/>
                </a:lnSpc>
                <a:spcBef>
                  <a:spcPts val="0"/>
                </a:spcBef>
                <a:spcAft>
                  <a:spcPts val="0"/>
                </a:spcAft>
                <a:buClr>
                  <a:schemeClr val="lt1"/>
                </a:buClr>
                <a:buSzPts val="2000"/>
                <a:buFont typeface="Times"/>
                <a:buNone/>
              </a:pPr>
              <a:r>
                <a:rPr lang="en" sz="1800">
                  <a:solidFill>
                    <a:schemeClr val="lt1"/>
                  </a:solidFill>
                  <a:latin typeface="Times"/>
                  <a:ea typeface="Times"/>
                  <a:cs typeface="Times"/>
                  <a:sym typeface="Times"/>
                </a:rPr>
                <a:t>Results are highly consequential and are used to make decisions about contracts and certificate advancement or sanctions </a:t>
              </a:r>
              <a:endParaRPr sz="1200"/>
            </a:p>
            <a:p>
              <a:pPr marL="228600" marR="0" lvl="1" indent="-215900" algn="l" rtl="0">
                <a:lnSpc>
                  <a:spcPct val="90000"/>
                </a:lnSpc>
                <a:spcBef>
                  <a:spcPts val="700"/>
                </a:spcBef>
                <a:spcAft>
                  <a:spcPts val="0"/>
                </a:spcAft>
                <a:buClr>
                  <a:schemeClr val="lt1"/>
                </a:buClr>
                <a:buSzPts val="1800"/>
                <a:buFont typeface="Times"/>
                <a:buChar char="•"/>
              </a:pPr>
              <a:r>
                <a:rPr lang="en" sz="1800" b="0" i="0" u="none" strike="noStrike" cap="none">
                  <a:solidFill>
                    <a:schemeClr val="lt1"/>
                  </a:solidFill>
                  <a:latin typeface="Times"/>
                  <a:ea typeface="Times"/>
                  <a:cs typeface="Times"/>
                  <a:sym typeface="Times"/>
                </a:rPr>
                <a:t>Formal (Summative) Evaluation</a:t>
              </a:r>
              <a:endParaRPr sz="1200"/>
            </a:p>
          </p:txBody>
        </p:sp>
      </p:grpSp>
      <p:sp>
        <p:nvSpPr>
          <p:cNvPr id="217" name="Google Shape;217;p27"/>
          <p:cNvSpPr/>
          <p:nvPr/>
        </p:nvSpPr>
        <p:spPr>
          <a:xfrm>
            <a:off x="3157550" y="4650575"/>
            <a:ext cx="2667000" cy="171600"/>
          </a:xfrm>
          <a:prstGeom prst="rightArrow">
            <a:avLst>
              <a:gd name="adj1" fmla="val 50000"/>
              <a:gd name="adj2" fmla="val 50000"/>
            </a:avLst>
          </a:pr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a:buNone/>
            </a:pPr>
            <a:endParaRPr sz="2400" b="0" i="0" u="none" strike="noStrike" cap="none">
              <a:solidFill>
                <a:schemeClr val="dk1"/>
              </a:solidFill>
              <a:latin typeface="Times"/>
              <a:ea typeface="Times"/>
              <a:cs typeface="Times"/>
              <a:sym typeface="Time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8"/>
          <p:cNvSpPr txBox="1"/>
          <p:nvPr/>
        </p:nvSpPr>
        <p:spPr>
          <a:xfrm>
            <a:off x="609600" y="1428750"/>
            <a:ext cx="533400" cy="2562240"/>
          </a:xfrm>
          <a:prstGeom prst="rect">
            <a:avLst/>
          </a:prstGeom>
          <a:solidFill>
            <a:srgbClr val="FFBE53"/>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a:solidFill>
                  <a:schemeClr val="dk1"/>
                </a:solidFill>
                <a:latin typeface="Times"/>
                <a:ea typeface="Times"/>
                <a:cs typeface="Times"/>
                <a:sym typeface="Times"/>
              </a:rPr>
              <a:t>A</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S</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S</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I</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S</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T</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I</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N</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G</a:t>
            </a:r>
            <a:endParaRPr/>
          </a:p>
        </p:txBody>
      </p:sp>
      <p:sp>
        <p:nvSpPr>
          <p:cNvPr id="224" name="Google Shape;224;p28"/>
          <p:cNvSpPr txBox="1"/>
          <p:nvPr/>
        </p:nvSpPr>
        <p:spPr>
          <a:xfrm>
            <a:off x="990600" y="1314450"/>
            <a:ext cx="533400" cy="2839239"/>
          </a:xfrm>
          <a:prstGeom prst="rect">
            <a:avLst/>
          </a:prstGeom>
          <a:solidFill>
            <a:srgbClr val="FFBE53"/>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a:solidFill>
                  <a:schemeClr val="dk1"/>
                </a:solidFill>
                <a:latin typeface="Times"/>
                <a:ea typeface="Times"/>
                <a:cs typeface="Times"/>
                <a:sym typeface="Times"/>
              </a:rPr>
              <a:t>D</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E</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V</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E</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L</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O</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P</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I</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N</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G</a:t>
            </a:r>
            <a:endParaRPr/>
          </a:p>
        </p:txBody>
      </p:sp>
      <p:sp>
        <p:nvSpPr>
          <p:cNvPr id="225" name="Google Shape;225;p28"/>
          <p:cNvSpPr txBox="1"/>
          <p:nvPr/>
        </p:nvSpPr>
        <p:spPr>
          <a:xfrm>
            <a:off x="7848600" y="1200150"/>
            <a:ext cx="533400" cy="2839239"/>
          </a:xfrm>
          <a:prstGeom prst="rect">
            <a:avLst/>
          </a:prstGeom>
          <a:solidFill>
            <a:srgbClr val="9DD2D6"/>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a:solidFill>
                  <a:schemeClr val="dk1"/>
                </a:solidFill>
                <a:latin typeface="Times"/>
                <a:ea typeface="Times"/>
                <a:cs typeface="Times"/>
                <a:sym typeface="Times"/>
              </a:rPr>
              <a:t>E</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V</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A</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L</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U</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A</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T</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I</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N</a:t>
            </a:r>
            <a:endParaRPr/>
          </a:p>
          <a:p>
            <a:pPr marL="0" marR="0" lvl="0" indent="0" algn="l" rtl="0">
              <a:spcBef>
                <a:spcPts val="0"/>
              </a:spcBef>
              <a:spcAft>
                <a:spcPts val="0"/>
              </a:spcAft>
              <a:buNone/>
            </a:pPr>
            <a:r>
              <a:rPr lang="en" sz="2400">
                <a:solidFill>
                  <a:schemeClr val="dk1"/>
                </a:solidFill>
                <a:latin typeface="Times"/>
                <a:ea typeface="Times"/>
                <a:cs typeface="Times"/>
                <a:sym typeface="Times"/>
              </a:rPr>
              <a:t>G</a:t>
            </a:r>
            <a:endParaRPr/>
          </a:p>
        </p:txBody>
      </p:sp>
      <p:grpSp>
        <p:nvGrpSpPr>
          <p:cNvPr id="226" name="Google Shape;226;p28"/>
          <p:cNvGrpSpPr/>
          <p:nvPr/>
        </p:nvGrpSpPr>
        <p:grpSpPr>
          <a:xfrm>
            <a:off x="2174283" y="686045"/>
            <a:ext cx="5100233" cy="3883717"/>
            <a:chOff x="1259883" y="1655"/>
            <a:chExt cx="5100233" cy="5178289"/>
          </a:xfrm>
        </p:grpSpPr>
        <p:sp>
          <p:nvSpPr>
            <p:cNvPr id="227" name="Google Shape;227;p28"/>
            <p:cNvSpPr/>
            <p:nvPr/>
          </p:nvSpPr>
          <p:spPr>
            <a:xfrm>
              <a:off x="1259883" y="1655"/>
              <a:ext cx="2180332" cy="1090166"/>
            </a:xfrm>
            <a:prstGeom prst="roundRect">
              <a:avLst>
                <a:gd name="adj" fmla="val 10000"/>
              </a:avLst>
            </a:prstGeom>
            <a:gradFill>
              <a:gsLst>
                <a:gs pos="0">
                  <a:srgbClr val="84A7AB"/>
                </a:gs>
                <a:gs pos="80000">
                  <a:srgbClr val="AEDCE0"/>
                </a:gs>
                <a:gs pos="100000">
                  <a:srgbClr val="AEDEE2"/>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8"/>
            <p:cNvSpPr txBox="1"/>
            <p:nvPr/>
          </p:nvSpPr>
          <p:spPr>
            <a:xfrm>
              <a:off x="1291813" y="33585"/>
              <a:ext cx="2116472" cy="1026306"/>
            </a:xfrm>
            <a:prstGeom prst="rect">
              <a:avLst/>
            </a:prstGeom>
            <a:noFill/>
            <a:ln>
              <a:noFill/>
            </a:ln>
          </p:spPr>
          <p:txBody>
            <a:bodyPr spcFirstLastPara="1" wrap="square" lIns="64750" tIns="43175" rIns="64750" bIns="43175" anchor="ctr" anchorCtr="0">
              <a:noAutofit/>
            </a:bodyPr>
            <a:lstStyle/>
            <a:p>
              <a:pPr marL="0" marR="0" lvl="0" indent="0" algn="ctr" rtl="0">
                <a:lnSpc>
                  <a:spcPct val="90000"/>
                </a:lnSpc>
                <a:spcBef>
                  <a:spcPts val="0"/>
                </a:spcBef>
                <a:spcAft>
                  <a:spcPts val="0"/>
                </a:spcAft>
                <a:buClr>
                  <a:schemeClr val="lt1"/>
                </a:buClr>
                <a:buSzPts val="3400"/>
                <a:buFont typeface="Times"/>
                <a:buNone/>
              </a:pPr>
              <a:r>
                <a:rPr lang="en" sz="3400">
                  <a:solidFill>
                    <a:schemeClr val="lt1"/>
                  </a:solidFill>
                  <a:latin typeface="Times"/>
                  <a:ea typeface="Times"/>
                  <a:cs typeface="Times"/>
                  <a:sym typeface="Times"/>
                </a:rPr>
                <a:t>Formative Evaluation</a:t>
              </a:r>
              <a:endParaRPr sz="3400">
                <a:solidFill>
                  <a:schemeClr val="lt1"/>
                </a:solidFill>
                <a:latin typeface="Times"/>
                <a:ea typeface="Times"/>
                <a:cs typeface="Times"/>
                <a:sym typeface="Times"/>
              </a:endParaRPr>
            </a:p>
          </p:txBody>
        </p:sp>
        <p:sp>
          <p:nvSpPr>
            <p:cNvPr id="229" name="Google Shape;229;p28"/>
            <p:cNvSpPr/>
            <p:nvPr/>
          </p:nvSpPr>
          <p:spPr>
            <a:xfrm>
              <a:off x="1477916" y="1091821"/>
              <a:ext cx="218033" cy="817624"/>
            </a:xfrm>
            <a:custGeom>
              <a:avLst/>
              <a:gdLst/>
              <a:ahLst/>
              <a:cxnLst/>
              <a:rect l="l" t="t" r="r" b="b"/>
              <a:pathLst>
                <a:path w="120000" h="120000" extrusionOk="0">
                  <a:moveTo>
                    <a:pt x="0" y="0"/>
                  </a:moveTo>
                  <a:lnTo>
                    <a:pt x="0" y="120000"/>
                  </a:lnTo>
                  <a:lnTo>
                    <a:pt x="120000" y="120000"/>
                  </a:lnTo>
                </a:path>
              </a:pathLst>
            </a:custGeom>
            <a:noFill/>
            <a:ln w="9525" cap="flat" cmpd="sng">
              <a:solidFill>
                <a:srgbClr val="93B1B3"/>
              </a:solidFill>
              <a:prstDash val="solid"/>
              <a:round/>
              <a:headEnd type="none" w="sm" len="sm"/>
              <a:tailEnd type="none" w="sm" len="sm"/>
            </a:ln>
          </p:spPr>
        </p:sp>
        <p:sp>
          <p:nvSpPr>
            <p:cNvPr id="230" name="Google Shape;230;p28"/>
            <p:cNvSpPr/>
            <p:nvPr/>
          </p:nvSpPr>
          <p:spPr>
            <a:xfrm>
              <a:off x="1695950" y="1364363"/>
              <a:ext cx="1744265" cy="1090166"/>
            </a:xfrm>
            <a:prstGeom prst="roundRect">
              <a:avLst>
                <a:gd name="adj" fmla="val 10000"/>
              </a:avLst>
            </a:prstGeom>
            <a:solidFill>
              <a:schemeClr val="lt1">
                <a:alpha val="89803"/>
              </a:schemeClr>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8"/>
            <p:cNvSpPr txBox="1"/>
            <p:nvPr/>
          </p:nvSpPr>
          <p:spPr>
            <a:xfrm>
              <a:off x="1727880" y="1396293"/>
              <a:ext cx="1680405" cy="1026306"/>
            </a:xfrm>
            <a:prstGeom prst="rect">
              <a:avLst/>
            </a:prstGeom>
            <a:noFill/>
            <a:ln>
              <a:noFill/>
            </a:ln>
          </p:spPr>
          <p:txBody>
            <a:bodyPr spcFirstLastPara="1" wrap="square" lIns="43800" tIns="29200" rIns="43800" bIns="29200" anchor="ctr" anchorCtr="0">
              <a:noAutofit/>
            </a:bodyPr>
            <a:lstStyle/>
            <a:p>
              <a:pPr marL="0" marR="0" lvl="0" indent="0" algn="ctr" rtl="0">
                <a:lnSpc>
                  <a:spcPct val="90000"/>
                </a:lnSpc>
                <a:spcBef>
                  <a:spcPts val="0"/>
                </a:spcBef>
                <a:spcAft>
                  <a:spcPts val="0"/>
                </a:spcAft>
                <a:buClr>
                  <a:schemeClr val="dk1"/>
                </a:buClr>
                <a:buSzPts val="2300"/>
                <a:buFont typeface="Times"/>
                <a:buNone/>
              </a:pPr>
              <a:r>
                <a:rPr lang="en" sz="2300">
                  <a:solidFill>
                    <a:schemeClr val="dk1"/>
                  </a:solidFill>
                  <a:latin typeface="Times"/>
                  <a:ea typeface="Times"/>
                  <a:cs typeface="Times"/>
                  <a:sym typeface="Times"/>
                </a:rPr>
                <a:t>Assessment FOR Learning</a:t>
              </a:r>
              <a:endParaRPr/>
            </a:p>
          </p:txBody>
        </p:sp>
        <p:sp>
          <p:nvSpPr>
            <p:cNvPr id="232" name="Google Shape;232;p28"/>
            <p:cNvSpPr/>
            <p:nvPr/>
          </p:nvSpPr>
          <p:spPr>
            <a:xfrm>
              <a:off x="1477916" y="1091821"/>
              <a:ext cx="218033" cy="2180332"/>
            </a:xfrm>
            <a:custGeom>
              <a:avLst/>
              <a:gdLst/>
              <a:ahLst/>
              <a:cxnLst/>
              <a:rect l="l" t="t" r="r" b="b"/>
              <a:pathLst>
                <a:path w="120000" h="120000" extrusionOk="0">
                  <a:moveTo>
                    <a:pt x="0" y="0"/>
                  </a:moveTo>
                  <a:lnTo>
                    <a:pt x="0" y="120000"/>
                  </a:lnTo>
                  <a:lnTo>
                    <a:pt x="120000" y="120000"/>
                  </a:lnTo>
                </a:path>
              </a:pathLst>
            </a:custGeom>
            <a:noFill/>
            <a:ln w="9525" cap="flat" cmpd="sng">
              <a:solidFill>
                <a:srgbClr val="93B1B3"/>
              </a:solidFill>
              <a:prstDash val="solid"/>
              <a:round/>
              <a:headEnd type="none" w="sm" len="sm"/>
              <a:tailEnd type="none" w="sm" len="sm"/>
            </a:ln>
          </p:spPr>
        </p:sp>
        <p:sp>
          <p:nvSpPr>
            <p:cNvPr id="233" name="Google Shape;233;p28"/>
            <p:cNvSpPr/>
            <p:nvPr/>
          </p:nvSpPr>
          <p:spPr>
            <a:xfrm>
              <a:off x="1695950" y="2727070"/>
              <a:ext cx="1744265" cy="1090166"/>
            </a:xfrm>
            <a:prstGeom prst="roundRect">
              <a:avLst>
                <a:gd name="adj" fmla="val 10000"/>
              </a:avLst>
            </a:prstGeom>
            <a:solidFill>
              <a:schemeClr val="lt1">
                <a:alpha val="89803"/>
              </a:schemeClr>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8"/>
            <p:cNvSpPr txBox="1"/>
            <p:nvPr/>
          </p:nvSpPr>
          <p:spPr>
            <a:xfrm>
              <a:off x="1727880" y="2759000"/>
              <a:ext cx="1680405" cy="1026306"/>
            </a:xfrm>
            <a:prstGeom prst="rect">
              <a:avLst/>
            </a:prstGeom>
            <a:noFill/>
            <a:ln>
              <a:noFill/>
            </a:ln>
          </p:spPr>
          <p:txBody>
            <a:bodyPr spcFirstLastPara="1" wrap="square" lIns="43800" tIns="29200" rIns="43800" bIns="29200" anchor="ctr" anchorCtr="0">
              <a:noAutofit/>
            </a:bodyPr>
            <a:lstStyle/>
            <a:p>
              <a:pPr marL="0" marR="0" lvl="0" indent="0" algn="ctr" rtl="0">
                <a:lnSpc>
                  <a:spcPct val="90000"/>
                </a:lnSpc>
                <a:spcBef>
                  <a:spcPts val="0"/>
                </a:spcBef>
                <a:spcAft>
                  <a:spcPts val="0"/>
                </a:spcAft>
                <a:buClr>
                  <a:schemeClr val="dk1"/>
                </a:buClr>
                <a:buSzPts val="2300"/>
                <a:buFont typeface="Times"/>
                <a:buNone/>
              </a:pPr>
              <a:r>
                <a:rPr lang="en" sz="2300">
                  <a:solidFill>
                    <a:schemeClr val="dk1"/>
                  </a:solidFill>
                  <a:latin typeface="Times"/>
                  <a:ea typeface="Times"/>
                  <a:cs typeface="Times"/>
                  <a:sym typeface="Times"/>
                </a:rPr>
                <a:t>Goal = Improvement</a:t>
              </a:r>
              <a:endParaRPr/>
            </a:p>
          </p:txBody>
        </p:sp>
        <p:sp>
          <p:nvSpPr>
            <p:cNvPr id="235" name="Google Shape;235;p28"/>
            <p:cNvSpPr/>
            <p:nvPr/>
          </p:nvSpPr>
          <p:spPr>
            <a:xfrm>
              <a:off x="1477916" y="1091821"/>
              <a:ext cx="218033" cy="3543039"/>
            </a:xfrm>
            <a:custGeom>
              <a:avLst/>
              <a:gdLst/>
              <a:ahLst/>
              <a:cxnLst/>
              <a:rect l="l" t="t" r="r" b="b"/>
              <a:pathLst>
                <a:path w="120000" h="120000" extrusionOk="0">
                  <a:moveTo>
                    <a:pt x="0" y="0"/>
                  </a:moveTo>
                  <a:lnTo>
                    <a:pt x="0" y="120000"/>
                  </a:lnTo>
                  <a:lnTo>
                    <a:pt x="120000" y="120000"/>
                  </a:lnTo>
                </a:path>
              </a:pathLst>
            </a:custGeom>
            <a:noFill/>
            <a:ln w="9525" cap="flat" cmpd="sng">
              <a:solidFill>
                <a:srgbClr val="93B1B3"/>
              </a:solidFill>
              <a:prstDash val="solid"/>
              <a:round/>
              <a:headEnd type="none" w="sm" len="sm"/>
              <a:tailEnd type="none" w="sm" len="sm"/>
            </a:ln>
          </p:spPr>
        </p:sp>
        <p:sp>
          <p:nvSpPr>
            <p:cNvPr id="236" name="Google Shape;236;p28"/>
            <p:cNvSpPr/>
            <p:nvPr/>
          </p:nvSpPr>
          <p:spPr>
            <a:xfrm>
              <a:off x="1695950" y="4089778"/>
              <a:ext cx="1744265" cy="1090166"/>
            </a:xfrm>
            <a:prstGeom prst="roundRect">
              <a:avLst>
                <a:gd name="adj" fmla="val 10000"/>
              </a:avLst>
            </a:prstGeom>
            <a:solidFill>
              <a:schemeClr val="lt1">
                <a:alpha val="89803"/>
              </a:schemeClr>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txBox="1"/>
            <p:nvPr/>
          </p:nvSpPr>
          <p:spPr>
            <a:xfrm>
              <a:off x="1727880" y="4121708"/>
              <a:ext cx="1680405" cy="1026306"/>
            </a:xfrm>
            <a:prstGeom prst="rect">
              <a:avLst/>
            </a:prstGeom>
            <a:noFill/>
            <a:ln>
              <a:noFill/>
            </a:ln>
          </p:spPr>
          <p:txBody>
            <a:bodyPr spcFirstLastPara="1" wrap="square" lIns="43800" tIns="29200" rIns="43800" bIns="29200" anchor="ctr" anchorCtr="0">
              <a:noAutofit/>
            </a:bodyPr>
            <a:lstStyle/>
            <a:p>
              <a:pPr marL="0" marR="0" lvl="0" indent="0" algn="ctr" rtl="0">
                <a:lnSpc>
                  <a:spcPct val="90000"/>
                </a:lnSpc>
                <a:spcBef>
                  <a:spcPts val="0"/>
                </a:spcBef>
                <a:spcAft>
                  <a:spcPts val="0"/>
                </a:spcAft>
                <a:buClr>
                  <a:schemeClr val="dk1"/>
                </a:buClr>
                <a:buSzPts val="2300"/>
                <a:buFont typeface="Times"/>
                <a:buNone/>
              </a:pPr>
              <a:r>
                <a:rPr lang="en" sz="2300">
                  <a:solidFill>
                    <a:schemeClr val="dk1"/>
                  </a:solidFill>
                  <a:latin typeface="Times"/>
                  <a:ea typeface="Times"/>
                  <a:cs typeface="Times"/>
                  <a:sym typeface="Times"/>
                </a:rPr>
                <a:t>Low-Stakes, Ongoing</a:t>
              </a:r>
              <a:endParaRPr/>
            </a:p>
          </p:txBody>
        </p:sp>
        <p:sp>
          <p:nvSpPr>
            <p:cNvPr id="238" name="Google Shape;238;p28"/>
            <p:cNvSpPr/>
            <p:nvPr/>
          </p:nvSpPr>
          <p:spPr>
            <a:xfrm>
              <a:off x="3985298" y="1655"/>
              <a:ext cx="2180332" cy="1090166"/>
            </a:xfrm>
            <a:prstGeom prst="roundRect">
              <a:avLst>
                <a:gd name="adj" fmla="val 10000"/>
              </a:avLst>
            </a:prstGeom>
            <a:gradFill>
              <a:gsLst>
                <a:gs pos="0">
                  <a:srgbClr val="84A7AB"/>
                </a:gs>
                <a:gs pos="80000">
                  <a:srgbClr val="AEDCE0"/>
                </a:gs>
                <a:gs pos="100000">
                  <a:srgbClr val="AEDEE2"/>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8"/>
            <p:cNvSpPr txBox="1"/>
            <p:nvPr/>
          </p:nvSpPr>
          <p:spPr>
            <a:xfrm>
              <a:off x="4017228" y="33585"/>
              <a:ext cx="2116472" cy="1026306"/>
            </a:xfrm>
            <a:prstGeom prst="rect">
              <a:avLst/>
            </a:prstGeom>
            <a:noFill/>
            <a:ln>
              <a:noFill/>
            </a:ln>
          </p:spPr>
          <p:txBody>
            <a:bodyPr spcFirstLastPara="1" wrap="square" lIns="64750" tIns="43175" rIns="64750" bIns="43175" anchor="ctr" anchorCtr="0">
              <a:noAutofit/>
            </a:bodyPr>
            <a:lstStyle/>
            <a:p>
              <a:pPr marL="0" marR="0" lvl="0" indent="0" algn="ctr" rtl="0">
                <a:lnSpc>
                  <a:spcPct val="90000"/>
                </a:lnSpc>
                <a:spcBef>
                  <a:spcPts val="0"/>
                </a:spcBef>
                <a:spcAft>
                  <a:spcPts val="0"/>
                </a:spcAft>
                <a:buClr>
                  <a:schemeClr val="lt1"/>
                </a:buClr>
                <a:buSzPts val="3400"/>
                <a:buFont typeface="Times"/>
                <a:buNone/>
              </a:pPr>
              <a:r>
                <a:rPr lang="en" sz="3400">
                  <a:solidFill>
                    <a:schemeClr val="lt1"/>
                  </a:solidFill>
                  <a:latin typeface="Times"/>
                  <a:ea typeface="Times"/>
                  <a:cs typeface="Times"/>
                  <a:sym typeface="Times"/>
                </a:rPr>
                <a:t>Summative Evaluation</a:t>
              </a:r>
              <a:endParaRPr/>
            </a:p>
          </p:txBody>
        </p:sp>
        <p:sp>
          <p:nvSpPr>
            <p:cNvPr id="240" name="Google Shape;240;p28"/>
            <p:cNvSpPr/>
            <p:nvPr/>
          </p:nvSpPr>
          <p:spPr>
            <a:xfrm>
              <a:off x="4203331" y="1091821"/>
              <a:ext cx="218033" cy="817624"/>
            </a:xfrm>
            <a:custGeom>
              <a:avLst/>
              <a:gdLst/>
              <a:ahLst/>
              <a:cxnLst/>
              <a:rect l="l" t="t" r="r" b="b"/>
              <a:pathLst>
                <a:path w="120000" h="120000" extrusionOk="0">
                  <a:moveTo>
                    <a:pt x="0" y="0"/>
                  </a:moveTo>
                  <a:lnTo>
                    <a:pt x="0" y="120000"/>
                  </a:lnTo>
                  <a:lnTo>
                    <a:pt x="120000" y="120000"/>
                  </a:lnTo>
                </a:path>
              </a:pathLst>
            </a:custGeom>
            <a:noFill/>
            <a:ln w="9525" cap="flat" cmpd="sng">
              <a:solidFill>
                <a:srgbClr val="93B1B3"/>
              </a:solidFill>
              <a:prstDash val="solid"/>
              <a:round/>
              <a:headEnd type="none" w="sm" len="sm"/>
              <a:tailEnd type="none" w="sm" len="sm"/>
            </a:ln>
          </p:spPr>
        </p:sp>
        <p:sp>
          <p:nvSpPr>
            <p:cNvPr id="241" name="Google Shape;241;p28"/>
            <p:cNvSpPr/>
            <p:nvPr/>
          </p:nvSpPr>
          <p:spPr>
            <a:xfrm>
              <a:off x="4421365" y="1364363"/>
              <a:ext cx="1938733" cy="1090166"/>
            </a:xfrm>
            <a:prstGeom prst="roundRect">
              <a:avLst>
                <a:gd name="adj" fmla="val 10000"/>
              </a:avLst>
            </a:prstGeom>
            <a:solidFill>
              <a:schemeClr val="lt1">
                <a:alpha val="89803"/>
              </a:schemeClr>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8"/>
            <p:cNvSpPr txBox="1"/>
            <p:nvPr/>
          </p:nvSpPr>
          <p:spPr>
            <a:xfrm>
              <a:off x="4453295" y="1396293"/>
              <a:ext cx="1874873" cy="1026306"/>
            </a:xfrm>
            <a:prstGeom prst="rect">
              <a:avLst/>
            </a:prstGeom>
            <a:noFill/>
            <a:ln>
              <a:noFill/>
            </a:ln>
          </p:spPr>
          <p:txBody>
            <a:bodyPr spcFirstLastPara="1" wrap="square" lIns="43800" tIns="29200" rIns="43800" bIns="29200" anchor="ctr" anchorCtr="0">
              <a:noAutofit/>
            </a:bodyPr>
            <a:lstStyle/>
            <a:p>
              <a:pPr marL="0" marR="0" lvl="0" indent="0" algn="ctr" rtl="0">
                <a:lnSpc>
                  <a:spcPct val="90000"/>
                </a:lnSpc>
                <a:spcBef>
                  <a:spcPts val="0"/>
                </a:spcBef>
                <a:spcAft>
                  <a:spcPts val="0"/>
                </a:spcAft>
                <a:buClr>
                  <a:schemeClr val="dk1"/>
                </a:buClr>
                <a:buSzPts val="2300"/>
                <a:buFont typeface="Times"/>
                <a:buNone/>
              </a:pPr>
              <a:r>
                <a:rPr lang="en" sz="2300">
                  <a:solidFill>
                    <a:schemeClr val="dk1"/>
                  </a:solidFill>
                  <a:latin typeface="Times"/>
                  <a:ea typeface="Times"/>
                  <a:cs typeface="Times"/>
                  <a:sym typeface="Times"/>
                </a:rPr>
                <a:t>Assessment OF Learning</a:t>
              </a:r>
              <a:endParaRPr/>
            </a:p>
          </p:txBody>
        </p:sp>
        <p:sp>
          <p:nvSpPr>
            <p:cNvPr id="243" name="Google Shape;243;p28"/>
            <p:cNvSpPr/>
            <p:nvPr/>
          </p:nvSpPr>
          <p:spPr>
            <a:xfrm>
              <a:off x="4203331" y="1091821"/>
              <a:ext cx="218033" cy="2180332"/>
            </a:xfrm>
            <a:custGeom>
              <a:avLst/>
              <a:gdLst/>
              <a:ahLst/>
              <a:cxnLst/>
              <a:rect l="l" t="t" r="r" b="b"/>
              <a:pathLst>
                <a:path w="120000" h="120000" extrusionOk="0">
                  <a:moveTo>
                    <a:pt x="0" y="0"/>
                  </a:moveTo>
                  <a:lnTo>
                    <a:pt x="0" y="120000"/>
                  </a:lnTo>
                  <a:lnTo>
                    <a:pt x="120000" y="120000"/>
                  </a:lnTo>
                </a:path>
              </a:pathLst>
            </a:custGeom>
            <a:noFill/>
            <a:ln w="9525" cap="flat" cmpd="sng">
              <a:solidFill>
                <a:srgbClr val="93B1B3"/>
              </a:solidFill>
              <a:prstDash val="solid"/>
              <a:round/>
              <a:headEnd type="none" w="sm" len="sm"/>
              <a:tailEnd type="none" w="sm" len="sm"/>
            </a:ln>
          </p:spPr>
        </p:sp>
        <p:sp>
          <p:nvSpPr>
            <p:cNvPr id="244" name="Google Shape;244;p28"/>
            <p:cNvSpPr/>
            <p:nvPr/>
          </p:nvSpPr>
          <p:spPr>
            <a:xfrm>
              <a:off x="4421365" y="2727070"/>
              <a:ext cx="1744265" cy="1090166"/>
            </a:xfrm>
            <a:prstGeom prst="roundRect">
              <a:avLst>
                <a:gd name="adj" fmla="val 10000"/>
              </a:avLst>
            </a:prstGeom>
            <a:solidFill>
              <a:schemeClr val="lt1">
                <a:alpha val="89803"/>
              </a:schemeClr>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8"/>
            <p:cNvSpPr txBox="1"/>
            <p:nvPr/>
          </p:nvSpPr>
          <p:spPr>
            <a:xfrm>
              <a:off x="4453295" y="2759000"/>
              <a:ext cx="1680405" cy="1026306"/>
            </a:xfrm>
            <a:prstGeom prst="rect">
              <a:avLst/>
            </a:prstGeom>
            <a:noFill/>
            <a:ln>
              <a:noFill/>
            </a:ln>
          </p:spPr>
          <p:txBody>
            <a:bodyPr spcFirstLastPara="1" wrap="square" lIns="43800" tIns="29200" rIns="43800" bIns="29200" anchor="ctr" anchorCtr="0">
              <a:noAutofit/>
            </a:bodyPr>
            <a:lstStyle/>
            <a:p>
              <a:pPr marL="0" marR="0" lvl="0" indent="0" algn="ctr" rtl="0">
                <a:lnSpc>
                  <a:spcPct val="90000"/>
                </a:lnSpc>
                <a:spcBef>
                  <a:spcPts val="0"/>
                </a:spcBef>
                <a:spcAft>
                  <a:spcPts val="0"/>
                </a:spcAft>
                <a:buClr>
                  <a:schemeClr val="dk1"/>
                </a:buClr>
                <a:buSzPts val="2300"/>
                <a:buFont typeface="Times"/>
                <a:buNone/>
              </a:pPr>
              <a:r>
                <a:rPr lang="en" sz="2300">
                  <a:solidFill>
                    <a:schemeClr val="dk1"/>
                  </a:solidFill>
                  <a:latin typeface="Times"/>
                  <a:ea typeface="Times"/>
                  <a:cs typeface="Times"/>
                  <a:sym typeface="Times"/>
                </a:rPr>
                <a:t>Goal = Judgment</a:t>
              </a:r>
              <a:endParaRPr/>
            </a:p>
          </p:txBody>
        </p:sp>
        <p:sp>
          <p:nvSpPr>
            <p:cNvPr id="246" name="Google Shape;246;p28"/>
            <p:cNvSpPr/>
            <p:nvPr/>
          </p:nvSpPr>
          <p:spPr>
            <a:xfrm>
              <a:off x="4203331" y="1091821"/>
              <a:ext cx="218033" cy="3543039"/>
            </a:xfrm>
            <a:custGeom>
              <a:avLst/>
              <a:gdLst/>
              <a:ahLst/>
              <a:cxnLst/>
              <a:rect l="l" t="t" r="r" b="b"/>
              <a:pathLst>
                <a:path w="120000" h="120000" extrusionOk="0">
                  <a:moveTo>
                    <a:pt x="0" y="0"/>
                  </a:moveTo>
                  <a:lnTo>
                    <a:pt x="0" y="120000"/>
                  </a:lnTo>
                  <a:lnTo>
                    <a:pt x="120000" y="120000"/>
                  </a:lnTo>
                </a:path>
              </a:pathLst>
            </a:custGeom>
            <a:noFill/>
            <a:ln w="9525" cap="flat" cmpd="sng">
              <a:solidFill>
                <a:srgbClr val="93B1B3"/>
              </a:solidFill>
              <a:prstDash val="solid"/>
              <a:round/>
              <a:headEnd type="none" w="sm" len="sm"/>
              <a:tailEnd type="none" w="sm" len="sm"/>
            </a:ln>
          </p:spPr>
        </p:sp>
        <p:sp>
          <p:nvSpPr>
            <p:cNvPr id="247" name="Google Shape;247;p28"/>
            <p:cNvSpPr/>
            <p:nvPr/>
          </p:nvSpPr>
          <p:spPr>
            <a:xfrm>
              <a:off x="4421365" y="4089778"/>
              <a:ext cx="1938751" cy="1090166"/>
            </a:xfrm>
            <a:prstGeom prst="roundRect">
              <a:avLst>
                <a:gd name="adj" fmla="val 10000"/>
              </a:avLst>
            </a:prstGeom>
            <a:solidFill>
              <a:schemeClr val="lt1">
                <a:alpha val="89803"/>
              </a:schemeClr>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8"/>
            <p:cNvSpPr txBox="1"/>
            <p:nvPr/>
          </p:nvSpPr>
          <p:spPr>
            <a:xfrm>
              <a:off x="4453295" y="4121708"/>
              <a:ext cx="1874891" cy="1026306"/>
            </a:xfrm>
            <a:prstGeom prst="rect">
              <a:avLst/>
            </a:prstGeom>
            <a:noFill/>
            <a:ln>
              <a:noFill/>
            </a:ln>
          </p:spPr>
          <p:txBody>
            <a:bodyPr spcFirstLastPara="1" wrap="square" lIns="43800" tIns="29200" rIns="43800" bIns="29200" anchor="ctr" anchorCtr="0">
              <a:noAutofit/>
            </a:bodyPr>
            <a:lstStyle/>
            <a:p>
              <a:pPr marL="0" marR="0" lvl="0" indent="0" algn="ctr" rtl="0">
                <a:lnSpc>
                  <a:spcPct val="90000"/>
                </a:lnSpc>
                <a:spcBef>
                  <a:spcPts val="0"/>
                </a:spcBef>
                <a:spcAft>
                  <a:spcPts val="0"/>
                </a:spcAft>
                <a:buClr>
                  <a:schemeClr val="dk1"/>
                </a:buClr>
                <a:buSzPts val="2300"/>
                <a:buFont typeface="Times"/>
                <a:buNone/>
              </a:pPr>
              <a:r>
                <a:rPr lang="en" sz="2300">
                  <a:solidFill>
                    <a:schemeClr val="dk1"/>
                  </a:solidFill>
                  <a:latin typeface="Times"/>
                  <a:ea typeface="Times"/>
                  <a:cs typeface="Times"/>
                  <a:sym typeface="Times"/>
                </a:rPr>
                <a:t>High Stakes,  Less Frequent</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9"/>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Expanded ADEPT Formal </a:t>
            </a:r>
            <a:br>
              <a:rPr lang="en" sz="3600"/>
            </a:br>
            <a:r>
              <a:rPr lang="en" sz="3600"/>
              <a:t>(Summative) Evaluation results are used:</a:t>
            </a:r>
            <a:endParaRPr/>
          </a:p>
        </p:txBody>
      </p:sp>
      <p:sp>
        <p:nvSpPr>
          <p:cNvPr id="254" name="Google Shape;254;p29"/>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fontScale="85000" lnSpcReduction="10000"/>
          </a:bodyPr>
          <a:lstStyle/>
          <a:p>
            <a:pPr marL="342900" lvl="0" indent="-320040" algn="l" rtl="0">
              <a:spcBef>
                <a:spcPts val="0"/>
              </a:spcBef>
              <a:spcAft>
                <a:spcPts val="0"/>
              </a:spcAft>
              <a:buClr>
                <a:schemeClr val="dk1"/>
              </a:buClr>
              <a:buSzPct val="100000"/>
              <a:buFont typeface="Times"/>
              <a:buChar char="●"/>
            </a:pPr>
            <a:r>
              <a:rPr lang="en" sz="2400"/>
              <a:t>at the state level for certificate advancement purposes</a:t>
            </a:r>
            <a:endParaRPr/>
          </a:p>
          <a:p>
            <a:pPr marL="342900" lvl="0" indent="-320040" algn="l" rtl="0">
              <a:spcBef>
                <a:spcPts val="480"/>
              </a:spcBef>
              <a:spcAft>
                <a:spcPts val="0"/>
              </a:spcAft>
              <a:buClr>
                <a:schemeClr val="dk1"/>
              </a:buClr>
              <a:buSzPct val="100000"/>
              <a:buFont typeface="Times"/>
              <a:buChar char="●"/>
            </a:pPr>
            <a:r>
              <a:rPr lang="en" sz="2400"/>
              <a:t>at the district level to make contract and employment decisions</a:t>
            </a:r>
            <a:endParaRPr/>
          </a:p>
          <a:p>
            <a:pPr marL="342900" lvl="0" indent="-320040" algn="l" rtl="0">
              <a:spcBef>
                <a:spcPts val="480"/>
              </a:spcBef>
              <a:spcAft>
                <a:spcPts val="0"/>
              </a:spcAft>
              <a:buClr>
                <a:schemeClr val="dk1"/>
              </a:buClr>
              <a:buSzPct val="100000"/>
              <a:buFont typeface="Times"/>
              <a:buChar char="●"/>
            </a:pPr>
            <a:r>
              <a:rPr lang="en" sz="2400"/>
              <a:t>at the state level to determine when sanctions should be taken against a teacher’s certificate</a:t>
            </a:r>
            <a:endParaRPr/>
          </a:p>
          <a:p>
            <a:pPr marL="342900" lvl="0" indent="-320040" algn="l" rtl="0">
              <a:spcBef>
                <a:spcPts val="480"/>
              </a:spcBef>
              <a:spcAft>
                <a:spcPts val="0"/>
              </a:spcAft>
              <a:buClr>
                <a:schemeClr val="dk1"/>
              </a:buClr>
              <a:buSzPct val="100000"/>
              <a:buFont typeface="Times"/>
              <a:buChar char="●"/>
            </a:pPr>
            <a:r>
              <a:rPr lang="en" sz="2400"/>
              <a:t>at the higher education level to make decisions regarding a teacher candidate’s recommendation for initial certification</a:t>
            </a:r>
            <a:endParaRPr/>
          </a:p>
          <a:p>
            <a:pPr marL="342900" lvl="0" indent="-320040" algn="l" rtl="0">
              <a:spcBef>
                <a:spcPts val="480"/>
              </a:spcBef>
              <a:spcAft>
                <a:spcPts val="0"/>
              </a:spcAft>
              <a:buClr>
                <a:schemeClr val="dk1"/>
              </a:buClr>
              <a:buSzPct val="100000"/>
              <a:buFont typeface="Times"/>
              <a:buChar char="●"/>
            </a:pPr>
            <a:r>
              <a:rPr lang="en" sz="2400"/>
              <a:t>at the higher education level as a part of each institution’s report card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0"/>
          <p:cNvSpPr txBox="1">
            <a:spLocks noGrp="1"/>
          </p:cNvSpPr>
          <p:nvPr>
            <p:ph type="title"/>
          </p:nvPr>
        </p:nvSpPr>
        <p:spPr>
          <a:xfrm>
            <a:off x="685800" y="5715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Teacher Candidate Evaluation during Student Teaching</a:t>
            </a:r>
            <a:endParaRPr/>
          </a:p>
        </p:txBody>
      </p:sp>
      <p:grpSp>
        <p:nvGrpSpPr>
          <p:cNvPr id="261" name="Google Shape;261;p30"/>
          <p:cNvGrpSpPr/>
          <p:nvPr/>
        </p:nvGrpSpPr>
        <p:grpSpPr>
          <a:xfrm>
            <a:off x="384346" y="1643593"/>
            <a:ext cx="8146706" cy="3113614"/>
            <a:chOff x="3346" y="210257"/>
            <a:chExt cx="8146706" cy="4151485"/>
          </a:xfrm>
        </p:grpSpPr>
        <p:sp>
          <p:nvSpPr>
            <p:cNvPr id="262" name="Google Shape;262;p30"/>
            <p:cNvSpPr/>
            <p:nvPr/>
          </p:nvSpPr>
          <p:spPr>
            <a:xfrm>
              <a:off x="3346" y="210257"/>
              <a:ext cx="3617964" cy="2700733"/>
            </a:xfrm>
            <a:prstGeom prst="round2SameRect">
              <a:avLst>
                <a:gd name="adj1" fmla="val 8000"/>
                <a:gd name="adj2" fmla="val 0"/>
              </a:avLst>
            </a:prstGeom>
            <a:solidFill>
              <a:schemeClr val="lt1">
                <a:alpha val="89803"/>
              </a:schemeClr>
            </a:solidFill>
            <a:ln w="9525"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0"/>
            <p:cNvSpPr txBox="1"/>
            <p:nvPr/>
          </p:nvSpPr>
          <p:spPr>
            <a:xfrm>
              <a:off x="66627" y="273538"/>
              <a:ext cx="3491402" cy="2637452"/>
            </a:xfrm>
            <a:prstGeom prst="rect">
              <a:avLst/>
            </a:prstGeom>
            <a:noFill/>
            <a:ln>
              <a:noFill/>
            </a:ln>
          </p:spPr>
          <p:txBody>
            <a:bodyPr spcFirstLastPara="1" wrap="square" lIns="29200" tIns="87625" rIns="29200" bIns="29200" anchor="t" anchorCtr="0">
              <a:noAutofit/>
            </a:bodyPr>
            <a:lstStyle/>
            <a:p>
              <a:pPr marL="228600" marR="0" lvl="1" indent="-228600" algn="l" rtl="0">
                <a:lnSpc>
                  <a:spcPct val="90000"/>
                </a:lnSpc>
                <a:spcBef>
                  <a:spcPts val="0"/>
                </a:spcBef>
                <a:spcAft>
                  <a:spcPts val="0"/>
                </a:spcAft>
                <a:buClr>
                  <a:schemeClr val="dk1"/>
                </a:buClr>
                <a:buSzPts val="2300"/>
                <a:buFont typeface="Times"/>
                <a:buChar char="•"/>
              </a:pPr>
              <a:r>
                <a:rPr lang="en" sz="2000" b="0" i="0" u="none" strike="noStrike" cap="none">
                  <a:solidFill>
                    <a:schemeClr val="dk1"/>
                  </a:solidFill>
                  <a:latin typeface="Times"/>
                  <a:ea typeface="Times"/>
                  <a:cs typeface="Times"/>
                  <a:sym typeface="Times"/>
                </a:rPr>
                <a:t>During the student teaching semester, each teacher candidate is provided with feedback in order to enhance his or her professional knowledge and skills.</a:t>
              </a:r>
              <a:endParaRPr sz="2000"/>
            </a:p>
          </p:txBody>
        </p:sp>
        <p:sp>
          <p:nvSpPr>
            <p:cNvPr id="264" name="Google Shape;264;p30"/>
            <p:cNvSpPr/>
            <p:nvPr/>
          </p:nvSpPr>
          <p:spPr>
            <a:xfrm>
              <a:off x="3346" y="2910991"/>
              <a:ext cx="3617964" cy="1161315"/>
            </a:xfrm>
            <a:prstGeom prst="rect">
              <a:avLst/>
            </a:prstGeom>
            <a:gradFill>
              <a:gsLst>
                <a:gs pos="0">
                  <a:srgbClr val="17177B"/>
                </a:gs>
                <a:gs pos="80000">
                  <a:srgbClr val="1E1EA3"/>
                </a:gs>
                <a:gs pos="100000">
                  <a:srgbClr val="1C1CA5"/>
                </a:gs>
              </a:gsLst>
              <a:lin ang="16200000" scaled="0"/>
            </a:gradFill>
            <a:ln w="9525" cap="flat" cmpd="sng">
              <a:solidFill>
                <a:srgbClr val="303099"/>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0"/>
            <p:cNvSpPr txBox="1"/>
            <p:nvPr/>
          </p:nvSpPr>
          <p:spPr>
            <a:xfrm>
              <a:off x="3346" y="2910991"/>
              <a:ext cx="2547862" cy="1161315"/>
            </a:xfrm>
            <a:prstGeom prst="rect">
              <a:avLst/>
            </a:prstGeom>
            <a:noFill/>
            <a:ln>
              <a:noFill/>
            </a:ln>
          </p:spPr>
          <p:txBody>
            <a:bodyPr spcFirstLastPara="1" wrap="square" lIns="152400" tIns="0" rIns="50800" bIns="0" anchor="ctr" anchorCtr="0">
              <a:noAutofit/>
            </a:bodyPr>
            <a:lstStyle/>
            <a:p>
              <a:pPr marL="0" marR="0" lvl="0" indent="0" algn="l" rtl="0">
                <a:lnSpc>
                  <a:spcPct val="90000"/>
                </a:lnSpc>
                <a:spcBef>
                  <a:spcPts val="0"/>
                </a:spcBef>
                <a:spcAft>
                  <a:spcPts val="0"/>
                </a:spcAft>
                <a:buClr>
                  <a:schemeClr val="lt1"/>
                </a:buClr>
                <a:buSzPts val="4000"/>
                <a:buFont typeface="Times"/>
                <a:buNone/>
              </a:pPr>
              <a:r>
                <a:rPr lang="en" sz="4000">
                  <a:solidFill>
                    <a:schemeClr val="lt1"/>
                  </a:solidFill>
                  <a:latin typeface="Times"/>
                  <a:ea typeface="Times"/>
                  <a:cs typeface="Times"/>
                  <a:sym typeface="Times"/>
                </a:rPr>
                <a:t>Formative</a:t>
              </a:r>
              <a:endParaRPr/>
            </a:p>
          </p:txBody>
        </p:sp>
        <p:sp>
          <p:nvSpPr>
            <p:cNvPr id="266" name="Google Shape;266;p30"/>
            <p:cNvSpPr/>
            <p:nvPr/>
          </p:nvSpPr>
          <p:spPr>
            <a:xfrm>
              <a:off x="2653555" y="3095455"/>
              <a:ext cx="1266287" cy="1266287"/>
            </a:xfrm>
            <a:prstGeom prst="ellipse">
              <a:avLst/>
            </a:prstGeom>
            <a:solidFill>
              <a:srgbClr val="CCCCDD">
                <a:alpha val="89803"/>
              </a:srgbClr>
            </a:solidFill>
            <a:ln w="9525" cap="flat" cmpd="sng">
              <a:solidFill>
                <a:srgbClr val="CCCCDD">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0"/>
            <p:cNvSpPr/>
            <p:nvPr/>
          </p:nvSpPr>
          <p:spPr>
            <a:xfrm>
              <a:off x="4233557" y="210257"/>
              <a:ext cx="3617964" cy="2700733"/>
            </a:xfrm>
            <a:prstGeom prst="round2SameRect">
              <a:avLst>
                <a:gd name="adj1" fmla="val 8000"/>
                <a:gd name="adj2" fmla="val 0"/>
              </a:avLst>
            </a:prstGeom>
            <a:solidFill>
              <a:schemeClr val="lt1">
                <a:alpha val="89803"/>
              </a:schemeClr>
            </a:solidFill>
            <a:ln w="9525" cap="flat" cmpd="sng">
              <a:solidFill>
                <a:srgbClr val="3030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0"/>
            <p:cNvSpPr txBox="1"/>
            <p:nvPr/>
          </p:nvSpPr>
          <p:spPr>
            <a:xfrm>
              <a:off x="4296838" y="273538"/>
              <a:ext cx="3491402" cy="2637452"/>
            </a:xfrm>
            <a:prstGeom prst="rect">
              <a:avLst/>
            </a:prstGeom>
            <a:noFill/>
            <a:ln>
              <a:noFill/>
            </a:ln>
          </p:spPr>
          <p:txBody>
            <a:bodyPr spcFirstLastPara="1" wrap="square" lIns="29200" tIns="87625" rIns="29200" bIns="29200" anchor="t" anchorCtr="0">
              <a:noAutofit/>
            </a:bodyPr>
            <a:lstStyle/>
            <a:p>
              <a:pPr marL="228600" marR="0" lvl="1" indent="-228600" algn="l" rtl="0">
                <a:lnSpc>
                  <a:spcPct val="90000"/>
                </a:lnSpc>
                <a:spcBef>
                  <a:spcPts val="0"/>
                </a:spcBef>
                <a:spcAft>
                  <a:spcPts val="0"/>
                </a:spcAft>
                <a:buClr>
                  <a:schemeClr val="dk1"/>
                </a:buClr>
                <a:buSzPts val="2300"/>
                <a:buFont typeface="Times"/>
                <a:buChar char="•"/>
              </a:pPr>
              <a:r>
                <a:rPr lang="en" sz="2000" b="0" i="0" u="none" strike="noStrike" cap="none">
                  <a:solidFill>
                    <a:schemeClr val="dk1"/>
                  </a:solidFill>
                  <a:latin typeface="Times"/>
                  <a:ea typeface="Times"/>
                  <a:cs typeface="Times"/>
                  <a:sym typeface="Times"/>
                </a:rPr>
                <a:t>At the conclusion of student teaching, each teacher candidate receives a judgment regarding his or her overall performance relative to the </a:t>
              </a:r>
              <a:r>
                <a:rPr lang="en" sz="1800" b="0" i="0" u="none" strike="noStrike" cap="none">
                  <a:solidFill>
                    <a:schemeClr val="dk1"/>
                  </a:solidFill>
                  <a:latin typeface="Times"/>
                  <a:ea typeface="Times"/>
                  <a:cs typeface="Times"/>
                  <a:sym typeface="Times"/>
                </a:rPr>
                <a:t>ADEPT Performance Standards</a:t>
              </a:r>
              <a:r>
                <a:rPr lang="en" sz="2300" b="0" i="0" u="none" strike="noStrike" cap="none">
                  <a:solidFill>
                    <a:schemeClr val="dk1"/>
                  </a:solidFill>
                  <a:latin typeface="Times"/>
                  <a:ea typeface="Times"/>
                  <a:cs typeface="Times"/>
                  <a:sym typeface="Times"/>
                </a:rPr>
                <a:t>.</a:t>
              </a:r>
              <a:endParaRPr/>
            </a:p>
          </p:txBody>
        </p:sp>
        <p:sp>
          <p:nvSpPr>
            <p:cNvPr id="269" name="Google Shape;269;p30"/>
            <p:cNvSpPr/>
            <p:nvPr/>
          </p:nvSpPr>
          <p:spPr>
            <a:xfrm>
              <a:off x="4233557" y="2910991"/>
              <a:ext cx="3617964" cy="1161315"/>
            </a:xfrm>
            <a:prstGeom prst="rect">
              <a:avLst/>
            </a:prstGeom>
            <a:gradFill>
              <a:gsLst>
                <a:gs pos="0">
                  <a:srgbClr val="17177B"/>
                </a:gs>
                <a:gs pos="80000">
                  <a:srgbClr val="1E1EA3"/>
                </a:gs>
                <a:gs pos="100000">
                  <a:srgbClr val="1C1CA5"/>
                </a:gs>
              </a:gsLst>
              <a:lin ang="16200000" scaled="0"/>
            </a:gradFill>
            <a:ln w="9525" cap="flat" cmpd="sng">
              <a:solidFill>
                <a:srgbClr val="303099"/>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0"/>
            <p:cNvSpPr txBox="1"/>
            <p:nvPr/>
          </p:nvSpPr>
          <p:spPr>
            <a:xfrm>
              <a:off x="4233557" y="2910991"/>
              <a:ext cx="2547862" cy="1161315"/>
            </a:xfrm>
            <a:prstGeom prst="rect">
              <a:avLst/>
            </a:prstGeom>
            <a:noFill/>
            <a:ln>
              <a:noFill/>
            </a:ln>
          </p:spPr>
          <p:txBody>
            <a:bodyPr spcFirstLastPara="1" wrap="square" lIns="152400" tIns="0" rIns="50800" bIns="0" anchor="ctr" anchorCtr="0">
              <a:noAutofit/>
            </a:bodyPr>
            <a:lstStyle/>
            <a:p>
              <a:pPr marL="0" marR="0" lvl="0" indent="0" algn="l" rtl="0">
                <a:lnSpc>
                  <a:spcPct val="90000"/>
                </a:lnSpc>
                <a:spcBef>
                  <a:spcPts val="0"/>
                </a:spcBef>
                <a:spcAft>
                  <a:spcPts val="0"/>
                </a:spcAft>
                <a:buClr>
                  <a:schemeClr val="lt1"/>
                </a:buClr>
                <a:buSzPts val="4000"/>
                <a:buFont typeface="Times"/>
                <a:buNone/>
              </a:pPr>
              <a:r>
                <a:rPr lang="en" sz="4000">
                  <a:solidFill>
                    <a:schemeClr val="lt1"/>
                  </a:solidFill>
                  <a:latin typeface="Times"/>
                  <a:ea typeface="Times"/>
                  <a:cs typeface="Times"/>
                  <a:sym typeface="Times"/>
                </a:rPr>
                <a:t>Summative</a:t>
              </a:r>
              <a:endParaRPr/>
            </a:p>
          </p:txBody>
        </p:sp>
        <p:sp>
          <p:nvSpPr>
            <p:cNvPr id="271" name="Google Shape;271;p30"/>
            <p:cNvSpPr/>
            <p:nvPr/>
          </p:nvSpPr>
          <p:spPr>
            <a:xfrm>
              <a:off x="6883765" y="3095455"/>
              <a:ext cx="1266287" cy="1266287"/>
            </a:xfrm>
            <a:prstGeom prst="ellipse">
              <a:avLst/>
            </a:prstGeom>
            <a:solidFill>
              <a:srgbClr val="CCCCDD">
                <a:alpha val="89803"/>
              </a:srgbClr>
            </a:solidFill>
            <a:ln w="9525" cap="flat" cmpd="sng">
              <a:solidFill>
                <a:srgbClr val="CCCCDD">
                  <a:alpha val="89803"/>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1"/>
          <p:cNvSpPr txBox="1">
            <a:spLocks noGrp="1"/>
          </p:cNvSpPr>
          <p:nvPr>
            <p:ph type="title"/>
          </p:nvPr>
        </p:nvSpPr>
        <p:spPr>
          <a:xfrm>
            <a:off x="685800" y="5715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4000"/>
              <a:t>Expanded ADEPT and Career Development</a:t>
            </a:r>
            <a:endParaRPr/>
          </a:p>
        </p:txBody>
      </p:sp>
      <p:sp>
        <p:nvSpPr>
          <p:cNvPr id="277" name="Google Shape;277;p31"/>
          <p:cNvSpPr txBox="1">
            <a:spLocks noGrp="1"/>
          </p:cNvSpPr>
          <p:nvPr>
            <p:ph type="body" idx="1"/>
          </p:nvPr>
        </p:nvSpPr>
        <p:spPr>
          <a:xfrm>
            <a:off x="364350" y="1975250"/>
            <a:ext cx="3810000" cy="30861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4400"/>
              <a:buFont typeface="Times"/>
              <a:buNone/>
            </a:pPr>
            <a:r>
              <a:rPr lang="en" sz="2000"/>
              <a:t>What do our teacher candidates need to know about ADEPT throughout their teaching careers?</a:t>
            </a:r>
            <a:endParaRPr sz="2000"/>
          </a:p>
        </p:txBody>
      </p:sp>
      <p:pic>
        <p:nvPicPr>
          <p:cNvPr id="278" name="Google Shape;278;p31"/>
          <p:cNvPicPr preferRelativeResize="0"/>
          <p:nvPr/>
        </p:nvPicPr>
        <p:blipFill rotWithShape="1">
          <a:blip r:embed="rId3">
            <a:alphaModFix/>
          </a:blip>
          <a:srcRect/>
          <a:stretch/>
        </p:blipFill>
        <p:spPr>
          <a:xfrm>
            <a:off x="4495800" y="2057400"/>
            <a:ext cx="3105150" cy="14763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2"/>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Certificate</a:t>
            </a:r>
            <a:endParaRPr/>
          </a:p>
        </p:txBody>
      </p:sp>
      <p:sp>
        <p:nvSpPr>
          <p:cNvPr id="284" name="Google Shape;284;p32"/>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342900" lvl="0" indent="-266700" algn="l" rtl="0">
              <a:spcBef>
                <a:spcPts val="0"/>
              </a:spcBef>
              <a:spcAft>
                <a:spcPts val="0"/>
              </a:spcAft>
              <a:buClr>
                <a:schemeClr val="dk1"/>
              </a:buClr>
              <a:buSzPts val="2000"/>
              <a:buFont typeface="Times"/>
              <a:buChar char="●"/>
            </a:pPr>
            <a:r>
              <a:rPr lang="en" sz="2000"/>
              <a:t>The teaching </a:t>
            </a:r>
            <a:r>
              <a:rPr lang="en" sz="2000" b="1" u="sng"/>
              <a:t>certificate</a:t>
            </a:r>
            <a:r>
              <a:rPr lang="en" sz="2000"/>
              <a:t> is an educator’s “license” to teach. Certificates are issued by the South Carolina Department of Education, and they are valid in all school districts in South Carolina.</a:t>
            </a:r>
            <a:endParaRPr sz="2000"/>
          </a:p>
          <a:p>
            <a:pPr marL="342900" lvl="0" indent="-266700" algn="l" rtl="0">
              <a:spcBef>
                <a:spcPts val="640"/>
              </a:spcBef>
              <a:spcAft>
                <a:spcPts val="0"/>
              </a:spcAft>
              <a:buClr>
                <a:schemeClr val="dk1"/>
              </a:buClr>
              <a:buSzPts val="2000"/>
              <a:buFont typeface="Times"/>
              <a:buChar char="●"/>
            </a:pPr>
            <a:r>
              <a:rPr lang="en" sz="2000"/>
              <a:t>Two certificate levels:</a:t>
            </a:r>
            <a:endParaRPr sz="2000"/>
          </a:p>
          <a:p>
            <a:pPr marL="742950" lvl="1" indent="-234950" algn="l" rtl="0">
              <a:spcBef>
                <a:spcPts val="560"/>
              </a:spcBef>
              <a:spcAft>
                <a:spcPts val="0"/>
              </a:spcAft>
              <a:buClr>
                <a:schemeClr val="dk1"/>
              </a:buClr>
              <a:buSzPts val="2000"/>
              <a:buFont typeface="Times"/>
              <a:buChar char="○"/>
            </a:pPr>
            <a:r>
              <a:rPr lang="en" sz="2000"/>
              <a:t>Initial</a:t>
            </a:r>
            <a:endParaRPr sz="2000"/>
          </a:p>
          <a:p>
            <a:pPr marL="742950" lvl="1" indent="-234950" algn="l" rtl="0">
              <a:spcBef>
                <a:spcPts val="560"/>
              </a:spcBef>
              <a:spcAft>
                <a:spcPts val="0"/>
              </a:spcAft>
              <a:buClr>
                <a:schemeClr val="dk1"/>
              </a:buClr>
              <a:buSzPts val="2000"/>
              <a:buFont typeface="Times"/>
              <a:buChar char="○"/>
            </a:pPr>
            <a:r>
              <a:rPr lang="en" sz="2000"/>
              <a:t>Professional</a:t>
            </a:r>
            <a:endParaRPr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33"/>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Contract</a:t>
            </a:r>
            <a:endParaRPr/>
          </a:p>
        </p:txBody>
      </p:sp>
      <p:sp>
        <p:nvSpPr>
          <p:cNvPr id="290" name="Google Shape;290;p33"/>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342900" lvl="0" indent="-266700" algn="l" rtl="0">
              <a:spcBef>
                <a:spcPts val="0"/>
              </a:spcBef>
              <a:spcAft>
                <a:spcPts val="0"/>
              </a:spcAft>
              <a:buClr>
                <a:schemeClr val="dk1"/>
              </a:buClr>
              <a:buSzPts val="2000"/>
              <a:buFont typeface="Times"/>
              <a:buChar char="●"/>
            </a:pPr>
            <a:r>
              <a:rPr lang="en" sz="2000"/>
              <a:t>A </a:t>
            </a:r>
            <a:r>
              <a:rPr lang="en" sz="2000" b="1" u="sng"/>
              <a:t>contract</a:t>
            </a:r>
            <a:r>
              <a:rPr lang="en" sz="2000"/>
              <a:t> is an employment agreement with the local school district.</a:t>
            </a:r>
            <a:endParaRPr sz="2000"/>
          </a:p>
          <a:p>
            <a:pPr marL="342900" lvl="0" indent="-266700" algn="l" rtl="0">
              <a:spcBef>
                <a:spcPts val="640"/>
              </a:spcBef>
              <a:spcAft>
                <a:spcPts val="0"/>
              </a:spcAft>
              <a:buClr>
                <a:schemeClr val="dk1"/>
              </a:buClr>
              <a:buSzPts val="2000"/>
              <a:buFont typeface="Times"/>
              <a:buChar char="●"/>
            </a:pPr>
            <a:r>
              <a:rPr lang="en" sz="2000"/>
              <a:t>Three contract levels</a:t>
            </a:r>
            <a:endParaRPr sz="2000"/>
          </a:p>
          <a:p>
            <a:pPr marL="742950" lvl="1" indent="-234950" algn="l" rtl="0">
              <a:spcBef>
                <a:spcPts val="560"/>
              </a:spcBef>
              <a:spcAft>
                <a:spcPts val="0"/>
              </a:spcAft>
              <a:buClr>
                <a:schemeClr val="dk1"/>
              </a:buClr>
              <a:buSzPts val="2000"/>
              <a:buFont typeface="Times"/>
              <a:buChar char="○"/>
            </a:pPr>
            <a:r>
              <a:rPr lang="en" sz="2000"/>
              <a:t>Induction</a:t>
            </a:r>
            <a:endParaRPr sz="2000"/>
          </a:p>
          <a:p>
            <a:pPr marL="742950" lvl="1" indent="-234950" algn="l" rtl="0">
              <a:spcBef>
                <a:spcPts val="560"/>
              </a:spcBef>
              <a:spcAft>
                <a:spcPts val="0"/>
              </a:spcAft>
              <a:buClr>
                <a:schemeClr val="dk1"/>
              </a:buClr>
              <a:buSzPts val="2000"/>
              <a:buFont typeface="Times"/>
              <a:buChar char="○"/>
            </a:pPr>
            <a:r>
              <a:rPr lang="en" sz="2000"/>
              <a:t>Annual</a:t>
            </a:r>
            <a:endParaRPr sz="2000"/>
          </a:p>
          <a:p>
            <a:pPr marL="742950" lvl="1" indent="-234950" algn="l" rtl="0">
              <a:spcBef>
                <a:spcPts val="560"/>
              </a:spcBef>
              <a:spcAft>
                <a:spcPts val="0"/>
              </a:spcAft>
              <a:buClr>
                <a:schemeClr val="dk1"/>
              </a:buClr>
              <a:buSzPts val="2000"/>
              <a:buFont typeface="Times"/>
              <a:buChar char="○"/>
            </a:pPr>
            <a:r>
              <a:rPr lang="en" sz="2000"/>
              <a:t>Continuing</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graphicFrame>
        <p:nvGraphicFramePr>
          <p:cNvPr id="296" name="Google Shape;296;p34"/>
          <p:cNvGraphicFramePr/>
          <p:nvPr/>
        </p:nvGraphicFramePr>
        <p:xfrm>
          <a:off x="152400" y="571500"/>
          <a:ext cx="8839200" cy="4343375"/>
        </p:xfrm>
        <a:graphic>
          <a:graphicData uri="http://schemas.openxmlformats.org/drawingml/2006/table">
            <a:tbl>
              <a:tblPr>
                <a:noFill/>
                <a:tableStyleId>{2270FE09-EB56-44AA-935C-E9E752EAE6BC}</a:tableStyleId>
              </a:tblPr>
              <a:tblGrid>
                <a:gridCol w="1763100">
                  <a:extLst>
                    <a:ext uri="{9D8B030D-6E8A-4147-A177-3AD203B41FA5}">
                      <a16:colId xmlns:a16="http://schemas.microsoft.com/office/drawing/2014/main" val="20000"/>
                    </a:ext>
                  </a:extLst>
                </a:gridCol>
                <a:gridCol w="1529725">
                  <a:extLst>
                    <a:ext uri="{9D8B030D-6E8A-4147-A177-3AD203B41FA5}">
                      <a16:colId xmlns:a16="http://schemas.microsoft.com/office/drawing/2014/main" val="20001"/>
                    </a:ext>
                  </a:extLst>
                </a:gridCol>
                <a:gridCol w="1690175">
                  <a:extLst>
                    <a:ext uri="{9D8B030D-6E8A-4147-A177-3AD203B41FA5}">
                      <a16:colId xmlns:a16="http://schemas.microsoft.com/office/drawing/2014/main" val="20002"/>
                    </a:ext>
                  </a:extLst>
                </a:gridCol>
                <a:gridCol w="3856200">
                  <a:extLst>
                    <a:ext uri="{9D8B030D-6E8A-4147-A177-3AD203B41FA5}">
                      <a16:colId xmlns:a16="http://schemas.microsoft.com/office/drawing/2014/main" val="20003"/>
                    </a:ext>
                  </a:extLst>
                </a:gridCol>
              </a:tblGrid>
              <a:tr h="630275">
                <a:tc>
                  <a:txBody>
                    <a:bodyPr/>
                    <a:lstStyle/>
                    <a:p>
                      <a:pPr marL="0" marR="0" lvl="0" indent="0" algn="l" rtl="0">
                        <a:lnSpc>
                          <a:spcPct val="100000"/>
                        </a:lnSpc>
                        <a:spcBef>
                          <a:spcPts val="0"/>
                        </a:spcBef>
                        <a:spcAft>
                          <a:spcPts val="0"/>
                        </a:spcAft>
                        <a:buClr>
                          <a:schemeClr val="dk1"/>
                        </a:buClr>
                        <a:buSzPts val="2100"/>
                        <a:buFont typeface="Times"/>
                        <a:buNone/>
                      </a:pPr>
                      <a:endParaRPr sz="21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Teaching Certificate</a:t>
                      </a:r>
                      <a:endParaRPr sz="800" b="0" i="0" u="none" strike="noStrike" cap="none">
                        <a:solidFill>
                          <a:schemeClr val="dk1"/>
                        </a:solidFill>
                        <a:latin typeface="Times New Roman"/>
                        <a:ea typeface="Times New Roman"/>
                        <a:cs typeface="Times New Roman"/>
                        <a:sym typeface="Times New Roman"/>
                      </a:endParaRPr>
                    </a:p>
                    <a:p>
                      <a:pPr marL="254000" marR="0" lvl="0" indent="-254000" algn="ctr" rtl="0">
                        <a:lnSpc>
                          <a:spcPct val="100000"/>
                        </a:lnSpc>
                        <a:spcBef>
                          <a:spcPts val="0"/>
                        </a:spcBef>
                        <a:spcAft>
                          <a:spcPts val="0"/>
                        </a:spcAft>
                        <a:buClr>
                          <a:schemeClr val="dk1"/>
                        </a:buClr>
                        <a:buSzPts val="700"/>
                        <a:buFont typeface="Verdana"/>
                        <a:buNone/>
                      </a:pPr>
                      <a:r>
                        <a:rPr lang="en" sz="700" b="0" i="0" u="none" strike="noStrike" cap="none">
                          <a:solidFill>
                            <a:schemeClr val="dk1"/>
                          </a:solidFill>
                          <a:latin typeface="Verdana"/>
                          <a:ea typeface="Verdana"/>
                          <a:cs typeface="Verdana"/>
                          <a:sym typeface="Verdana"/>
                        </a:rPr>
                        <a:t>(Teaching “license” from the state)</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Contract Level</a:t>
                      </a:r>
                      <a:endParaRPr sz="800" b="0" i="0" u="none" strike="noStrike" cap="none">
                        <a:solidFill>
                          <a:schemeClr val="dk1"/>
                        </a:solidFill>
                        <a:latin typeface="Times New Roman"/>
                        <a:ea typeface="Times New Roman"/>
                        <a:cs typeface="Times New Roman"/>
                        <a:sym typeface="Times New Roman"/>
                      </a:endParaRPr>
                    </a:p>
                    <a:p>
                      <a:pPr marL="254000" marR="0" lvl="0" indent="-254000" algn="ctr" rtl="0">
                        <a:lnSpc>
                          <a:spcPct val="100000"/>
                        </a:lnSpc>
                        <a:spcBef>
                          <a:spcPts val="0"/>
                        </a:spcBef>
                        <a:spcAft>
                          <a:spcPts val="0"/>
                        </a:spcAft>
                        <a:buClr>
                          <a:schemeClr val="dk1"/>
                        </a:buClr>
                        <a:buSzPts val="700"/>
                        <a:buFont typeface="Verdana"/>
                        <a:buNone/>
                      </a:pPr>
                      <a:r>
                        <a:rPr lang="en" sz="700" b="0" i="0" u="none" strike="noStrike" cap="none">
                          <a:solidFill>
                            <a:schemeClr val="dk1"/>
                          </a:solidFill>
                          <a:latin typeface="Verdana"/>
                          <a:ea typeface="Verdana"/>
                          <a:cs typeface="Verdana"/>
                          <a:sym typeface="Verdana"/>
                        </a:rPr>
                        <a:t>(Employment agreement from the school district)</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ADEPT Process</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85075">
                <a:tc>
                  <a:txBody>
                    <a:bodyPr/>
                    <a:lstStyle/>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Beginning</a:t>
                      </a:r>
                      <a:r>
                        <a:rPr lang="en" sz="800" b="0" i="0" u="none" strike="noStrike" cap="none">
                          <a:solidFill>
                            <a:schemeClr val="dk1"/>
                          </a:solidFill>
                          <a:latin typeface="Verdana"/>
                          <a:ea typeface="Verdana"/>
                          <a:cs typeface="Verdana"/>
                          <a:sym typeface="Verdana"/>
                        </a:rPr>
                        <a:t>: Year 1</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Length</a:t>
                      </a:r>
                      <a:r>
                        <a:rPr lang="en" sz="800" b="0" i="0" u="none" strike="noStrike" cap="none">
                          <a:solidFill>
                            <a:schemeClr val="dk1"/>
                          </a:solidFill>
                          <a:latin typeface="Verdana"/>
                          <a:ea typeface="Verdana"/>
                          <a:cs typeface="Verdana"/>
                          <a:sym typeface="Verdana"/>
                        </a:rPr>
                        <a:t>: 1 year to 3    </a:t>
                      </a:r>
                      <a:endParaRPr sz="1100"/>
                    </a:p>
                    <a:p>
                      <a:pPr marL="254000" marR="0" lvl="0" indent="-254000" algn="l" rtl="0">
                        <a:lnSpc>
                          <a:spcPct val="100000"/>
                        </a:lnSpc>
                        <a:spcBef>
                          <a:spcPts val="0"/>
                        </a:spcBef>
                        <a:spcAft>
                          <a:spcPts val="0"/>
                        </a:spcAft>
                        <a:buClr>
                          <a:schemeClr val="dk1"/>
                        </a:buClr>
                        <a:buSzPts val="800"/>
                        <a:buFont typeface="Verdana"/>
                        <a:buNone/>
                      </a:pPr>
                      <a:r>
                        <a:rPr lang="en" sz="800" b="0" i="0" u="none" strike="noStrike" cap="none">
                          <a:solidFill>
                            <a:schemeClr val="dk1"/>
                          </a:solidFill>
                          <a:latin typeface="Verdana"/>
                          <a:ea typeface="Verdana"/>
                          <a:cs typeface="Verdana"/>
                          <a:sym typeface="Verdana"/>
                        </a:rPr>
                        <a:t>             years</a:t>
                      </a:r>
                      <a:endParaRPr sz="1400" b="0" i="0" u="none" strike="noStrike" cap="none">
                        <a:solidFill>
                          <a:schemeClr val="dk1"/>
                        </a:solidFill>
                        <a:latin typeface="Comic Sans MS"/>
                        <a:ea typeface="Comic Sans MS"/>
                        <a:cs typeface="Comic Sans MS"/>
                        <a:sym typeface="Comic Sans MS"/>
                      </a:endParaRPr>
                    </a:p>
                  </a:txBody>
                  <a:tcPr marL="91450" marR="9145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Initial</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Induction</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l" rtl="0">
                        <a:lnSpc>
                          <a:spcPct val="100000"/>
                        </a:lnSpc>
                        <a:spcBef>
                          <a:spcPts val="0"/>
                        </a:spcBef>
                        <a:spcAft>
                          <a:spcPts val="0"/>
                        </a:spcAft>
                        <a:buClr>
                          <a:schemeClr val="dk1"/>
                        </a:buClr>
                        <a:buSzPts val="800"/>
                        <a:buFont typeface="Times New Roman"/>
                        <a:buChar char="●"/>
                      </a:pPr>
                      <a:r>
                        <a:rPr lang="en" sz="800" b="1" i="0" u="none" strike="noStrike" cap="none">
                          <a:solidFill>
                            <a:schemeClr val="dk1"/>
                          </a:solidFill>
                          <a:latin typeface="Verdana"/>
                          <a:ea typeface="Verdana"/>
                          <a:cs typeface="Verdana"/>
                          <a:sym typeface="Verdana"/>
                        </a:rPr>
                        <a:t>Induction and Mentoring</a:t>
                      </a:r>
                      <a:r>
                        <a:rPr lang="en" sz="800" b="0" i="0" u="none" strike="noStrike" cap="none">
                          <a:solidFill>
                            <a:schemeClr val="dk1"/>
                          </a:solidFill>
                          <a:latin typeface="Verdana"/>
                          <a:ea typeface="Verdana"/>
                          <a:cs typeface="Verdana"/>
                          <a:sym typeface="Verdana"/>
                        </a:rPr>
                        <a:t> (Goal: To provide beginning teachers with support and assistance to facilitate their successful transition into the profession.)</a:t>
                      </a:r>
                      <a:endParaRPr sz="1400" b="0" i="0" u="none" strike="noStrike" cap="none">
                        <a:solidFill>
                          <a:schemeClr val="dk1"/>
                        </a:solidFill>
                        <a:latin typeface="Comic Sans MS"/>
                        <a:ea typeface="Comic Sans MS"/>
                        <a:cs typeface="Comic Sans MS"/>
                        <a:sym typeface="Comic Sans MS"/>
                      </a:endParaRPr>
                    </a:p>
                  </a:txBody>
                  <a:tcPr marL="91450" marR="9145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589375">
                <a:tc>
                  <a:txBody>
                    <a:bodyPr/>
                    <a:lstStyle/>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Beginning</a:t>
                      </a:r>
                      <a:r>
                        <a:rPr lang="en" sz="800" b="0" i="0" u="none" strike="noStrike" cap="none">
                          <a:solidFill>
                            <a:schemeClr val="dk1"/>
                          </a:solidFill>
                          <a:latin typeface="Verdana"/>
                          <a:ea typeface="Verdana"/>
                          <a:cs typeface="Verdana"/>
                          <a:sym typeface="Verdana"/>
                        </a:rPr>
                        <a:t>: Year 2</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Length</a:t>
                      </a:r>
                      <a:r>
                        <a:rPr lang="en" sz="800" b="0" i="0" u="none" strike="noStrike" cap="none">
                          <a:solidFill>
                            <a:schemeClr val="dk1"/>
                          </a:solidFill>
                          <a:latin typeface="Verdana"/>
                          <a:ea typeface="Verdana"/>
                          <a:cs typeface="Verdana"/>
                          <a:sym typeface="Verdana"/>
                        </a:rPr>
                        <a:t>: 1 to 4 years</a:t>
                      </a:r>
                      <a:endParaRPr sz="1400" b="0" i="0" u="none" strike="noStrike" cap="none">
                        <a:solidFill>
                          <a:schemeClr val="dk1"/>
                        </a:solidFill>
                        <a:latin typeface="Comic Sans MS"/>
                        <a:ea typeface="Comic Sans MS"/>
                        <a:cs typeface="Comic Sans MS"/>
                        <a:sym typeface="Comic Sans MS"/>
                      </a:endParaRPr>
                    </a:p>
                  </a:txBody>
                  <a:tcPr marL="91450" marR="9145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Initial</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Annual</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l" rtl="0">
                        <a:lnSpc>
                          <a:spcPct val="100000"/>
                        </a:lnSpc>
                        <a:spcBef>
                          <a:spcPts val="0"/>
                        </a:spcBef>
                        <a:spcAft>
                          <a:spcPts val="0"/>
                        </a:spcAft>
                        <a:buClr>
                          <a:schemeClr val="dk1"/>
                        </a:buClr>
                        <a:buSzPts val="800"/>
                        <a:buFont typeface="Times New Roman"/>
                        <a:buChar char="●"/>
                      </a:pPr>
                      <a:r>
                        <a:rPr lang="en" sz="800" b="1" i="0" u="none" strike="noStrike" cap="none">
                          <a:solidFill>
                            <a:schemeClr val="dk1"/>
                          </a:solidFill>
                          <a:latin typeface="Verdana"/>
                          <a:ea typeface="Verdana"/>
                          <a:cs typeface="Verdana"/>
                          <a:sym typeface="Verdana"/>
                        </a:rPr>
                        <a:t>Formal Evaluation</a:t>
                      </a:r>
                      <a:r>
                        <a:rPr lang="en" sz="800" b="0" i="0" u="none" strike="noStrike" cap="none">
                          <a:solidFill>
                            <a:schemeClr val="dk1"/>
                          </a:solidFill>
                          <a:latin typeface="Verdana"/>
                          <a:ea typeface="Verdana"/>
                          <a:cs typeface="Verdana"/>
                          <a:sym typeface="Verdana"/>
                        </a:rPr>
                        <a:t> (Goal: To provide teacher quality assurance to our stakeholders—the students, their parents, and our taxpayers.)</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or</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Times New Roman"/>
                        <a:buChar char="●"/>
                      </a:pPr>
                      <a:r>
                        <a:rPr lang="en" sz="800" b="1" i="0" u="none" strike="noStrike" cap="none">
                          <a:solidFill>
                            <a:schemeClr val="dk1"/>
                          </a:solidFill>
                          <a:latin typeface="Verdana"/>
                          <a:ea typeface="Verdana"/>
                          <a:cs typeface="Verdana"/>
                          <a:sym typeface="Verdana"/>
                        </a:rPr>
                        <a:t>Diagnostic Assistance</a:t>
                      </a:r>
                      <a:r>
                        <a:rPr lang="en" sz="800" b="0" i="0" u="none" strike="noStrike" cap="none">
                          <a:solidFill>
                            <a:schemeClr val="dk1"/>
                          </a:solidFill>
                          <a:latin typeface="Verdana"/>
                          <a:ea typeface="Verdana"/>
                          <a:cs typeface="Verdana"/>
                          <a:sym typeface="Verdana"/>
                        </a:rPr>
                        <a:t> (Goal: To provide additional support and assistance to teachers in their second or third year of employment.)</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or</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Times New Roman"/>
                        <a:buChar char="●"/>
                      </a:pPr>
                      <a:r>
                        <a:rPr lang="en" sz="800" b="1" i="0" u="none" strike="noStrike" cap="none">
                          <a:solidFill>
                            <a:schemeClr val="dk1"/>
                          </a:solidFill>
                          <a:latin typeface="Verdana"/>
                          <a:ea typeface="Verdana"/>
                          <a:cs typeface="Verdana"/>
                          <a:sym typeface="Verdana"/>
                        </a:rPr>
                        <a:t>Goals-based Evaluation</a:t>
                      </a:r>
                      <a:r>
                        <a:rPr lang="en" sz="800" b="0" i="0" u="none" strike="noStrike" cap="none">
                          <a:solidFill>
                            <a:schemeClr val="dk1"/>
                          </a:solidFill>
                          <a:latin typeface="Verdana"/>
                          <a:ea typeface="Verdana"/>
                          <a:cs typeface="Verdana"/>
                          <a:sym typeface="Verdana"/>
                        </a:rPr>
                        <a:t> (Goal: To support teachers’ ongoing professional development.)</a:t>
                      </a:r>
                      <a:endParaRPr sz="1400" b="0" i="0" u="none" strike="noStrike" cap="none">
                        <a:solidFill>
                          <a:schemeClr val="dk1"/>
                        </a:solidFill>
                        <a:latin typeface="Comic Sans MS"/>
                        <a:ea typeface="Comic Sans MS"/>
                        <a:cs typeface="Comic Sans MS"/>
                        <a:sym typeface="Comic Sans MS"/>
                      </a:endParaRPr>
                    </a:p>
                  </a:txBody>
                  <a:tcPr marL="91450" marR="9145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1438650">
                <a:tc>
                  <a:txBody>
                    <a:bodyPr/>
                    <a:lstStyle/>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Beginning</a:t>
                      </a:r>
                      <a:r>
                        <a:rPr lang="en" sz="800" b="0" i="0" u="none" strike="noStrike" cap="none">
                          <a:solidFill>
                            <a:schemeClr val="dk1"/>
                          </a:solidFill>
                          <a:latin typeface="Verdana"/>
                          <a:ea typeface="Verdana"/>
                          <a:cs typeface="Verdana"/>
                          <a:sym typeface="Verdana"/>
                        </a:rPr>
                        <a:t>: Upon successful completion of the formal evaluation and obtaining a professional certificate</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Length</a:t>
                      </a:r>
                      <a:r>
                        <a:rPr lang="en" sz="800" b="0" i="0" u="none" strike="noStrike" cap="none">
                          <a:solidFill>
                            <a:schemeClr val="dk1"/>
                          </a:solidFill>
                          <a:latin typeface="Verdana"/>
                          <a:ea typeface="Verdana"/>
                          <a:cs typeface="Verdana"/>
                          <a:sym typeface="Verdana"/>
                        </a:rPr>
                        <a:t>: Duration of career</a:t>
                      </a:r>
                      <a:endParaRPr sz="1400" b="0" i="0" u="none" strike="noStrike" cap="none">
                        <a:solidFill>
                          <a:schemeClr val="dk1"/>
                        </a:solidFill>
                        <a:latin typeface="Comic Sans MS"/>
                        <a:ea typeface="Comic Sans MS"/>
                        <a:cs typeface="Comic Sans MS"/>
                        <a:sym typeface="Comic Sans MS"/>
                      </a:endParaRPr>
                    </a:p>
                  </a:txBody>
                  <a:tcPr marL="91450" marR="9145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Professional</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ctr" rtl="0">
                        <a:lnSpc>
                          <a:spcPct val="100000"/>
                        </a:lnSpc>
                        <a:spcBef>
                          <a:spcPts val="0"/>
                        </a:spcBef>
                        <a:spcAft>
                          <a:spcPts val="0"/>
                        </a:spcAft>
                        <a:buClr>
                          <a:schemeClr val="dk1"/>
                        </a:buClr>
                        <a:buSzPts val="800"/>
                        <a:buFont typeface="Verdana"/>
                        <a:buNone/>
                      </a:pPr>
                      <a:r>
                        <a:rPr lang="en" sz="800" b="1" i="0" u="none" strike="noStrike" cap="none">
                          <a:solidFill>
                            <a:schemeClr val="dk1"/>
                          </a:solidFill>
                          <a:latin typeface="Verdana"/>
                          <a:ea typeface="Verdana"/>
                          <a:cs typeface="Verdana"/>
                          <a:sym typeface="Verdana"/>
                        </a:rPr>
                        <a:t>Continuing</a:t>
                      </a:r>
                      <a:endParaRPr sz="1400" b="0" i="0" u="none" strike="noStrike" cap="none">
                        <a:solidFill>
                          <a:schemeClr val="dk1"/>
                        </a:solidFill>
                        <a:latin typeface="Comic Sans MS"/>
                        <a:ea typeface="Comic Sans MS"/>
                        <a:cs typeface="Comic Sans MS"/>
                        <a:sym typeface="Comic Sans MS"/>
                      </a:endParaRPr>
                    </a:p>
                  </a:txBody>
                  <a:tcPr marL="91450" marR="9145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254000" marR="0" lvl="0" indent="-254000" algn="l" rtl="0">
                        <a:lnSpc>
                          <a:spcPct val="100000"/>
                        </a:lnSpc>
                        <a:spcBef>
                          <a:spcPts val="0"/>
                        </a:spcBef>
                        <a:spcAft>
                          <a:spcPts val="0"/>
                        </a:spcAft>
                        <a:buClr>
                          <a:schemeClr val="dk1"/>
                        </a:buClr>
                        <a:buSzPts val="800"/>
                        <a:buFont typeface="Times New Roman"/>
                        <a:buChar char="●"/>
                      </a:pPr>
                      <a:r>
                        <a:rPr lang="en" sz="800" b="1" i="0" u="none" strike="noStrike" cap="none">
                          <a:solidFill>
                            <a:schemeClr val="dk1"/>
                          </a:solidFill>
                          <a:latin typeface="Verdana"/>
                          <a:ea typeface="Verdana"/>
                          <a:cs typeface="Verdana"/>
                          <a:sym typeface="Verdana"/>
                        </a:rPr>
                        <a:t>Goals-Based Evaluation </a:t>
                      </a:r>
                      <a:r>
                        <a:rPr lang="en" sz="800" b="0" i="0" u="none" strike="noStrike" cap="none">
                          <a:solidFill>
                            <a:schemeClr val="dk1"/>
                          </a:solidFill>
                          <a:latin typeface="Verdana"/>
                          <a:ea typeface="Verdana"/>
                          <a:cs typeface="Verdana"/>
                          <a:sym typeface="Verdana"/>
                        </a:rPr>
                        <a:t>(Goal: To support teachers’ ongoing professional development.)</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Verdana"/>
                        <a:buNone/>
                      </a:pPr>
                      <a:r>
                        <a:rPr lang="en" sz="800" b="0" i="0" u="sng" strike="noStrike" cap="none">
                          <a:solidFill>
                            <a:schemeClr val="dk1"/>
                          </a:solidFill>
                          <a:latin typeface="Verdana"/>
                          <a:ea typeface="Verdana"/>
                          <a:cs typeface="Verdana"/>
                          <a:sym typeface="Verdana"/>
                        </a:rPr>
                        <a:t>or</a:t>
                      </a:r>
                      <a:endParaRPr sz="800" b="0" i="0" u="none" strike="noStrike" cap="none">
                        <a:solidFill>
                          <a:schemeClr val="dk1"/>
                        </a:solidFill>
                        <a:latin typeface="Times New Roman"/>
                        <a:ea typeface="Times New Roman"/>
                        <a:cs typeface="Times New Roman"/>
                        <a:sym typeface="Times New Roman"/>
                      </a:endParaRPr>
                    </a:p>
                    <a:p>
                      <a:pPr marL="254000" marR="0" lvl="0" indent="-254000" algn="l" rtl="0">
                        <a:lnSpc>
                          <a:spcPct val="100000"/>
                        </a:lnSpc>
                        <a:spcBef>
                          <a:spcPts val="0"/>
                        </a:spcBef>
                        <a:spcAft>
                          <a:spcPts val="0"/>
                        </a:spcAft>
                        <a:buClr>
                          <a:schemeClr val="dk1"/>
                        </a:buClr>
                        <a:buSzPts val="800"/>
                        <a:buFont typeface="Times New Roman"/>
                        <a:buChar char="●"/>
                      </a:pPr>
                      <a:r>
                        <a:rPr lang="en" sz="800" b="1" i="0" u="none" strike="noStrike" cap="none">
                          <a:solidFill>
                            <a:schemeClr val="dk1"/>
                          </a:solidFill>
                          <a:latin typeface="Verdana"/>
                          <a:ea typeface="Verdana"/>
                          <a:cs typeface="Verdana"/>
                          <a:sym typeface="Verdana"/>
                        </a:rPr>
                        <a:t>Formal Evaluation</a:t>
                      </a:r>
                      <a:r>
                        <a:rPr lang="en" sz="800" b="0" i="0" u="none" strike="noStrike" cap="none">
                          <a:solidFill>
                            <a:schemeClr val="dk1"/>
                          </a:solidFill>
                          <a:latin typeface="Verdana"/>
                          <a:ea typeface="Verdana"/>
                          <a:cs typeface="Verdana"/>
                          <a:sym typeface="Verdana"/>
                        </a:rPr>
                        <a:t> (Goal: To provide teacher quality assurance to our stakeholders—the students, their parents, and our taxpayers.)</a:t>
                      </a:r>
                      <a:endParaRPr sz="1400" b="0" i="0" u="none" strike="noStrike" cap="none">
                        <a:solidFill>
                          <a:schemeClr val="dk1"/>
                        </a:solidFill>
                        <a:latin typeface="Comic Sans MS"/>
                        <a:ea typeface="Comic Sans MS"/>
                        <a:cs typeface="Comic Sans MS"/>
                        <a:sym typeface="Comic Sans MS"/>
                      </a:endParaRPr>
                    </a:p>
                  </a:txBody>
                  <a:tcPr marL="91450" marR="9145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5"/>
          <p:cNvSpPr txBox="1">
            <a:spLocks noGrp="1"/>
          </p:cNvSpPr>
          <p:nvPr>
            <p:ph type="title"/>
          </p:nvPr>
        </p:nvSpPr>
        <p:spPr>
          <a:xfrm>
            <a:off x="722313" y="3305175"/>
            <a:ext cx="7772400" cy="102155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
              <a:t>PERFORMANCE STANDARDS</a:t>
            </a:r>
            <a:endParaRPr/>
          </a:p>
        </p:txBody>
      </p:sp>
      <p:sp>
        <p:nvSpPr>
          <p:cNvPr id="302" name="Google Shape;302;p35"/>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dk1"/>
              </a:buClr>
              <a:buSzPts val="2000"/>
              <a:buFont typeface="Times"/>
              <a:buNone/>
            </a:pPr>
            <a:r>
              <a:rPr lang="en"/>
              <a:t>Expanded ADEPT Training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Note to Participants</a:t>
            </a:r>
            <a:endParaRPr/>
          </a:p>
        </p:txBody>
      </p:sp>
      <p:sp>
        <p:nvSpPr>
          <p:cNvPr id="89" name="Google Shape;89;p18"/>
          <p:cNvSpPr txBox="1">
            <a:spLocks noGrp="1"/>
          </p:cNvSpPr>
          <p:nvPr>
            <p:ph type="body" idx="1"/>
          </p:nvPr>
        </p:nvSpPr>
        <p:spPr>
          <a:xfrm>
            <a:off x="609600" y="1200150"/>
            <a:ext cx="7772400" cy="3086100"/>
          </a:xfrm>
          <a:prstGeom prst="rect">
            <a:avLst/>
          </a:prstGeom>
          <a:noFill/>
          <a:ln>
            <a:noFill/>
          </a:ln>
        </p:spPr>
        <p:txBody>
          <a:bodyPr spcFirstLastPara="1" wrap="square" lIns="91425" tIns="45700" rIns="91425" bIns="45700" anchor="t" anchorCtr="0">
            <a:normAutofit/>
          </a:bodyPr>
          <a:lstStyle/>
          <a:p>
            <a:pPr marL="342900" lvl="0" indent="-266700" algn="l" rtl="0">
              <a:spcBef>
                <a:spcPts val="0"/>
              </a:spcBef>
              <a:spcAft>
                <a:spcPts val="0"/>
              </a:spcAft>
              <a:buClr>
                <a:schemeClr val="dk1"/>
              </a:buClr>
              <a:buSzPts val="2000"/>
              <a:buFont typeface="Times"/>
              <a:buChar char="●"/>
            </a:pPr>
            <a:r>
              <a:rPr lang="en" sz="2000">
                <a:latin typeface="Times"/>
                <a:ea typeface="Times"/>
                <a:cs typeface="Times"/>
                <a:sym typeface="Times"/>
              </a:rPr>
              <a:t>This ADEPT seminar is intended to provide cooperating teachers and supervising faculty with the knowledge and skills to assist and assess teacher candidates relative to the Expanded ADEPT System requirements</a:t>
            </a:r>
            <a:endParaRPr sz="2000"/>
          </a:p>
          <a:p>
            <a:pPr marL="342900" lvl="0" indent="-266700" algn="l" rtl="0">
              <a:spcBef>
                <a:spcPts val="640"/>
              </a:spcBef>
              <a:spcAft>
                <a:spcPts val="0"/>
              </a:spcAft>
              <a:buClr>
                <a:schemeClr val="dk1"/>
              </a:buClr>
              <a:buSzPts val="2000"/>
              <a:buFont typeface="Times"/>
              <a:buChar char="●"/>
            </a:pPr>
            <a:r>
              <a:rPr lang="en" sz="2000">
                <a:latin typeface="Times"/>
                <a:ea typeface="Times"/>
                <a:cs typeface="Times"/>
                <a:sym typeface="Times"/>
              </a:rPr>
              <a:t>This seminar will NOT qualify participants to serve as ADEPT evaluators of practicing teachers. </a:t>
            </a: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6"/>
          <p:cNvSpPr txBox="1">
            <a:spLocks noGrp="1"/>
          </p:cNvSpPr>
          <p:nvPr>
            <p:ph type="title"/>
          </p:nvPr>
        </p:nvSpPr>
        <p:spPr>
          <a:xfrm>
            <a:off x="685800" y="8001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The Importance of </a:t>
            </a:r>
            <a:br>
              <a:rPr lang="en" sz="3600"/>
            </a:br>
            <a:r>
              <a:rPr lang="en" sz="3600"/>
              <a:t>Professional Standards</a:t>
            </a:r>
            <a:endParaRPr/>
          </a:p>
        </p:txBody>
      </p:sp>
      <p:sp>
        <p:nvSpPr>
          <p:cNvPr id="308" name="Google Shape;308;p36"/>
          <p:cNvSpPr txBox="1">
            <a:spLocks noGrp="1"/>
          </p:cNvSpPr>
          <p:nvPr>
            <p:ph type="body" idx="1"/>
          </p:nvPr>
        </p:nvSpPr>
        <p:spPr>
          <a:xfrm>
            <a:off x="609600" y="2228850"/>
            <a:ext cx="7772400" cy="30861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200"/>
              <a:buFont typeface="Times"/>
              <a:buNone/>
            </a:pPr>
            <a:r>
              <a:rPr lang="en"/>
              <a:t>Articulated standards or expectations for competent practice are the defining attributes of any profession.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37"/>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Overall Structure of Expanded ADEPT</a:t>
            </a:r>
            <a:endParaRPr/>
          </a:p>
        </p:txBody>
      </p:sp>
      <p:sp>
        <p:nvSpPr>
          <p:cNvPr id="314" name="Google Shape;314;p37"/>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lnSpcReduction="20000"/>
          </a:bodyPr>
          <a:lstStyle/>
          <a:p>
            <a:pPr marL="0" lvl="0" indent="0" algn="l" rtl="0">
              <a:spcBef>
                <a:spcPts val="0"/>
              </a:spcBef>
              <a:spcAft>
                <a:spcPts val="0"/>
              </a:spcAft>
              <a:buClr>
                <a:schemeClr val="dk1"/>
              </a:buClr>
              <a:buSzPts val="3200"/>
              <a:buFont typeface="Times"/>
              <a:buNone/>
            </a:pPr>
            <a:r>
              <a:rPr lang="en"/>
              <a:t>Five major concepts</a:t>
            </a:r>
            <a:endParaRPr/>
          </a:p>
          <a:p>
            <a:pPr marL="342900" lvl="0" indent="-342900" algn="l" rtl="0">
              <a:spcBef>
                <a:spcPts val="640"/>
              </a:spcBef>
              <a:spcAft>
                <a:spcPts val="0"/>
              </a:spcAft>
              <a:buClr>
                <a:schemeClr val="dk1"/>
              </a:buClr>
              <a:buSzPts val="3200"/>
              <a:buFont typeface="Times"/>
              <a:buChar char="●"/>
            </a:pPr>
            <a:r>
              <a:rPr lang="en"/>
              <a:t>Domains</a:t>
            </a:r>
            <a:endParaRPr/>
          </a:p>
          <a:p>
            <a:pPr marL="342900" lvl="0" indent="-342900" algn="l" rtl="0">
              <a:spcBef>
                <a:spcPts val="640"/>
              </a:spcBef>
              <a:spcAft>
                <a:spcPts val="0"/>
              </a:spcAft>
              <a:buClr>
                <a:schemeClr val="dk1"/>
              </a:buClr>
              <a:buSzPts val="3200"/>
              <a:buFont typeface="Times"/>
              <a:buChar char="●"/>
            </a:pPr>
            <a:r>
              <a:rPr lang="en"/>
              <a:t>ADEPT Performance Standards (APSs)</a:t>
            </a:r>
            <a:endParaRPr/>
          </a:p>
          <a:p>
            <a:pPr marL="342900" lvl="0" indent="-342900" algn="l" rtl="0">
              <a:spcBef>
                <a:spcPts val="640"/>
              </a:spcBef>
              <a:spcAft>
                <a:spcPts val="0"/>
              </a:spcAft>
              <a:buClr>
                <a:schemeClr val="dk1"/>
              </a:buClr>
              <a:buSzPts val="3200"/>
              <a:buFont typeface="Times"/>
              <a:buChar char="●"/>
            </a:pPr>
            <a:r>
              <a:rPr lang="en"/>
              <a:t>Key Elements</a:t>
            </a:r>
            <a:endParaRPr/>
          </a:p>
          <a:p>
            <a:pPr marL="342900" lvl="0" indent="-342900" algn="l" rtl="0">
              <a:spcBef>
                <a:spcPts val="640"/>
              </a:spcBef>
              <a:spcAft>
                <a:spcPts val="0"/>
              </a:spcAft>
              <a:buClr>
                <a:schemeClr val="dk1"/>
              </a:buClr>
              <a:buSzPts val="3200"/>
              <a:buFont typeface="Times"/>
              <a:buChar char="●"/>
            </a:pPr>
            <a:r>
              <a:rPr lang="en"/>
              <a:t>Data</a:t>
            </a:r>
            <a:endParaRPr/>
          </a:p>
          <a:p>
            <a:pPr marL="342900" lvl="0" indent="-342900" algn="l" rtl="0">
              <a:spcBef>
                <a:spcPts val="640"/>
              </a:spcBef>
              <a:spcAft>
                <a:spcPts val="0"/>
              </a:spcAft>
              <a:buClr>
                <a:schemeClr val="dk1"/>
              </a:buClr>
              <a:buSzPts val="3200"/>
              <a:buFont typeface="Times"/>
              <a:buChar char="●"/>
            </a:pPr>
            <a:r>
              <a:rPr lang="en"/>
              <a:t>Formative and Summative Assessments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8"/>
          <p:cNvSpPr txBox="1">
            <a:spLocks noGrp="1"/>
          </p:cNvSpPr>
          <p:nvPr>
            <p:ph type="title"/>
          </p:nvPr>
        </p:nvSpPr>
        <p:spPr>
          <a:xfrm>
            <a:off x="685800" y="28575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What are </a:t>
            </a:r>
            <a:r>
              <a:rPr lang="en" b="1" u="sng"/>
              <a:t>domains</a:t>
            </a:r>
            <a:r>
              <a:rPr lang="en"/>
              <a:t>?</a:t>
            </a:r>
            <a:endParaRPr/>
          </a:p>
        </p:txBody>
      </p:sp>
      <p:sp>
        <p:nvSpPr>
          <p:cNvPr id="320" name="Google Shape;320;p38"/>
          <p:cNvSpPr txBox="1">
            <a:spLocks noGrp="1"/>
          </p:cNvSpPr>
          <p:nvPr>
            <p:ph type="body" idx="1"/>
          </p:nvPr>
        </p:nvSpPr>
        <p:spPr>
          <a:xfrm>
            <a:off x="228600" y="1143000"/>
            <a:ext cx="8458200" cy="3086100"/>
          </a:xfrm>
          <a:prstGeom prst="rect">
            <a:avLst/>
          </a:prstGeom>
          <a:noFill/>
          <a:ln>
            <a:noFill/>
          </a:ln>
        </p:spPr>
        <p:txBody>
          <a:bodyPr spcFirstLastPara="1" wrap="square" lIns="91425" tIns="45700" rIns="91425" bIns="45700" anchor="t" anchorCtr="0">
            <a:normAutofit fontScale="77500" lnSpcReduction="20000"/>
          </a:bodyPr>
          <a:lstStyle/>
          <a:p>
            <a:pPr marL="342900" lvl="0" indent="-302895" algn="l" rtl="0">
              <a:spcBef>
                <a:spcPts val="0"/>
              </a:spcBef>
              <a:spcAft>
                <a:spcPts val="0"/>
              </a:spcAft>
              <a:buClr>
                <a:schemeClr val="dk1"/>
              </a:buClr>
              <a:buSzPct val="100000"/>
              <a:buFont typeface="Times"/>
              <a:buChar char="●"/>
            </a:pPr>
            <a:r>
              <a:rPr lang="en" sz="2800"/>
              <a:t>Domains are broad categories of professional knowledge. They function as organizers for the ADEPT Performance Standards and for the data collected during the evaluation process. The domains facilitate informed decision making.</a:t>
            </a:r>
            <a:endParaRPr/>
          </a:p>
          <a:p>
            <a:pPr marL="342900" lvl="0" indent="-302895" algn="l" rtl="0">
              <a:spcBef>
                <a:spcPts val="560"/>
              </a:spcBef>
              <a:spcAft>
                <a:spcPts val="0"/>
              </a:spcAft>
              <a:buClr>
                <a:schemeClr val="dk1"/>
              </a:buClr>
              <a:buSzPct val="100000"/>
              <a:buFont typeface="Times"/>
              <a:buChar char="●"/>
            </a:pPr>
            <a:r>
              <a:rPr lang="en" sz="2800"/>
              <a:t>Four Domains</a:t>
            </a:r>
            <a:endParaRPr/>
          </a:p>
          <a:p>
            <a:pPr marL="457200" lvl="1" indent="0" algn="l" rtl="0">
              <a:spcBef>
                <a:spcPts val="480"/>
              </a:spcBef>
              <a:spcAft>
                <a:spcPts val="0"/>
              </a:spcAft>
              <a:buClr>
                <a:schemeClr val="dk1"/>
              </a:buClr>
              <a:buSzPct val="100000"/>
              <a:buFont typeface="Times"/>
              <a:buNone/>
            </a:pPr>
            <a:r>
              <a:rPr lang="en" sz="2400"/>
              <a:t>I. Planning</a:t>
            </a:r>
            <a:endParaRPr/>
          </a:p>
          <a:p>
            <a:pPr marL="457200" lvl="1" indent="0" algn="l" rtl="0">
              <a:spcBef>
                <a:spcPts val="480"/>
              </a:spcBef>
              <a:spcAft>
                <a:spcPts val="0"/>
              </a:spcAft>
              <a:buClr>
                <a:schemeClr val="dk1"/>
              </a:buClr>
              <a:buSzPct val="100000"/>
              <a:buFont typeface="Times"/>
              <a:buNone/>
            </a:pPr>
            <a:r>
              <a:rPr lang="en" sz="2400"/>
              <a:t>II. Instruction</a:t>
            </a:r>
            <a:endParaRPr/>
          </a:p>
          <a:p>
            <a:pPr marL="457200" lvl="1" indent="0" algn="l" rtl="0">
              <a:spcBef>
                <a:spcPts val="480"/>
              </a:spcBef>
              <a:spcAft>
                <a:spcPts val="0"/>
              </a:spcAft>
              <a:buClr>
                <a:schemeClr val="dk1"/>
              </a:buClr>
              <a:buSzPct val="100000"/>
              <a:buFont typeface="Times"/>
              <a:buNone/>
            </a:pPr>
            <a:r>
              <a:rPr lang="en" sz="2400"/>
              <a:t>III. Environment</a:t>
            </a:r>
            <a:endParaRPr/>
          </a:p>
          <a:p>
            <a:pPr marL="457200" lvl="1" indent="0" algn="l" rtl="0">
              <a:spcBef>
                <a:spcPts val="480"/>
              </a:spcBef>
              <a:spcAft>
                <a:spcPts val="0"/>
              </a:spcAft>
              <a:buClr>
                <a:schemeClr val="dk1"/>
              </a:buClr>
              <a:buSzPct val="100000"/>
              <a:buFont typeface="Times"/>
              <a:buNone/>
            </a:pPr>
            <a:r>
              <a:rPr lang="en" sz="2400"/>
              <a:t>IV. Professionalism</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9"/>
          <p:cNvSpPr txBox="1">
            <a:spLocks noGrp="1"/>
          </p:cNvSpPr>
          <p:nvPr>
            <p:ph type="title"/>
          </p:nvPr>
        </p:nvSpPr>
        <p:spPr>
          <a:xfrm>
            <a:off x="76200" y="457200"/>
            <a:ext cx="87630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What are </a:t>
            </a:r>
            <a:r>
              <a:rPr lang="en" b="1" u="sng"/>
              <a:t>performance standards</a:t>
            </a:r>
            <a:r>
              <a:rPr lang="en"/>
              <a:t>?</a:t>
            </a:r>
            <a:endParaRPr/>
          </a:p>
        </p:txBody>
      </p:sp>
      <p:sp>
        <p:nvSpPr>
          <p:cNvPr id="326" name="Google Shape;326;p39"/>
          <p:cNvSpPr txBox="1">
            <a:spLocks noGrp="1"/>
          </p:cNvSpPr>
          <p:nvPr>
            <p:ph type="body" idx="1"/>
          </p:nvPr>
        </p:nvSpPr>
        <p:spPr>
          <a:xfrm>
            <a:off x="685800" y="1257300"/>
            <a:ext cx="7772400" cy="457200"/>
          </a:xfrm>
          <a:prstGeom prst="rect">
            <a:avLst/>
          </a:prstGeom>
          <a:noFill/>
          <a:ln>
            <a:noFill/>
          </a:ln>
        </p:spPr>
        <p:txBody>
          <a:bodyPr spcFirstLastPara="1" wrap="square" lIns="91425" tIns="45700" rIns="91425" bIns="45700" anchor="t" anchorCtr="0">
            <a:normAutofit fontScale="70000" lnSpcReduction="20000"/>
          </a:bodyPr>
          <a:lstStyle/>
          <a:p>
            <a:pPr marL="0" lvl="0" indent="0" algn="ctr" rtl="0">
              <a:spcBef>
                <a:spcPts val="0"/>
              </a:spcBef>
              <a:spcAft>
                <a:spcPts val="0"/>
              </a:spcAft>
              <a:buClr>
                <a:schemeClr val="dk1"/>
              </a:buClr>
              <a:buSzPct val="100000"/>
              <a:buFont typeface="Times"/>
              <a:buNone/>
            </a:pPr>
            <a:r>
              <a:rPr lang="en" sz="3600"/>
              <a:t>Statements of what teachers</a:t>
            </a:r>
            <a:endParaRPr/>
          </a:p>
        </p:txBody>
      </p:sp>
      <p:grpSp>
        <p:nvGrpSpPr>
          <p:cNvPr id="327" name="Google Shape;327;p39"/>
          <p:cNvGrpSpPr/>
          <p:nvPr/>
        </p:nvGrpSpPr>
        <p:grpSpPr>
          <a:xfrm>
            <a:off x="2015595" y="1846914"/>
            <a:ext cx="5105400" cy="2106305"/>
            <a:chOff x="0" y="496"/>
            <a:chExt cx="5105400" cy="2808406"/>
          </a:xfrm>
        </p:grpSpPr>
        <p:sp>
          <p:nvSpPr>
            <p:cNvPr id="328" name="Google Shape;328;p39"/>
            <p:cNvSpPr/>
            <p:nvPr/>
          </p:nvSpPr>
          <p:spPr>
            <a:xfrm>
              <a:off x="0" y="2114783"/>
              <a:ext cx="5105400" cy="694119"/>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9"/>
            <p:cNvSpPr txBox="1"/>
            <p:nvPr/>
          </p:nvSpPr>
          <p:spPr>
            <a:xfrm>
              <a:off x="0" y="2114783"/>
              <a:ext cx="5105400" cy="694119"/>
            </a:xfrm>
            <a:prstGeom prst="rect">
              <a:avLst/>
            </a:prstGeom>
            <a:noFill/>
            <a:ln>
              <a:noFill/>
            </a:ln>
          </p:spPr>
          <p:txBody>
            <a:bodyPr spcFirstLastPara="1" wrap="square" lIns="177800" tIns="177800" rIns="177800" bIns="177800" anchor="ctr" anchorCtr="0">
              <a:noAutofit/>
            </a:bodyPr>
            <a:lstStyle/>
            <a:p>
              <a:pPr marL="0" marR="0" lvl="0" indent="0" algn="ctr" rtl="0">
                <a:lnSpc>
                  <a:spcPct val="90000"/>
                </a:lnSpc>
                <a:spcBef>
                  <a:spcPts val="0"/>
                </a:spcBef>
                <a:spcAft>
                  <a:spcPts val="0"/>
                </a:spcAft>
                <a:buClr>
                  <a:schemeClr val="lt1"/>
                </a:buClr>
                <a:buSzPts val="2500"/>
                <a:buFont typeface="Times"/>
                <a:buNone/>
              </a:pPr>
              <a:r>
                <a:rPr lang="en" sz="2500">
                  <a:solidFill>
                    <a:schemeClr val="lt1"/>
                  </a:solidFill>
                  <a:latin typeface="Times"/>
                  <a:ea typeface="Times"/>
                  <a:cs typeface="Times"/>
                  <a:sym typeface="Times"/>
                </a:rPr>
                <a:t>and assume responsibility for</a:t>
              </a:r>
              <a:endParaRPr/>
            </a:p>
          </p:txBody>
        </p:sp>
        <p:sp>
          <p:nvSpPr>
            <p:cNvPr id="330" name="Google Shape;330;p39"/>
            <p:cNvSpPr/>
            <p:nvPr/>
          </p:nvSpPr>
          <p:spPr>
            <a:xfrm rot="10800000">
              <a:off x="0" y="1057639"/>
              <a:ext cx="5105400" cy="1067555"/>
            </a:xfrm>
            <a:prstGeom prst="upArrowCallout">
              <a:avLst>
                <a:gd name="adj1" fmla="val 25000"/>
                <a:gd name="adj2" fmla="val 25000"/>
                <a:gd name="adj3" fmla="val 25000"/>
                <a:gd name="adj4" fmla="val 6497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39"/>
            <p:cNvSpPr txBox="1"/>
            <p:nvPr/>
          </p:nvSpPr>
          <p:spPr>
            <a:xfrm>
              <a:off x="0" y="1057639"/>
              <a:ext cx="5105400" cy="693665"/>
            </a:xfrm>
            <a:prstGeom prst="rect">
              <a:avLst/>
            </a:prstGeom>
            <a:noFill/>
            <a:ln>
              <a:noFill/>
            </a:ln>
          </p:spPr>
          <p:txBody>
            <a:bodyPr spcFirstLastPara="1" wrap="square" lIns="177800" tIns="177800" rIns="177800" bIns="177800" anchor="ctr" anchorCtr="0">
              <a:noAutofit/>
            </a:bodyPr>
            <a:lstStyle/>
            <a:p>
              <a:pPr marL="0" marR="0" lvl="0" indent="0" algn="ctr" rtl="0">
                <a:lnSpc>
                  <a:spcPct val="90000"/>
                </a:lnSpc>
                <a:spcBef>
                  <a:spcPts val="0"/>
                </a:spcBef>
                <a:spcAft>
                  <a:spcPts val="0"/>
                </a:spcAft>
                <a:buClr>
                  <a:schemeClr val="lt1"/>
                </a:buClr>
                <a:buSzPts val="2500"/>
                <a:buFont typeface="Times"/>
                <a:buNone/>
              </a:pPr>
              <a:r>
                <a:rPr lang="en" sz="2500">
                  <a:solidFill>
                    <a:schemeClr val="lt1"/>
                  </a:solidFill>
                  <a:latin typeface="Times"/>
                  <a:ea typeface="Times"/>
                  <a:cs typeface="Times"/>
                  <a:sym typeface="Times"/>
                </a:rPr>
                <a:t>be able to do,</a:t>
              </a:r>
              <a:endParaRPr/>
            </a:p>
          </p:txBody>
        </p:sp>
        <p:sp>
          <p:nvSpPr>
            <p:cNvPr id="332" name="Google Shape;332;p39"/>
            <p:cNvSpPr/>
            <p:nvPr/>
          </p:nvSpPr>
          <p:spPr>
            <a:xfrm rot="10800000">
              <a:off x="0" y="496"/>
              <a:ext cx="5105400" cy="1067555"/>
            </a:xfrm>
            <a:prstGeom prst="upArrowCallout">
              <a:avLst>
                <a:gd name="adj1" fmla="val 25000"/>
                <a:gd name="adj2" fmla="val 25000"/>
                <a:gd name="adj3" fmla="val 25000"/>
                <a:gd name="adj4" fmla="val 6497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9"/>
            <p:cNvSpPr txBox="1"/>
            <p:nvPr/>
          </p:nvSpPr>
          <p:spPr>
            <a:xfrm>
              <a:off x="0" y="496"/>
              <a:ext cx="5105400" cy="693665"/>
            </a:xfrm>
            <a:prstGeom prst="rect">
              <a:avLst/>
            </a:prstGeom>
            <a:noFill/>
            <a:ln>
              <a:noFill/>
            </a:ln>
          </p:spPr>
          <p:txBody>
            <a:bodyPr spcFirstLastPara="1" wrap="square" lIns="177800" tIns="177800" rIns="177800" bIns="177800" anchor="ctr" anchorCtr="0">
              <a:noAutofit/>
            </a:bodyPr>
            <a:lstStyle/>
            <a:p>
              <a:pPr marL="0" marR="0" lvl="0" indent="0" algn="ctr" rtl="0">
                <a:lnSpc>
                  <a:spcPct val="90000"/>
                </a:lnSpc>
                <a:spcBef>
                  <a:spcPts val="0"/>
                </a:spcBef>
                <a:spcAft>
                  <a:spcPts val="0"/>
                </a:spcAft>
                <a:buClr>
                  <a:schemeClr val="lt1"/>
                </a:buClr>
                <a:buSzPts val="2500"/>
                <a:buFont typeface="Times"/>
                <a:buNone/>
              </a:pPr>
              <a:r>
                <a:rPr lang="en" sz="2500">
                  <a:solidFill>
                    <a:schemeClr val="lt1"/>
                  </a:solidFill>
                  <a:latin typeface="Times"/>
                  <a:ea typeface="Times"/>
                  <a:cs typeface="Times"/>
                  <a:sym typeface="Times"/>
                </a:rPr>
                <a:t>should know,</a:t>
              </a:r>
              <a:endParaRPr/>
            </a:p>
          </p:txBody>
        </p:sp>
      </p:grpSp>
      <p:sp>
        <p:nvSpPr>
          <p:cNvPr id="334" name="Google Shape;334;p39"/>
          <p:cNvSpPr txBox="1"/>
          <p:nvPr/>
        </p:nvSpPr>
        <p:spPr>
          <a:xfrm>
            <a:off x="685800" y="4171950"/>
            <a:ext cx="7772400" cy="457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Times"/>
              <a:buNone/>
            </a:pPr>
            <a:r>
              <a:rPr lang="en" sz="2600">
                <a:solidFill>
                  <a:schemeClr val="dk1"/>
                </a:solidFill>
                <a:latin typeface="Times"/>
                <a:ea typeface="Times"/>
                <a:cs typeface="Times"/>
                <a:sym typeface="Times"/>
              </a:rPr>
              <a:t>on an ongoing basis – </a:t>
            </a:r>
            <a:endParaRPr sz="800"/>
          </a:p>
          <a:p>
            <a:pPr marL="0" marR="0" lvl="0" indent="0" algn="ctr" rtl="0">
              <a:spcBef>
                <a:spcPts val="640"/>
              </a:spcBef>
              <a:spcAft>
                <a:spcPts val="0"/>
              </a:spcAft>
              <a:buClr>
                <a:schemeClr val="dk1"/>
              </a:buClr>
              <a:buSzPts val="3200"/>
              <a:buFont typeface="Times"/>
              <a:buNone/>
            </a:pPr>
            <a:r>
              <a:rPr lang="en" sz="2600">
                <a:solidFill>
                  <a:schemeClr val="dk1"/>
                </a:solidFill>
                <a:latin typeface="Times"/>
                <a:ea typeface="Times"/>
                <a:cs typeface="Times"/>
                <a:sym typeface="Times"/>
              </a:rPr>
              <a:t>throughout all phases of their careers.</a:t>
            </a:r>
            <a:endParaRPr sz="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40"/>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What are Key Elements?</a:t>
            </a:r>
            <a:endParaRPr/>
          </a:p>
        </p:txBody>
      </p:sp>
      <p:sp>
        <p:nvSpPr>
          <p:cNvPr id="340" name="Google Shape;340;p40"/>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Font typeface="Times"/>
              <a:buChar char="●"/>
            </a:pPr>
            <a:r>
              <a:rPr lang="en"/>
              <a:t>In simplest terms, the key elements give meaning to the performance standards by identifying their most important components.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41"/>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200"/>
              <a:t>What is the relationship between performance standards and key elements?</a:t>
            </a:r>
            <a:endParaRPr/>
          </a:p>
        </p:txBody>
      </p:sp>
      <p:sp>
        <p:nvSpPr>
          <p:cNvPr id="346" name="Google Shape;346;p41"/>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342900" lvl="0" indent="-355600" algn="l" rtl="0">
              <a:spcBef>
                <a:spcPts val="0"/>
              </a:spcBef>
              <a:spcAft>
                <a:spcPts val="0"/>
              </a:spcAft>
              <a:buClr>
                <a:schemeClr val="dk1"/>
              </a:buClr>
              <a:buSzPts val="3400"/>
              <a:buFont typeface="Times"/>
              <a:buChar char="●"/>
            </a:pPr>
            <a:r>
              <a:rPr lang="en" sz="2000"/>
              <a:t>Within each performance standard, each key element statement is followed by a key paragraph that defines and describes the key element.</a:t>
            </a:r>
            <a:endParaRPr sz="2000"/>
          </a:p>
          <a:p>
            <a:pPr marL="342900" lvl="0" indent="-355600" algn="l" rtl="0">
              <a:spcBef>
                <a:spcPts val="640"/>
              </a:spcBef>
              <a:spcAft>
                <a:spcPts val="0"/>
              </a:spcAft>
              <a:buClr>
                <a:schemeClr val="dk1"/>
              </a:buClr>
              <a:buSzPts val="3400"/>
              <a:buFont typeface="Times"/>
              <a:buChar char="●"/>
            </a:pPr>
            <a:r>
              <a:rPr lang="en" sz="2000"/>
              <a:t>The definitions and descriptions are intended to explain the key elements. They are </a:t>
            </a:r>
            <a:r>
              <a:rPr lang="en" sz="2000" b="1" u="sng"/>
              <a:t>not</a:t>
            </a:r>
            <a:r>
              <a:rPr lang="en" sz="2000"/>
              <a:t> intended to be all-inclusive or to be used as presence/absence checklists.</a:t>
            </a:r>
            <a:endParaRPr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42"/>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What is meant by </a:t>
            </a:r>
            <a:r>
              <a:rPr lang="en" b="1" u="sng"/>
              <a:t>data</a:t>
            </a:r>
            <a:r>
              <a:rPr lang="en"/>
              <a:t>?</a:t>
            </a:r>
            <a:endParaRPr/>
          </a:p>
        </p:txBody>
      </p:sp>
      <p:sp>
        <p:nvSpPr>
          <p:cNvPr id="352" name="Google Shape;352;p42"/>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Font typeface="Times"/>
              <a:buChar char="●"/>
            </a:pPr>
            <a:r>
              <a:rPr lang="en"/>
              <a:t>Data refer to information that is collected during the ADEPT process that is </a:t>
            </a:r>
            <a:r>
              <a:rPr lang="en" u="sng"/>
              <a:t>relatively free from a judgment of value or worth of the teacher based on the information</a:t>
            </a:r>
            <a:r>
              <a:rPr lang="en"/>
              <a: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43"/>
          <p:cNvSpPr txBox="1">
            <a:spLocks noGrp="1"/>
          </p:cNvSpPr>
          <p:nvPr>
            <p:ph type="title"/>
          </p:nvPr>
        </p:nvSpPr>
        <p:spPr>
          <a:xfrm>
            <a:off x="685800" y="5715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Within Expanded ADEPT, six types of evidence (data) are collected:</a:t>
            </a:r>
            <a:endParaRPr/>
          </a:p>
        </p:txBody>
      </p:sp>
      <p:sp>
        <p:nvSpPr>
          <p:cNvPr id="358" name="Google Shape;358;p43"/>
          <p:cNvSpPr txBox="1">
            <a:spLocks noGrp="1"/>
          </p:cNvSpPr>
          <p:nvPr>
            <p:ph type="body" idx="1"/>
          </p:nvPr>
        </p:nvSpPr>
        <p:spPr>
          <a:xfrm>
            <a:off x="381000" y="1600200"/>
            <a:ext cx="8077200" cy="2971800"/>
          </a:xfrm>
          <a:prstGeom prst="rect">
            <a:avLst/>
          </a:prstGeom>
          <a:noFill/>
          <a:ln>
            <a:noFill/>
          </a:ln>
        </p:spPr>
        <p:txBody>
          <a:bodyPr spcFirstLastPara="1" wrap="square" lIns="91425" tIns="45700" rIns="91425" bIns="45700" anchor="t" anchorCtr="0">
            <a:normAutofit fontScale="77500" lnSpcReduction="20000"/>
          </a:bodyPr>
          <a:lstStyle/>
          <a:p>
            <a:pPr marL="514350" lvl="0" indent="-477202" algn="l" rtl="0">
              <a:spcBef>
                <a:spcPts val="0"/>
              </a:spcBef>
              <a:spcAft>
                <a:spcPts val="0"/>
              </a:spcAft>
              <a:buClr>
                <a:schemeClr val="dk1"/>
              </a:buClr>
              <a:buSzPct val="100000"/>
              <a:buFont typeface="Times"/>
              <a:buAutoNum type="arabicPeriod"/>
            </a:pPr>
            <a:r>
              <a:rPr lang="en" sz="2600"/>
              <a:t>The </a:t>
            </a:r>
            <a:r>
              <a:rPr lang="en" sz="2600" b="1"/>
              <a:t>long-range plan </a:t>
            </a:r>
            <a:r>
              <a:rPr lang="en" sz="2600"/>
              <a:t>(APS 1)</a:t>
            </a:r>
            <a:endParaRPr/>
          </a:p>
          <a:p>
            <a:pPr marL="514350" lvl="0" indent="-477202" algn="l" rtl="0">
              <a:spcBef>
                <a:spcPts val="520"/>
              </a:spcBef>
              <a:spcAft>
                <a:spcPts val="0"/>
              </a:spcAft>
              <a:buClr>
                <a:schemeClr val="dk1"/>
              </a:buClr>
              <a:buSzPct val="100000"/>
              <a:buFont typeface="Times"/>
              <a:buAutoNum type="arabicPeriod"/>
            </a:pPr>
            <a:r>
              <a:rPr lang="en" sz="2600"/>
              <a:t>The </a:t>
            </a:r>
            <a:r>
              <a:rPr lang="en" sz="2600" b="1"/>
              <a:t>unit work sample </a:t>
            </a:r>
            <a:r>
              <a:rPr lang="en" sz="2600"/>
              <a:t>(APSs 2 and 3)</a:t>
            </a:r>
            <a:endParaRPr/>
          </a:p>
          <a:p>
            <a:pPr marL="514350" lvl="0" indent="-477202" algn="l" rtl="0">
              <a:spcBef>
                <a:spcPts val="520"/>
              </a:spcBef>
              <a:spcAft>
                <a:spcPts val="0"/>
              </a:spcAft>
              <a:buClr>
                <a:schemeClr val="dk1"/>
              </a:buClr>
              <a:buSzPct val="100000"/>
              <a:buFont typeface="Times"/>
              <a:buAutoNum type="arabicPeriod"/>
            </a:pPr>
            <a:r>
              <a:rPr lang="en" sz="2600"/>
              <a:t>The </a:t>
            </a:r>
            <a:r>
              <a:rPr lang="en" sz="2600" b="1"/>
              <a:t>classroom observation records </a:t>
            </a:r>
            <a:r>
              <a:rPr lang="en" sz="2600"/>
              <a:t>(APSs 4-9)</a:t>
            </a:r>
            <a:endParaRPr/>
          </a:p>
          <a:p>
            <a:pPr marL="514350" lvl="0" indent="-477202" algn="l" rtl="0">
              <a:spcBef>
                <a:spcPts val="520"/>
              </a:spcBef>
              <a:spcAft>
                <a:spcPts val="0"/>
              </a:spcAft>
              <a:buClr>
                <a:schemeClr val="dk1"/>
              </a:buClr>
              <a:buSzPct val="100000"/>
              <a:buFont typeface="Times"/>
              <a:buAutoNum type="arabicPeriod"/>
            </a:pPr>
            <a:r>
              <a:rPr lang="en" sz="2600"/>
              <a:t>The teacher’s </a:t>
            </a:r>
            <a:r>
              <a:rPr lang="en" sz="2600" b="1"/>
              <a:t>reflections</a:t>
            </a:r>
            <a:r>
              <a:rPr lang="en" sz="2600"/>
              <a:t> on instruction and learning (APSs 4-9)</a:t>
            </a:r>
            <a:endParaRPr/>
          </a:p>
          <a:p>
            <a:pPr marL="514350" lvl="0" indent="-477202" algn="l" rtl="0">
              <a:spcBef>
                <a:spcPts val="520"/>
              </a:spcBef>
              <a:spcAft>
                <a:spcPts val="0"/>
              </a:spcAft>
              <a:buClr>
                <a:schemeClr val="dk1"/>
              </a:buClr>
              <a:buSzPct val="100000"/>
              <a:buFont typeface="Times"/>
              <a:buAutoNum type="arabicPeriod"/>
            </a:pPr>
            <a:r>
              <a:rPr lang="en" sz="2600"/>
              <a:t>The </a:t>
            </a:r>
            <a:r>
              <a:rPr lang="en" sz="2600" b="1"/>
              <a:t>professional review </a:t>
            </a:r>
            <a:r>
              <a:rPr lang="en" sz="2600"/>
              <a:t>(APS 10)</a:t>
            </a:r>
            <a:endParaRPr/>
          </a:p>
          <a:p>
            <a:pPr marL="514350" lvl="0" indent="-477202" algn="l" rtl="0">
              <a:spcBef>
                <a:spcPts val="520"/>
              </a:spcBef>
              <a:spcAft>
                <a:spcPts val="0"/>
              </a:spcAft>
              <a:buClr>
                <a:schemeClr val="dk1"/>
              </a:buClr>
              <a:buSzPct val="100000"/>
              <a:buFont typeface="Times"/>
              <a:buAutoNum type="arabicPeriod"/>
            </a:pPr>
            <a:r>
              <a:rPr lang="en" sz="2600"/>
              <a:t>The </a:t>
            </a:r>
            <a:r>
              <a:rPr lang="en" sz="2600" b="1"/>
              <a:t>professional self-assessment </a:t>
            </a:r>
            <a:r>
              <a:rPr lang="en" sz="2600"/>
              <a:t>and </a:t>
            </a:r>
            <a:r>
              <a:rPr lang="en" sz="2600" b="1"/>
              <a:t>professional growth and development plan </a:t>
            </a:r>
            <a:r>
              <a:rPr lang="en" sz="2600"/>
              <a:t>(APS 10)</a:t>
            </a:r>
            <a:endParaRPr/>
          </a:p>
          <a:p>
            <a:pPr marL="342900" lvl="0" indent="-177800" algn="l" rtl="0">
              <a:spcBef>
                <a:spcPts val="520"/>
              </a:spcBef>
              <a:spcAft>
                <a:spcPts val="0"/>
              </a:spcAft>
              <a:buClr>
                <a:schemeClr val="dk1"/>
              </a:buClr>
              <a:buSzPct val="100000"/>
              <a:buFont typeface="Times"/>
              <a:buNone/>
            </a:pPr>
            <a:endParaRPr sz="2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44"/>
          <p:cNvSpPr txBox="1">
            <a:spLocks noGrp="1"/>
          </p:cNvSpPr>
          <p:nvPr>
            <p:ph type="title"/>
          </p:nvPr>
        </p:nvSpPr>
        <p:spPr>
          <a:xfrm>
            <a:off x="685800" y="2286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Dossier</a:t>
            </a:r>
            <a:endParaRPr/>
          </a:p>
        </p:txBody>
      </p:sp>
      <p:sp>
        <p:nvSpPr>
          <p:cNvPr id="364" name="Google Shape;364;p44"/>
          <p:cNvSpPr txBox="1">
            <a:spLocks noGrp="1"/>
          </p:cNvSpPr>
          <p:nvPr>
            <p:ph type="body" idx="1"/>
          </p:nvPr>
        </p:nvSpPr>
        <p:spPr>
          <a:xfrm>
            <a:off x="685800" y="1143000"/>
            <a:ext cx="7772400" cy="30861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Font typeface="Times"/>
              <a:buChar char="●"/>
            </a:pPr>
            <a:r>
              <a:rPr lang="en"/>
              <a:t>During the ADEPT formal evaluation process, all data are placed in a dossier that is maintained by the chair of the evaluation team.</a:t>
            </a:r>
            <a:endParaRPr/>
          </a:p>
          <a:p>
            <a:pPr marL="342900" lvl="0" indent="-342900" algn="l" rtl="0">
              <a:spcBef>
                <a:spcPts val="640"/>
              </a:spcBef>
              <a:spcAft>
                <a:spcPts val="0"/>
              </a:spcAft>
              <a:buClr>
                <a:schemeClr val="dk1"/>
              </a:buClr>
              <a:buSzPts val="3200"/>
              <a:buFont typeface="Times"/>
              <a:buChar char="●"/>
            </a:pPr>
            <a:r>
              <a:rPr lang="en"/>
              <a:t>All evaluators have access to the teacher candidate’s dossier.</a:t>
            </a:r>
            <a:endParaRPr/>
          </a:p>
          <a:p>
            <a:pPr marL="342900" lvl="0" indent="-342900" algn="l" rtl="0">
              <a:spcBef>
                <a:spcPts val="640"/>
              </a:spcBef>
              <a:spcAft>
                <a:spcPts val="0"/>
              </a:spcAft>
              <a:buClr>
                <a:schemeClr val="dk1"/>
              </a:buClr>
              <a:buSzPts val="3200"/>
              <a:buFont typeface="Times"/>
              <a:buChar char="●"/>
            </a:pPr>
            <a:r>
              <a:rPr lang="en"/>
              <a:t>The evaluators analyze the data in the dossier to arrive at their evaluation judgments</a:t>
            </a:r>
            <a:endParaRPr/>
          </a:p>
          <a:p>
            <a:pPr marL="342900" lvl="0" indent="-139700" algn="l" rtl="0">
              <a:spcBef>
                <a:spcPts val="640"/>
              </a:spcBef>
              <a:spcAft>
                <a:spcPts val="0"/>
              </a:spcAft>
              <a:buClr>
                <a:schemeClr val="dk1"/>
              </a:buClr>
              <a:buSzPts val="3200"/>
              <a:buFont typeface="Times"/>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45"/>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What is meant by </a:t>
            </a:r>
            <a:r>
              <a:rPr lang="en" u="sng"/>
              <a:t>formative</a:t>
            </a:r>
            <a:r>
              <a:rPr lang="en"/>
              <a:t> </a:t>
            </a:r>
            <a:r>
              <a:rPr lang="en" u="sng"/>
              <a:t>assessment</a:t>
            </a:r>
            <a:r>
              <a:rPr lang="en"/>
              <a:t>?</a:t>
            </a:r>
            <a:endParaRPr/>
          </a:p>
        </p:txBody>
      </p:sp>
      <p:sp>
        <p:nvSpPr>
          <p:cNvPr id="370" name="Google Shape;370;p45"/>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342900" lvl="0" indent="-304800" algn="l" rtl="0">
              <a:lnSpc>
                <a:spcPct val="90000"/>
              </a:lnSpc>
              <a:spcBef>
                <a:spcPts val="0"/>
              </a:spcBef>
              <a:spcAft>
                <a:spcPts val="0"/>
              </a:spcAft>
              <a:buClr>
                <a:schemeClr val="dk1"/>
              </a:buClr>
              <a:buSzPts val="2200"/>
              <a:buFont typeface="Times"/>
              <a:buChar char="●"/>
            </a:pPr>
            <a:r>
              <a:rPr lang="en" sz="2200"/>
              <a:t>Formative assessment refers to the process of analyzing data and using the information to inform and improve practice.</a:t>
            </a:r>
            <a:endParaRPr sz="1200"/>
          </a:p>
          <a:p>
            <a:pPr marL="342900" lvl="0" indent="-304800" algn="l" rtl="0">
              <a:lnSpc>
                <a:spcPct val="90000"/>
              </a:lnSpc>
              <a:spcBef>
                <a:spcPts val="560"/>
              </a:spcBef>
              <a:spcAft>
                <a:spcPts val="0"/>
              </a:spcAft>
              <a:buClr>
                <a:schemeClr val="dk1"/>
              </a:buClr>
              <a:buSzPts val="2200"/>
              <a:buFont typeface="Times"/>
              <a:buChar char="●"/>
            </a:pPr>
            <a:r>
              <a:rPr lang="en" sz="2200"/>
              <a:t>Formative assessment is an ongoing process that occurs at every level of the ADEPT System (preservice, induction, formal evaluation, diagnostic assistance, GBE).</a:t>
            </a:r>
            <a:endParaRPr sz="1200"/>
          </a:p>
          <a:p>
            <a:pPr marL="342900" lvl="0" indent="-165100" algn="l" rtl="0">
              <a:lnSpc>
                <a:spcPct val="90000"/>
              </a:lnSpc>
              <a:spcBef>
                <a:spcPts val="560"/>
              </a:spcBef>
              <a:spcAft>
                <a:spcPts val="0"/>
              </a:spcAft>
              <a:buClr>
                <a:schemeClr val="dk1"/>
              </a:buClr>
              <a:buSzPts val="2800"/>
              <a:buFont typeface="Times"/>
              <a:buNone/>
            </a:pP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685800" y="5715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Purpose of the Expanded ADEPT System</a:t>
            </a:r>
            <a:endParaRPr/>
          </a:p>
        </p:txBody>
      </p:sp>
      <p:sp>
        <p:nvSpPr>
          <p:cNvPr id="96" name="Google Shape;96;p19"/>
          <p:cNvSpPr txBox="1">
            <a:spLocks noGrp="1"/>
          </p:cNvSpPr>
          <p:nvPr>
            <p:ph type="body" idx="1"/>
          </p:nvPr>
        </p:nvSpPr>
        <p:spPr>
          <a:xfrm>
            <a:off x="685800" y="1600200"/>
            <a:ext cx="7772400" cy="3086100"/>
          </a:xfrm>
          <a:prstGeom prst="rect">
            <a:avLst/>
          </a:prstGeom>
          <a:noFill/>
          <a:ln>
            <a:noFill/>
          </a:ln>
        </p:spPr>
        <p:txBody>
          <a:bodyPr spcFirstLastPara="1" wrap="square" lIns="91425" tIns="45700" rIns="91425" bIns="45700" anchor="t" anchorCtr="0">
            <a:normAutofit lnSpcReduction="20000"/>
          </a:bodyPr>
          <a:lstStyle/>
          <a:p>
            <a:pPr marL="342900" lvl="0" indent="-317500" algn="l" rtl="0">
              <a:spcBef>
                <a:spcPts val="0"/>
              </a:spcBef>
              <a:spcAft>
                <a:spcPts val="0"/>
              </a:spcAft>
              <a:buClr>
                <a:schemeClr val="dk1"/>
              </a:buClr>
              <a:buSzPts val="2000"/>
              <a:buFont typeface="Times"/>
              <a:buChar char="●"/>
            </a:pPr>
            <a:r>
              <a:rPr lang="en" sz="2000"/>
              <a:t>To continuously develop educators at all performance levels through an evaluation system that:</a:t>
            </a:r>
            <a:endParaRPr sz="2000"/>
          </a:p>
          <a:p>
            <a:pPr marL="742950" lvl="1" indent="-285750" algn="l" rtl="0">
              <a:spcBef>
                <a:spcPts val="400"/>
              </a:spcBef>
              <a:spcAft>
                <a:spcPts val="0"/>
              </a:spcAft>
              <a:buClr>
                <a:schemeClr val="dk1"/>
              </a:buClr>
              <a:buSzPts val="2000"/>
              <a:buFont typeface="Times"/>
              <a:buChar char="○"/>
            </a:pPr>
            <a:r>
              <a:rPr lang="en" sz="2000"/>
              <a:t>is valid, reliable, and fair and </a:t>
            </a:r>
            <a:endParaRPr sz="2000"/>
          </a:p>
          <a:p>
            <a:pPr marL="742950" lvl="1" indent="-285750" algn="l" rtl="0">
              <a:spcBef>
                <a:spcPts val="400"/>
              </a:spcBef>
              <a:spcAft>
                <a:spcPts val="0"/>
              </a:spcAft>
              <a:buClr>
                <a:schemeClr val="dk1"/>
              </a:buClr>
              <a:buSzPts val="2000"/>
              <a:buFont typeface="Times"/>
              <a:buChar char="○"/>
            </a:pPr>
            <a:r>
              <a:rPr lang="en" sz="2000"/>
              <a:t>produces actionable and constructive feedback that supports professional growth</a:t>
            </a:r>
            <a:endParaRPr sz="2000"/>
          </a:p>
          <a:p>
            <a:pPr marL="457200" lvl="1" indent="0" algn="l" rtl="0">
              <a:spcBef>
                <a:spcPts val="400"/>
              </a:spcBef>
              <a:spcAft>
                <a:spcPts val="0"/>
              </a:spcAft>
              <a:buClr>
                <a:schemeClr val="dk1"/>
              </a:buClr>
              <a:buSzPts val="2000"/>
              <a:buFont typeface="Times"/>
              <a:buNone/>
            </a:pPr>
            <a:endParaRPr sz="2000"/>
          </a:p>
          <a:p>
            <a:pPr marL="342900" lvl="0" indent="-317500" algn="l" rtl="0">
              <a:spcBef>
                <a:spcPts val="480"/>
              </a:spcBef>
              <a:spcAft>
                <a:spcPts val="0"/>
              </a:spcAft>
              <a:buClr>
                <a:schemeClr val="dk1"/>
              </a:buClr>
              <a:buSzPts val="2000"/>
              <a:buFont typeface="Times"/>
              <a:buChar char="●"/>
            </a:pPr>
            <a:r>
              <a:rPr lang="en" sz="2000"/>
              <a:t>To re-focus our attention on intended student outcomes, allowing educators to align and strengthen professional practice to support those intended student outcomes</a:t>
            </a:r>
            <a:endParaRPr sz="2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46"/>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What is meant by </a:t>
            </a:r>
            <a:r>
              <a:rPr lang="en" u="sng"/>
              <a:t>summative</a:t>
            </a:r>
            <a:r>
              <a:rPr lang="en"/>
              <a:t> </a:t>
            </a:r>
            <a:r>
              <a:rPr lang="en" u="sng"/>
              <a:t>assessment</a:t>
            </a:r>
            <a:r>
              <a:rPr lang="en"/>
              <a:t>?</a:t>
            </a:r>
            <a:endParaRPr/>
          </a:p>
        </p:txBody>
      </p:sp>
      <p:sp>
        <p:nvSpPr>
          <p:cNvPr id="376" name="Google Shape;376;p46"/>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fontScale="85000" lnSpcReduction="20000"/>
          </a:bodyPr>
          <a:lstStyle/>
          <a:p>
            <a:pPr marL="342900" lvl="0" indent="-316230" algn="l" rtl="0">
              <a:spcBef>
                <a:spcPts val="0"/>
              </a:spcBef>
              <a:spcAft>
                <a:spcPts val="0"/>
              </a:spcAft>
              <a:buClr>
                <a:schemeClr val="dk1"/>
              </a:buClr>
              <a:buSzPct val="100000"/>
              <a:buFont typeface="Times"/>
              <a:buChar char="●"/>
            </a:pPr>
            <a:r>
              <a:rPr lang="en" sz="2800"/>
              <a:t>Summative assessment refers to the process of analyzing data and using the results to make high-stakes, consequential decisions (i.e.,  successful completion of directed teaching).</a:t>
            </a:r>
            <a:endParaRPr/>
          </a:p>
          <a:p>
            <a:pPr marL="342900" lvl="0" indent="-316230" algn="l" rtl="0">
              <a:spcBef>
                <a:spcPts val="560"/>
              </a:spcBef>
              <a:spcAft>
                <a:spcPts val="0"/>
              </a:spcAft>
              <a:buClr>
                <a:schemeClr val="dk1"/>
              </a:buClr>
              <a:buSzPct val="100000"/>
              <a:buFont typeface="Times"/>
              <a:buChar char="●"/>
            </a:pPr>
            <a:r>
              <a:rPr lang="en" sz="2800"/>
              <a:t>Summative assessment occurs most often at the preservice and evaluation levels of the ADEPT System.</a:t>
            </a:r>
            <a:endParaRPr/>
          </a:p>
          <a:p>
            <a:pPr marL="342900" lvl="0" indent="-165100" algn="l" rtl="0">
              <a:spcBef>
                <a:spcPts val="560"/>
              </a:spcBef>
              <a:spcAft>
                <a:spcPts val="0"/>
              </a:spcAft>
              <a:buClr>
                <a:schemeClr val="dk1"/>
              </a:buClr>
              <a:buSzPct val="100000"/>
              <a:buFont typeface="Times"/>
              <a:buNone/>
            </a:pPr>
            <a:endParaRPr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7"/>
          <p:cNvSpPr txBox="1">
            <a:spLocks noGrp="1"/>
          </p:cNvSpPr>
          <p:nvPr>
            <p:ph type="title"/>
          </p:nvPr>
        </p:nvSpPr>
        <p:spPr>
          <a:xfrm>
            <a:off x="722313" y="3305175"/>
            <a:ext cx="7772400" cy="1021556"/>
          </a:xfrm>
          <a:prstGeom prst="rect">
            <a:avLst/>
          </a:prstGeom>
          <a:noFill/>
          <a:ln>
            <a:noFill/>
          </a:ln>
        </p:spPr>
        <p:txBody>
          <a:bodyPr spcFirstLastPara="1" wrap="square" lIns="91425" tIns="45700" rIns="91425" bIns="45700" anchor="t" anchorCtr="0">
            <a:normAutofit fontScale="90000"/>
          </a:bodyPr>
          <a:lstStyle/>
          <a:p>
            <a:pPr marL="0" lvl="0" indent="0" algn="l" rtl="0">
              <a:spcBef>
                <a:spcPts val="0"/>
              </a:spcBef>
              <a:spcAft>
                <a:spcPts val="0"/>
              </a:spcAft>
              <a:buNone/>
            </a:pPr>
            <a:r>
              <a:rPr lang="en"/>
              <a:t>AT COASTAL CAROLINA UNIVERSITY</a:t>
            </a:r>
            <a:endParaRPr/>
          </a:p>
        </p:txBody>
      </p:sp>
      <p:sp>
        <p:nvSpPr>
          <p:cNvPr id="383" name="Google Shape;383;p47"/>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dk1"/>
              </a:buClr>
              <a:buSzPts val="2000"/>
              <a:buFont typeface="Times"/>
              <a:buNone/>
            </a:pPr>
            <a:r>
              <a:rPr lang="en"/>
              <a:t>Expanded ADEPT	</a:t>
            </a:r>
            <a:endParaRPr/>
          </a:p>
        </p:txBody>
      </p:sp>
      <p:pic>
        <p:nvPicPr>
          <p:cNvPr id="384" name="Google Shape;384;p47"/>
          <p:cNvPicPr preferRelativeResize="0"/>
          <p:nvPr/>
        </p:nvPicPr>
        <p:blipFill rotWithShape="1">
          <a:blip r:embed="rId3">
            <a:alphaModFix/>
          </a:blip>
          <a:srcRect/>
          <a:stretch/>
        </p:blipFill>
        <p:spPr>
          <a:xfrm>
            <a:off x="7113180" y="3980545"/>
            <a:ext cx="1036150" cy="89954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8"/>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Performance Evaluation &amp; ADEPT</a:t>
            </a:r>
            <a:endParaRPr/>
          </a:p>
        </p:txBody>
      </p:sp>
      <p:sp>
        <p:nvSpPr>
          <p:cNvPr id="390" name="Google Shape;390;p48"/>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Font typeface="Times"/>
              <a:buChar char="●"/>
            </a:pPr>
            <a:r>
              <a:rPr lang="en"/>
              <a:t>Evaluations of interns is an important component of the teacher education program and is a rigorous multi-dimensional process.</a:t>
            </a:r>
            <a:endParaRPr/>
          </a:p>
          <a:p>
            <a:pPr marL="342900" lvl="0" indent="-342900" algn="l" rtl="0">
              <a:spcBef>
                <a:spcPts val="640"/>
              </a:spcBef>
              <a:spcAft>
                <a:spcPts val="0"/>
              </a:spcAft>
              <a:buClr>
                <a:schemeClr val="dk1"/>
              </a:buClr>
              <a:buSzPts val="3200"/>
              <a:buFont typeface="Times"/>
              <a:buChar char="●"/>
            </a:pPr>
            <a:r>
              <a:rPr lang="en"/>
              <a:t>To evaluate the professional performance portion of the internship, the South Carolina Teaching Standards 4.0 Rubric is used.</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pic>
        <p:nvPicPr>
          <p:cNvPr id="396" name="Google Shape;396;p49" descr="Full Text NIET.png"/>
          <p:cNvPicPr preferRelativeResize="0"/>
          <p:nvPr/>
        </p:nvPicPr>
        <p:blipFill rotWithShape="1">
          <a:blip r:embed="rId3">
            <a:alphaModFix/>
          </a:blip>
          <a:srcRect/>
          <a:stretch/>
        </p:blipFill>
        <p:spPr>
          <a:xfrm>
            <a:off x="0" y="512119"/>
            <a:ext cx="6858000" cy="3857625"/>
          </a:xfrm>
          <a:prstGeom prst="rect">
            <a:avLst/>
          </a:prstGeom>
          <a:noFill/>
          <a:ln>
            <a:noFill/>
          </a:ln>
        </p:spPr>
      </p:pic>
      <p:sp>
        <p:nvSpPr>
          <p:cNvPr id="397" name="Google Shape;397;p49"/>
          <p:cNvSpPr txBox="1"/>
          <p:nvPr/>
        </p:nvSpPr>
        <p:spPr>
          <a:xfrm>
            <a:off x="1376952" y="946179"/>
            <a:ext cx="62964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a:solidFill>
                  <a:srgbClr val="E6E5E2"/>
                </a:solidFill>
                <a:latin typeface="Times"/>
                <a:ea typeface="Times"/>
                <a:cs typeface="Times"/>
                <a:sym typeface="Times"/>
              </a:rPr>
              <a:t>South Carolina Teaching Standards</a:t>
            </a:r>
            <a:endParaRPr sz="2400" b="1">
              <a:solidFill>
                <a:srgbClr val="E6E5E2"/>
              </a:solidFill>
              <a:latin typeface="Times"/>
              <a:ea typeface="Times"/>
              <a:cs typeface="Times"/>
              <a:sym typeface="Times"/>
            </a:endParaRPr>
          </a:p>
        </p:txBody>
      </p:sp>
      <p:grpSp>
        <p:nvGrpSpPr>
          <p:cNvPr id="398" name="Google Shape;398;p49"/>
          <p:cNvGrpSpPr/>
          <p:nvPr/>
        </p:nvGrpSpPr>
        <p:grpSpPr>
          <a:xfrm>
            <a:off x="3193543" y="1569884"/>
            <a:ext cx="2193389" cy="1304432"/>
            <a:chOff x="449439" y="1279049"/>
            <a:chExt cx="2193389" cy="1739243"/>
          </a:xfrm>
        </p:grpSpPr>
        <p:sp>
          <p:nvSpPr>
            <p:cNvPr id="399" name="Google Shape;399;p49"/>
            <p:cNvSpPr txBox="1"/>
            <p:nvPr/>
          </p:nvSpPr>
          <p:spPr>
            <a:xfrm>
              <a:off x="508628" y="2156392"/>
              <a:ext cx="2134200" cy="861900"/>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174625" marR="0" lvl="0" indent="-1492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Instructional Plans</a:t>
              </a:r>
              <a:endParaRPr sz="1000"/>
            </a:p>
            <a:p>
              <a:pPr marL="174625" marR="0" lvl="0" indent="-1492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Student Work</a:t>
              </a:r>
              <a:endParaRPr sz="1000"/>
            </a:p>
            <a:p>
              <a:pPr marL="174625" marR="0" lvl="0" indent="-1492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Assessment</a:t>
              </a:r>
              <a:endParaRPr sz="1000"/>
            </a:p>
          </p:txBody>
        </p:sp>
        <p:sp>
          <p:nvSpPr>
            <p:cNvPr id="400" name="Google Shape;400;p49"/>
            <p:cNvSpPr/>
            <p:nvPr/>
          </p:nvSpPr>
          <p:spPr>
            <a:xfrm>
              <a:off x="449439" y="1279049"/>
              <a:ext cx="2000100" cy="792900"/>
            </a:xfrm>
            <a:prstGeom prst="ellipse">
              <a:avLst/>
            </a:prstGeom>
            <a:gradFill>
              <a:gsLst>
                <a:gs pos="0">
                  <a:srgbClr val="7373D1"/>
                </a:gs>
                <a:gs pos="50000">
                  <a:srgbClr val="262672"/>
                </a:gs>
                <a:gs pos="100000">
                  <a:srgbClr val="19194C"/>
                </a:gs>
              </a:gsLst>
              <a:lin ang="5400000" scaled="0"/>
            </a:gradFill>
            <a:ln w="47625" cap="flat" cmpd="sng">
              <a:solidFill>
                <a:srgbClr val="A2A2E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 sz="1600" b="1">
                  <a:solidFill>
                    <a:schemeClr val="lt1"/>
                  </a:solidFill>
                  <a:latin typeface="Times"/>
                  <a:ea typeface="Times"/>
                  <a:cs typeface="Times"/>
                  <a:sym typeface="Times"/>
                </a:rPr>
                <a:t>Planning Domain</a:t>
              </a:r>
              <a:endParaRPr/>
            </a:p>
          </p:txBody>
        </p:sp>
      </p:grpSp>
      <p:grpSp>
        <p:nvGrpSpPr>
          <p:cNvPr id="401" name="Google Shape;401;p49"/>
          <p:cNvGrpSpPr/>
          <p:nvPr/>
        </p:nvGrpSpPr>
        <p:grpSpPr>
          <a:xfrm>
            <a:off x="6054097" y="1556613"/>
            <a:ext cx="2233891" cy="2174802"/>
            <a:chOff x="3180514" y="1247221"/>
            <a:chExt cx="2233891" cy="2162476"/>
          </a:xfrm>
        </p:grpSpPr>
        <p:sp>
          <p:nvSpPr>
            <p:cNvPr id="402" name="Google Shape;402;p49"/>
            <p:cNvSpPr txBox="1"/>
            <p:nvPr/>
          </p:nvSpPr>
          <p:spPr>
            <a:xfrm>
              <a:off x="3287705" y="2093597"/>
              <a:ext cx="2126700" cy="1316100"/>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Managing Student Behavior</a:t>
              </a:r>
              <a:endParaRPr/>
            </a:p>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Expectations</a:t>
              </a:r>
              <a:endParaRPr/>
            </a:p>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Environment</a:t>
              </a:r>
              <a:endParaRPr/>
            </a:p>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Respectful Culture</a:t>
              </a:r>
              <a:endParaRPr sz="1600">
                <a:solidFill>
                  <a:schemeClr val="dk1"/>
                </a:solidFill>
                <a:latin typeface="Times"/>
                <a:ea typeface="Times"/>
                <a:cs typeface="Times"/>
                <a:sym typeface="Times"/>
              </a:endParaRPr>
            </a:p>
          </p:txBody>
        </p:sp>
        <p:sp>
          <p:nvSpPr>
            <p:cNvPr id="403" name="Google Shape;403;p49"/>
            <p:cNvSpPr/>
            <p:nvPr/>
          </p:nvSpPr>
          <p:spPr>
            <a:xfrm>
              <a:off x="3180514" y="1247221"/>
              <a:ext cx="2204285" cy="778329"/>
            </a:xfrm>
            <a:prstGeom prst="ellipse">
              <a:avLst/>
            </a:prstGeom>
            <a:gradFill>
              <a:gsLst>
                <a:gs pos="0">
                  <a:schemeClr val="accent3"/>
                </a:gs>
                <a:gs pos="50000">
                  <a:srgbClr val="BFBFBF"/>
                </a:gs>
                <a:gs pos="100000">
                  <a:srgbClr val="7F7F7F"/>
                </a:gs>
              </a:gsLst>
              <a:lin ang="5400000" scaled="0"/>
            </a:gradFill>
            <a:ln w="47625"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 sz="1800" b="1">
                  <a:solidFill>
                    <a:schemeClr val="lt1"/>
                  </a:solidFill>
                  <a:latin typeface="Times"/>
                  <a:ea typeface="Times"/>
                  <a:cs typeface="Times"/>
                  <a:sym typeface="Times"/>
                </a:rPr>
                <a:t>Environment</a:t>
              </a:r>
              <a:endParaRPr sz="800"/>
            </a:p>
            <a:p>
              <a:pPr marL="0" marR="0" lvl="0" indent="0" algn="ctr" rtl="0">
                <a:lnSpc>
                  <a:spcPct val="90000"/>
                </a:lnSpc>
                <a:spcBef>
                  <a:spcPts val="0"/>
                </a:spcBef>
                <a:spcAft>
                  <a:spcPts val="0"/>
                </a:spcAft>
                <a:buNone/>
              </a:pPr>
              <a:r>
                <a:rPr lang="en" sz="2000" b="1">
                  <a:solidFill>
                    <a:schemeClr val="lt1"/>
                  </a:solidFill>
                  <a:latin typeface="Times"/>
                  <a:ea typeface="Times"/>
                  <a:cs typeface="Times"/>
                  <a:sym typeface="Times"/>
                </a:rPr>
                <a:t>Domain</a:t>
              </a:r>
              <a:endParaRPr sz="1200" b="1">
                <a:solidFill>
                  <a:schemeClr val="lt1"/>
                </a:solidFill>
                <a:latin typeface="Times"/>
                <a:ea typeface="Times"/>
                <a:cs typeface="Times"/>
                <a:sym typeface="Times"/>
              </a:endParaRPr>
            </a:p>
          </p:txBody>
        </p:sp>
      </p:grpSp>
      <p:grpSp>
        <p:nvGrpSpPr>
          <p:cNvPr id="404" name="Google Shape;404;p49"/>
          <p:cNvGrpSpPr/>
          <p:nvPr/>
        </p:nvGrpSpPr>
        <p:grpSpPr>
          <a:xfrm>
            <a:off x="270125" y="1556899"/>
            <a:ext cx="2655900" cy="3011624"/>
            <a:chOff x="6059202" y="1268797"/>
            <a:chExt cx="2655900" cy="4015499"/>
          </a:xfrm>
        </p:grpSpPr>
        <p:sp>
          <p:nvSpPr>
            <p:cNvPr id="405" name="Google Shape;405;p49"/>
            <p:cNvSpPr txBox="1"/>
            <p:nvPr/>
          </p:nvSpPr>
          <p:spPr>
            <a:xfrm>
              <a:off x="6059202" y="2205996"/>
              <a:ext cx="2655900" cy="3078300"/>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Standards &amp; Objectives</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Motivating Students</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Presenting Instructional Content </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Lesson Structure &amp; Pacing</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Activities &amp; Materials</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Questioning</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Academic Feedback</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Grouping Students</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Teacher Content Knowledge</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Teacher Knowledge of Students</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Thinking</a:t>
              </a:r>
              <a:endParaRPr/>
            </a:p>
            <a:p>
              <a:pPr marL="174625" marR="0" lvl="0" indent="-174625" algn="l" rtl="0">
                <a:spcBef>
                  <a:spcPts val="0"/>
                </a:spcBef>
                <a:spcAft>
                  <a:spcPts val="0"/>
                </a:spcAft>
                <a:buClr>
                  <a:srgbClr val="3F3F3F"/>
                </a:buClr>
                <a:buSzPts val="1200"/>
                <a:buFont typeface="Arial"/>
                <a:buChar char="•"/>
              </a:pPr>
              <a:r>
                <a:rPr lang="en" sz="1200" b="1">
                  <a:solidFill>
                    <a:srgbClr val="3F3F3F"/>
                  </a:solidFill>
                  <a:latin typeface="Times"/>
                  <a:ea typeface="Times"/>
                  <a:cs typeface="Times"/>
                  <a:sym typeface="Times"/>
                </a:rPr>
                <a:t>Problem Solving</a:t>
              </a:r>
              <a:endParaRPr/>
            </a:p>
          </p:txBody>
        </p:sp>
        <p:sp>
          <p:nvSpPr>
            <p:cNvPr id="406" name="Google Shape;406;p49"/>
            <p:cNvSpPr/>
            <p:nvPr/>
          </p:nvSpPr>
          <p:spPr>
            <a:xfrm>
              <a:off x="6115624" y="1268797"/>
              <a:ext cx="2079545" cy="785781"/>
            </a:xfrm>
            <a:prstGeom prst="ellipse">
              <a:avLst/>
            </a:prstGeom>
            <a:gradFill>
              <a:gsLst>
                <a:gs pos="0">
                  <a:srgbClr val="D5ECED"/>
                </a:gs>
                <a:gs pos="50000">
                  <a:srgbClr val="71BEC4"/>
                </a:gs>
                <a:gs pos="100000">
                  <a:srgbClr val="71BEC4"/>
                </a:gs>
              </a:gsLst>
              <a:lin ang="5400000" scaled="0"/>
            </a:gradFill>
            <a:ln w="47625" cap="flat" cmpd="sng">
              <a:solidFill>
                <a:srgbClr val="E3F2F3"/>
              </a:solidFill>
              <a:prstDash val="solid"/>
              <a:round/>
              <a:headEnd type="none" w="sm" len="sm"/>
              <a:tailEnd type="none" w="sm" len="sm"/>
            </a:ln>
            <a:effectLst>
              <a:outerShdw blurRad="254000" dist="50800" dir="5400000" sx="103000" sy="103000" algn="ctr" rotWithShape="0">
                <a:schemeClr val="lt1"/>
              </a:outerShdw>
            </a:effectLst>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 sz="2000" b="1">
                  <a:solidFill>
                    <a:schemeClr val="lt1"/>
                  </a:solidFill>
                  <a:latin typeface="Times"/>
                  <a:ea typeface="Times"/>
                  <a:cs typeface="Times"/>
                  <a:sym typeface="Times"/>
                </a:rPr>
                <a:t>Instruction Domain</a:t>
              </a:r>
              <a:endParaRPr/>
            </a:p>
          </p:txBody>
        </p:sp>
      </p:grpSp>
      <p:grpSp>
        <p:nvGrpSpPr>
          <p:cNvPr id="407" name="Google Shape;407;p49"/>
          <p:cNvGrpSpPr/>
          <p:nvPr/>
        </p:nvGrpSpPr>
        <p:grpSpPr>
          <a:xfrm>
            <a:off x="3132250" y="2914504"/>
            <a:ext cx="2867100" cy="2095644"/>
            <a:chOff x="371726" y="3056136"/>
            <a:chExt cx="2867100" cy="2794192"/>
          </a:xfrm>
        </p:grpSpPr>
        <p:sp>
          <p:nvSpPr>
            <p:cNvPr id="408" name="Google Shape;408;p49"/>
            <p:cNvSpPr txBox="1"/>
            <p:nvPr/>
          </p:nvSpPr>
          <p:spPr>
            <a:xfrm>
              <a:off x="371726" y="4413628"/>
              <a:ext cx="2867100" cy="1436700"/>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Staff Development</a:t>
              </a:r>
              <a:endParaRPr/>
            </a:p>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Instructional Supervision</a:t>
              </a:r>
              <a:endParaRPr/>
            </a:p>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School Responsibilities</a:t>
              </a:r>
              <a:endParaRPr/>
            </a:p>
            <a:p>
              <a:pPr marL="174625" marR="0" lvl="0" indent="-174625" algn="l" rtl="0">
                <a:spcBef>
                  <a:spcPts val="0"/>
                </a:spcBef>
                <a:spcAft>
                  <a:spcPts val="0"/>
                </a:spcAft>
                <a:buClr>
                  <a:srgbClr val="3F3F3F"/>
                </a:buClr>
                <a:buSzPts val="1600"/>
                <a:buFont typeface="Arial"/>
                <a:buChar char="•"/>
              </a:pPr>
              <a:r>
                <a:rPr lang="en" sz="1600" b="1">
                  <a:solidFill>
                    <a:srgbClr val="3F3F3F"/>
                  </a:solidFill>
                  <a:latin typeface="Times"/>
                  <a:ea typeface="Times"/>
                  <a:cs typeface="Times"/>
                  <a:sym typeface="Times"/>
                </a:rPr>
                <a:t>Reflecting on Teaching</a:t>
              </a:r>
              <a:endParaRPr/>
            </a:p>
          </p:txBody>
        </p:sp>
        <p:sp>
          <p:nvSpPr>
            <p:cNvPr id="409" name="Google Shape;409;p49"/>
            <p:cNvSpPr/>
            <p:nvPr/>
          </p:nvSpPr>
          <p:spPr>
            <a:xfrm>
              <a:off x="509851" y="3056136"/>
              <a:ext cx="2116500" cy="1229400"/>
            </a:xfrm>
            <a:prstGeom prst="ellipse">
              <a:avLst/>
            </a:prstGeom>
            <a:gradFill>
              <a:gsLst>
                <a:gs pos="0">
                  <a:srgbClr val="666666"/>
                </a:gs>
                <a:gs pos="50000">
                  <a:schemeClr val="accent4"/>
                </a:gs>
                <a:gs pos="100000">
                  <a:schemeClr val="accent4"/>
                </a:gs>
              </a:gsLst>
              <a:lin ang="5400000" scaled="0"/>
            </a:gradFill>
            <a:ln w="47625" cap="flat" cmpd="sng">
              <a:solidFill>
                <a:srgbClr val="999999"/>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90000"/>
                </a:lnSpc>
                <a:spcBef>
                  <a:spcPts val="0"/>
                </a:spcBef>
                <a:spcAft>
                  <a:spcPts val="0"/>
                </a:spcAft>
                <a:buNone/>
              </a:pPr>
              <a:r>
                <a:rPr lang="en" sz="1600" b="1">
                  <a:solidFill>
                    <a:schemeClr val="lt1"/>
                  </a:solidFill>
                  <a:latin typeface="Times"/>
                  <a:ea typeface="Times"/>
                  <a:cs typeface="Times"/>
                  <a:sym typeface="Times"/>
                </a:rPr>
                <a:t>Professionalism</a:t>
              </a:r>
              <a:endParaRPr sz="600"/>
            </a:p>
            <a:p>
              <a:pPr marL="0" marR="0" lvl="0" indent="0" algn="ctr" rtl="0">
                <a:lnSpc>
                  <a:spcPct val="90000"/>
                </a:lnSpc>
                <a:spcBef>
                  <a:spcPts val="0"/>
                </a:spcBef>
                <a:spcAft>
                  <a:spcPts val="0"/>
                </a:spcAft>
                <a:buNone/>
              </a:pPr>
              <a:r>
                <a:rPr lang="en" sz="1600" b="1">
                  <a:solidFill>
                    <a:schemeClr val="lt1"/>
                  </a:solidFill>
                  <a:latin typeface="Times"/>
                  <a:ea typeface="Times"/>
                  <a:cs typeface="Times"/>
                  <a:sym typeface="Times"/>
                </a:rPr>
                <a:t>Domain</a:t>
              </a:r>
              <a:endParaRPr sz="600"/>
            </a:p>
          </p:txBody>
        </p:sp>
      </p:grpSp>
      <p:pic>
        <p:nvPicPr>
          <p:cNvPr id="410" name="Google Shape;410;p49"/>
          <p:cNvPicPr preferRelativeResize="0"/>
          <p:nvPr/>
        </p:nvPicPr>
        <p:blipFill rotWithShape="1">
          <a:blip r:embed="rId4">
            <a:alphaModFix/>
          </a:blip>
          <a:srcRect/>
          <a:stretch/>
        </p:blipFill>
        <p:spPr>
          <a:xfrm>
            <a:off x="6201657" y="3991047"/>
            <a:ext cx="1909241" cy="383059"/>
          </a:xfrm>
          <a:prstGeom prst="roundRect">
            <a:avLst>
              <a:gd name="adj" fmla="val 8594"/>
            </a:avLst>
          </a:prstGeom>
          <a:solidFill>
            <a:srgbClr val="ECECEC"/>
          </a:solidFill>
          <a:ln>
            <a:noFill/>
          </a:ln>
          <a:effectLst>
            <a:reflection stA="38000" endPos="28000" dist="5000" dir="5400000" sy="-100000" algn="bl" rotWithShape="0"/>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pic>
        <p:nvPicPr>
          <p:cNvPr id="416" name="Google Shape;416;p50" descr="Full Text NIET.png"/>
          <p:cNvPicPr preferRelativeResize="0"/>
          <p:nvPr/>
        </p:nvPicPr>
        <p:blipFill rotWithShape="1">
          <a:blip r:embed="rId3">
            <a:alphaModFix/>
          </a:blip>
          <a:srcRect/>
          <a:stretch/>
        </p:blipFill>
        <p:spPr>
          <a:xfrm>
            <a:off x="0" y="642938"/>
            <a:ext cx="6858000" cy="3857625"/>
          </a:xfrm>
          <a:prstGeom prst="rect">
            <a:avLst/>
          </a:prstGeom>
          <a:noFill/>
          <a:ln>
            <a:noFill/>
          </a:ln>
        </p:spPr>
      </p:pic>
      <p:sp>
        <p:nvSpPr>
          <p:cNvPr id="417" name="Google Shape;417;p50"/>
          <p:cNvSpPr txBox="1"/>
          <p:nvPr/>
        </p:nvSpPr>
        <p:spPr>
          <a:xfrm>
            <a:off x="796026" y="1534730"/>
            <a:ext cx="1447801" cy="3462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b="1">
                <a:solidFill>
                  <a:srgbClr val="F4782F"/>
                </a:solidFill>
                <a:latin typeface="Times"/>
                <a:ea typeface="Times"/>
                <a:cs typeface="Times"/>
                <a:sym typeface="Times"/>
              </a:rPr>
              <a:t>Domains</a:t>
            </a:r>
            <a:endParaRPr/>
          </a:p>
        </p:txBody>
      </p:sp>
      <p:graphicFrame>
        <p:nvGraphicFramePr>
          <p:cNvPr id="418" name="Google Shape;418;p50"/>
          <p:cNvGraphicFramePr/>
          <p:nvPr/>
        </p:nvGraphicFramePr>
        <p:xfrm>
          <a:off x="125000" y="1896450"/>
          <a:ext cx="8800475" cy="3045725"/>
        </p:xfrm>
        <a:graphic>
          <a:graphicData uri="http://schemas.openxmlformats.org/drawingml/2006/table">
            <a:tbl>
              <a:tblPr>
                <a:noFill/>
                <a:tableStyleId>{2270FE09-EB56-44AA-935C-E9E752EAE6BC}</a:tableStyleId>
              </a:tblPr>
              <a:tblGrid>
                <a:gridCol w="268100">
                  <a:extLst>
                    <a:ext uri="{9D8B030D-6E8A-4147-A177-3AD203B41FA5}">
                      <a16:colId xmlns:a16="http://schemas.microsoft.com/office/drawing/2014/main" val="20000"/>
                    </a:ext>
                  </a:extLst>
                </a:gridCol>
                <a:gridCol w="2413900">
                  <a:extLst>
                    <a:ext uri="{9D8B030D-6E8A-4147-A177-3AD203B41FA5}">
                      <a16:colId xmlns:a16="http://schemas.microsoft.com/office/drawing/2014/main" val="20001"/>
                    </a:ext>
                  </a:extLst>
                </a:gridCol>
                <a:gridCol w="1946475">
                  <a:extLst>
                    <a:ext uri="{9D8B030D-6E8A-4147-A177-3AD203B41FA5}">
                      <a16:colId xmlns:a16="http://schemas.microsoft.com/office/drawing/2014/main" val="20002"/>
                    </a:ext>
                  </a:extLst>
                </a:gridCol>
                <a:gridCol w="2086000">
                  <a:extLst>
                    <a:ext uri="{9D8B030D-6E8A-4147-A177-3AD203B41FA5}">
                      <a16:colId xmlns:a16="http://schemas.microsoft.com/office/drawing/2014/main" val="20003"/>
                    </a:ext>
                  </a:extLst>
                </a:gridCol>
                <a:gridCol w="2086000">
                  <a:extLst>
                    <a:ext uri="{9D8B030D-6E8A-4147-A177-3AD203B41FA5}">
                      <a16:colId xmlns:a16="http://schemas.microsoft.com/office/drawing/2014/main" val="20004"/>
                    </a:ext>
                  </a:extLst>
                </a:gridCol>
              </a:tblGrid>
              <a:tr h="195200">
                <a:tc gridSpan="5">
                  <a:txBody>
                    <a:bodyPr/>
                    <a:lstStyle/>
                    <a:p>
                      <a:pPr marL="0" marR="0" lvl="0" indent="0" algn="ctr" rtl="0">
                        <a:spcBef>
                          <a:spcPts val="0"/>
                        </a:spcBef>
                        <a:spcAft>
                          <a:spcPts val="0"/>
                        </a:spcAft>
                        <a:buNone/>
                      </a:pPr>
                      <a:r>
                        <a:rPr lang="en" sz="1200" b="1" u="none" strike="noStrike" cap="none">
                          <a:solidFill>
                            <a:schemeClr val="lt1"/>
                          </a:solidFill>
                          <a:latin typeface="Times"/>
                          <a:ea typeface="Times"/>
                          <a:cs typeface="Times"/>
                          <a:sym typeface="Times"/>
                        </a:rPr>
                        <a:t>Instruction</a:t>
                      </a:r>
                      <a:endParaRPr sz="1100"/>
                    </a:p>
                  </a:txBody>
                  <a:tcPr marL="64375" marR="64375" marT="0" marB="0" anchor="ctr">
                    <a:lnL w="19050" cap="flat" cmpd="sng">
                      <a:solidFill>
                        <a:schemeClr val="dk2"/>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19050" cap="flat" cmpd="sng">
                      <a:solidFill>
                        <a:schemeClr val="dk2"/>
                      </a:solidFill>
                      <a:prstDash val="solid"/>
                      <a:round/>
                      <a:headEnd type="none" w="sm" len="sm"/>
                      <a:tailEnd type="none" w="sm" len="sm"/>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925">
                <a:tc>
                  <a:txBody>
                    <a:bodyPr/>
                    <a:lstStyle/>
                    <a:p>
                      <a:pPr marL="0" marR="0" lvl="0" indent="0" algn="ctr" rtl="0">
                        <a:spcBef>
                          <a:spcPts val="0"/>
                        </a:spcBef>
                        <a:spcAft>
                          <a:spcPts val="0"/>
                        </a:spcAft>
                        <a:buNone/>
                      </a:pPr>
                      <a:endParaRPr sz="800" u="none" strike="noStrike" cap="none">
                        <a:solidFill>
                          <a:schemeClr val="lt1"/>
                        </a:solidFill>
                        <a:latin typeface="Arial"/>
                        <a:ea typeface="Arial"/>
                        <a:cs typeface="Arial"/>
                        <a:sym typeface="Arial"/>
                      </a:endParaRPr>
                    </a:p>
                  </a:txBody>
                  <a:tcPr marL="64375" marR="64375" marT="0" marB="0" anchor="ctr">
                    <a:lnL w="19050" cap="flat" cmpd="sng">
                      <a:solidFill>
                        <a:schemeClr val="dk2"/>
                      </a:solidFill>
                      <a:prstDash val="solid"/>
                      <a:round/>
                      <a:headEnd type="none" w="sm" len="sm"/>
                      <a:tailEnd type="none" w="sm" len="sm"/>
                    </a:lnL>
                    <a:lnR w="9525" cap="flat" cmpd="sng">
                      <a:solidFill>
                        <a:srgbClr val="191919"/>
                      </a:solidFill>
                      <a:prstDash val="solid"/>
                      <a:round/>
                      <a:headEnd type="none" w="sm" len="sm"/>
                      <a:tailEnd type="none" w="sm" len="sm"/>
                    </a:lnR>
                    <a:lnT w="19050" cap="flat" cmpd="sng">
                      <a:solidFill>
                        <a:schemeClr val="dk2"/>
                      </a:solidFill>
                      <a:prstDash val="solid"/>
                      <a:round/>
                      <a:headEnd type="none" w="sm" len="sm"/>
                      <a:tailEnd type="none" w="sm" len="sm"/>
                    </a:lnT>
                    <a:lnB w="9525" cap="flat" cmpd="sng">
                      <a:solidFill>
                        <a:srgbClr val="191919"/>
                      </a:solidFill>
                      <a:prstDash val="solid"/>
                      <a:round/>
                      <a:headEnd type="none" w="sm" len="sm"/>
                      <a:tailEnd type="none" w="sm" len="sm"/>
                    </a:lnB>
                    <a:solidFill>
                      <a:schemeClr val="accent3"/>
                    </a:solidFill>
                  </a:tcPr>
                </a:tc>
                <a:tc>
                  <a:txBody>
                    <a:bodyPr/>
                    <a:lstStyle/>
                    <a:p>
                      <a:pPr marL="0" marR="0" lvl="0" indent="0" algn="ctr" rtl="0">
                        <a:spcBef>
                          <a:spcPts val="0"/>
                        </a:spcBef>
                        <a:spcAft>
                          <a:spcPts val="0"/>
                        </a:spcAft>
                        <a:buNone/>
                      </a:pPr>
                      <a:r>
                        <a:rPr lang="en" sz="1100" b="1" u="none" strike="noStrike" cap="none">
                          <a:solidFill>
                            <a:schemeClr val="dk1"/>
                          </a:solidFill>
                          <a:latin typeface="Times"/>
                          <a:ea typeface="Times"/>
                          <a:cs typeface="Times"/>
                          <a:sym typeface="Times"/>
                        </a:rPr>
                        <a:t>Exemplary (4)</a:t>
                      </a:r>
                      <a:endParaRPr sz="1100"/>
                    </a:p>
                  </a:txBody>
                  <a:tcPr marL="64375" marR="64375" marT="0" marB="0" anchor="ctr">
                    <a:lnL w="9525" cap="flat" cmpd="sng">
                      <a:solidFill>
                        <a:srgbClr val="191919"/>
                      </a:solidFill>
                      <a:prstDash val="solid"/>
                      <a:round/>
                      <a:headEnd type="none" w="sm" len="sm"/>
                      <a:tailEnd type="none" w="sm" len="sm"/>
                    </a:lnL>
                    <a:lnR w="9525" cap="flat" cmpd="sng">
                      <a:solidFill>
                        <a:srgbClr val="191919"/>
                      </a:solidFill>
                      <a:prstDash val="solid"/>
                      <a:round/>
                      <a:headEnd type="none" w="sm" len="sm"/>
                      <a:tailEnd type="none" w="sm" len="sm"/>
                    </a:lnR>
                    <a:lnT w="19050" cap="flat" cmpd="sng">
                      <a:solidFill>
                        <a:schemeClr val="dk2"/>
                      </a:solidFill>
                      <a:prstDash val="solid"/>
                      <a:round/>
                      <a:headEnd type="none" w="sm" len="sm"/>
                      <a:tailEnd type="none" w="sm" len="sm"/>
                    </a:lnT>
                    <a:lnB w="9525" cap="flat" cmpd="sng">
                      <a:solidFill>
                        <a:srgbClr val="191919"/>
                      </a:solidFill>
                      <a:prstDash val="solid"/>
                      <a:round/>
                      <a:headEnd type="none" w="sm" len="sm"/>
                      <a:tailEnd type="none" w="sm" len="sm"/>
                    </a:lnB>
                    <a:solidFill>
                      <a:schemeClr val="accent3"/>
                    </a:solidFill>
                  </a:tcPr>
                </a:tc>
                <a:tc>
                  <a:txBody>
                    <a:bodyPr/>
                    <a:lstStyle/>
                    <a:p>
                      <a:pPr marL="0" marR="0" lvl="0" indent="0" algn="ctr" rtl="0">
                        <a:spcBef>
                          <a:spcPts val="0"/>
                        </a:spcBef>
                        <a:spcAft>
                          <a:spcPts val="0"/>
                        </a:spcAft>
                        <a:buNone/>
                      </a:pPr>
                      <a:r>
                        <a:rPr lang="en" sz="1100" b="1" u="none" strike="noStrike" cap="none">
                          <a:solidFill>
                            <a:schemeClr val="dk1"/>
                          </a:solidFill>
                          <a:latin typeface="Times"/>
                          <a:ea typeface="Times"/>
                          <a:cs typeface="Times"/>
                          <a:sym typeface="Times"/>
                        </a:rPr>
                        <a:t>Proficient (3)</a:t>
                      </a:r>
                      <a:endParaRPr sz="1100"/>
                    </a:p>
                  </a:txBody>
                  <a:tcPr marL="64375" marR="64375" marT="0" marB="0" anchor="ctr">
                    <a:lnL w="9525" cap="flat" cmpd="sng">
                      <a:solidFill>
                        <a:srgbClr val="191919"/>
                      </a:solidFill>
                      <a:prstDash val="solid"/>
                      <a:round/>
                      <a:headEnd type="none" w="sm" len="sm"/>
                      <a:tailEnd type="none" w="sm" len="sm"/>
                    </a:lnL>
                    <a:lnR w="9525" cap="flat" cmpd="sng">
                      <a:solidFill>
                        <a:srgbClr val="191919"/>
                      </a:solidFill>
                      <a:prstDash val="solid"/>
                      <a:round/>
                      <a:headEnd type="none" w="sm" len="sm"/>
                      <a:tailEnd type="none" w="sm" len="sm"/>
                    </a:lnR>
                    <a:lnT w="19050" cap="flat" cmpd="sng">
                      <a:solidFill>
                        <a:schemeClr val="dk2"/>
                      </a:solidFill>
                      <a:prstDash val="solid"/>
                      <a:round/>
                      <a:headEnd type="none" w="sm" len="sm"/>
                      <a:tailEnd type="none" w="sm" len="sm"/>
                    </a:lnT>
                    <a:lnB w="9525" cap="flat" cmpd="sng">
                      <a:solidFill>
                        <a:srgbClr val="191919"/>
                      </a:solidFill>
                      <a:prstDash val="solid"/>
                      <a:round/>
                      <a:headEnd type="none" w="sm" len="sm"/>
                      <a:tailEnd type="none" w="sm" len="sm"/>
                    </a:lnB>
                    <a:solidFill>
                      <a:schemeClr val="accent3"/>
                    </a:solidFill>
                  </a:tcPr>
                </a:tc>
                <a:tc>
                  <a:txBody>
                    <a:bodyPr/>
                    <a:lstStyle/>
                    <a:p>
                      <a:pPr marL="0" marR="0" lvl="0" indent="0" algn="ctr" rtl="0">
                        <a:spcBef>
                          <a:spcPts val="0"/>
                        </a:spcBef>
                        <a:spcAft>
                          <a:spcPts val="0"/>
                        </a:spcAft>
                        <a:buNone/>
                      </a:pPr>
                      <a:r>
                        <a:rPr lang="en" sz="1100" b="1" u="none" strike="noStrike" cap="none">
                          <a:solidFill>
                            <a:schemeClr val="dk1"/>
                          </a:solidFill>
                          <a:latin typeface="Times"/>
                          <a:ea typeface="Times"/>
                          <a:cs typeface="Times"/>
                          <a:sym typeface="Times"/>
                        </a:rPr>
                        <a:t>Needs Improvement(2)</a:t>
                      </a:r>
                      <a:endParaRPr sz="1100"/>
                    </a:p>
                  </a:txBody>
                  <a:tcPr marL="64375" marR="64375" marT="0" marB="0" anchor="ctr">
                    <a:lnL w="9525" cap="flat" cmpd="sng">
                      <a:solidFill>
                        <a:srgbClr val="191919"/>
                      </a:solidFill>
                      <a:prstDash val="solid"/>
                      <a:round/>
                      <a:headEnd type="none" w="sm" len="sm"/>
                      <a:tailEnd type="none" w="sm" len="sm"/>
                    </a:lnL>
                    <a:lnR w="9525" cap="flat" cmpd="sng">
                      <a:solidFill>
                        <a:srgbClr val="191919"/>
                      </a:solidFill>
                      <a:prstDash val="solid"/>
                      <a:round/>
                      <a:headEnd type="none" w="sm" len="sm"/>
                      <a:tailEnd type="none" w="sm" len="sm"/>
                    </a:lnR>
                    <a:lnT w="19050" cap="flat" cmpd="sng">
                      <a:solidFill>
                        <a:schemeClr val="dk2"/>
                      </a:solidFill>
                      <a:prstDash val="solid"/>
                      <a:round/>
                      <a:headEnd type="none" w="sm" len="sm"/>
                      <a:tailEnd type="none" w="sm" len="sm"/>
                    </a:lnT>
                    <a:lnB w="9525" cap="flat" cmpd="sng">
                      <a:solidFill>
                        <a:srgbClr val="191919"/>
                      </a:solidFill>
                      <a:prstDash val="solid"/>
                      <a:round/>
                      <a:headEnd type="none" w="sm" len="sm"/>
                      <a:tailEnd type="none" w="sm" len="sm"/>
                    </a:lnB>
                    <a:solidFill>
                      <a:schemeClr val="accent3"/>
                    </a:solidFill>
                  </a:tcPr>
                </a:tc>
                <a:tc>
                  <a:txBody>
                    <a:bodyPr/>
                    <a:lstStyle/>
                    <a:p>
                      <a:pPr marL="0" marR="0" lvl="0" indent="0" algn="ctr" rtl="0">
                        <a:spcBef>
                          <a:spcPts val="0"/>
                        </a:spcBef>
                        <a:spcAft>
                          <a:spcPts val="0"/>
                        </a:spcAft>
                        <a:buNone/>
                      </a:pPr>
                      <a:r>
                        <a:rPr lang="en" sz="1100" b="1" u="none" strike="noStrike" cap="none">
                          <a:solidFill>
                            <a:schemeClr val="dk1"/>
                          </a:solidFill>
                          <a:latin typeface="Times"/>
                          <a:ea typeface="Times"/>
                          <a:cs typeface="Times"/>
                          <a:sym typeface="Times"/>
                        </a:rPr>
                        <a:t>Unsatisfactory (1)</a:t>
                      </a:r>
                      <a:endParaRPr sz="1100"/>
                    </a:p>
                  </a:txBody>
                  <a:tcPr marL="64375" marR="64375" marT="0" marB="0" anchor="ctr">
                    <a:lnL w="9525" cap="flat" cmpd="sng">
                      <a:solidFill>
                        <a:srgbClr val="191919"/>
                      </a:solidFill>
                      <a:prstDash val="solid"/>
                      <a:round/>
                      <a:headEnd type="none" w="sm" len="sm"/>
                      <a:tailEnd type="none" w="sm" len="sm"/>
                    </a:lnL>
                    <a:lnR w="19050" cap="flat" cmpd="sng">
                      <a:solidFill>
                        <a:schemeClr val="dk2"/>
                      </a:solidFill>
                      <a:prstDash val="solid"/>
                      <a:round/>
                      <a:headEnd type="none" w="sm" len="sm"/>
                      <a:tailEnd type="none" w="sm" len="sm"/>
                    </a:lnR>
                    <a:lnT w="19050" cap="flat" cmpd="sng">
                      <a:solidFill>
                        <a:schemeClr val="dk2"/>
                      </a:solidFill>
                      <a:prstDash val="solid"/>
                      <a:round/>
                      <a:headEnd type="none" w="sm" len="sm"/>
                      <a:tailEnd type="none" w="sm" len="sm"/>
                    </a:lnT>
                    <a:lnB w="9525" cap="flat" cmpd="sng">
                      <a:solidFill>
                        <a:srgbClr val="191919"/>
                      </a:solidFill>
                      <a:prstDash val="solid"/>
                      <a:round/>
                      <a:headEnd type="none" w="sm" len="sm"/>
                      <a:tailEnd type="none" w="sm" len="sm"/>
                    </a:lnB>
                    <a:solidFill>
                      <a:schemeClr val="accent3"/>
                    </a:solidFill>
                  </a:tcPr>
                </a:tc>
                <a:extLst>
                  <a:ext uri="{0D108BD9-81ED-4DB2-BD59-A6C34878D82A}">
                    <a16:rowId xmlns:a16="http://schemas.microsoft.com/office/drawing/2014/main" val="10001"/>
                  </a:ext>
                </a:extLst>
              </a:tr>
              <a:tr h="1953675">
                <a:tc>
                  <a:txBody>
                    <a:bodyPr/>
                    <a:lstStyle/>
                    <a:p>
                      <a:pPr marL="0" marR="0" lvl="0" indent="0" algn="l" rtl="0">
                        <a:spcBef>
                          <a:spcPts val="0"/>
                        </a:spcBef>
                        <a:spcAft>
                          <a:spcPts val="0"/>
                        </a:spcAft>
                        <a:buNone/>
                      </a:pPr>
                      <a:r>
                        <a:rPr lang="en" sz="1100" b="1" u="none" strike="noStrike" cap="none">
                          <a:solidFill>
                            <a:schemeClr val="lt1"/>
                          </a:solidFill>
                          <a:latin typeface="Times"/>
                          <a:ea typeface="Times"/>
                          <a:cs typeface="Times"/>
                          <a:sym typeface="Times"/>
                        </a:rPr>
                        <a:t>Standards and Objectives</a:t>
                      </a:r>
                      <a:endParaRPr sz="1100"/>
                    </a:p>
                  </a:txBody>
                  <a:tcPr marL="64375" marR="64375" marT="0" marB="0" anchor="ctr" anchorCtr="1">
                    <a:lnL w="19050" cap="flat" cmpd="sng">
                      <a:solidFill>
                        <a:schemeClr val="dk2"/>
                      </a:solidFill>
                      <a:prstDash val="solid"/>
                      <a:round/>
                      <a:headEnd type="none" w="sm" len="sm"/>
                      <a:tailEnd type="none" w="sm" len="sm"/>
                    </a:lnL>
                    <a:lnR w="9525" cap="flat" cmpd="sng">
                      <a:solidFill>
                        <a:srgbClr val="191919"/>
                      </a:solidFill>
                      <a:prstDash val="solid"/>
                      <a:round/>
                      <a:headEnd type="none" w="sm" len="sm"/>
                      <a:tailEnd type="none" w="sm" len="sm"/>
                    </a:lnR>
                    <a:lnT w="9525" cap="flat" cmpd="sng">
                      <a:solidFill>
                        <a:srgbClr val="191919"/>
                      </a:solidFill>
                      <a:prstDash val="solid"/>
                      <a:round/>
                      <a:headEnd type="none" w="sm" len="sm"/>
                      <a:tailEnd type="none" w="sm" len="sm"/>
                    </a:lnT>
                    <a:lnB w="19050" cap="flat" cmpd="sng">
                      <a:solidFill>
                        <a:schemeClr val="dk2"/>
                      </a:solidFill>
                      <a:prstDash val="solid"/>
                      <a:round/>
                      <a:headEnd type="none" w="sm" len="sm"/>
                      <a:tailEnd type="none" w="sm" len="sm"/>
                    </a:lnB>
                    <a:solidFill>
                      <a:schemeClr val="accent1"/>
                    </a:solidFill>
                  </a:tcPr>
                </a:tc>
                <a:tc>
                  <a:txBody>
                    <a:bodyPr/>
                    <a:lstStyle/>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All learning objectives and state content standards are explicitly communicated.</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Sub-objectives are aligned and logically sequenced to the lesson’s major objective.</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Learning objectives are: (a) consistently connected to what students have previously learned, (b) know from life experiences, and (c) integrated with other disciplines.</a:t>
                      </a:r>
                      <a:endParaRPr sz="1100"/>
                    </a:p>
                  </a:txBody>
                  <a:tcPr marL="27425" marR="27425" marT="0" marB="0">
                    <a:lnL w="9525" cap="flat" cmpd="sng">
                      <a:solidFill>
                        <a:srgbClr val="191919"/>
                      </a:solidFill>
                      <a:prstDash val="solid"/>
                      <a:round/>
                      <a:headEnd type="none" w="sm" len="sm"/>
                      <a:tailEnd type="none" w="sm" len="sm"/>
                    </a:lnL>
                    <a:lnR w="9525" cap="flat" cmpd="sng">
                      <a:solidFill>
                        <a:srgbClr val="191919"/>
                      </a:solidFill>
                      <a:prstDash val="solid"/>
                      <a:round/>
                      <a:headEnd type="none" w="sm" len="sm"/>
                      <a:tailEnd type="none" w="sm" len="sm"/>
                    </a:lnR>
                    <a:lnT w="9525" cap="flat" cmpd="sng">
                      <a:solidFill>
                        <a:srgbClr val="191919"/>
                      </a:solidFill>
                      <a:prstDash val="solid"/>
                      <a:round/>
                      <a:headEnd type="none" w="sm" len="sm"/>
                      <a:tailEnd type="none" w="sm" len="sm"/>
                    </a:lnT>
                    <a:lnB w="19050" cap="flat" cmpd="sng">
                      <a:solidFill>
                        <a:schemeClr val="dk2"/>
                      </a:solidFill>
                      <a:prstDash val="solid"/>
                      <a:round/>
                      <a:headEnd type="none" w="sm" len="sm"/>
                      <a:tailEnd type="none" w="sm" len="sm"/>
                    </a:lnB>
                    <a:solidFill>
                      <a:srgbClr val="D8D8D8"/>
                    </a:solidFill>
                  </a:tcPr>
                </a:tc>
                <a:tc>
                  <a:txBody>
                    <a:bodyPr/>
                    <a:lstStyle/>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Most learning objectives and state content standards are communicated.</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Sub-objectives are mostly aligned to the lesson’s major objective.</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Learning objectives are connected to what students have previously learned.</a:t>
                      </a:r>
                      <a:endParaRPr sz="1100"/>
                    </a:p>
                  </a:txBody>
                  <a:tcPr marL="27425" marR="27425" marT="0" marB="0">
                    <a:lnL w="9525" cap="flat" cmpd="sng">
                      <a:solidFill>
                        <a:srgbClr val="191919"/>
                      </a:solidFill>
                      <a:prstDash val="solid"/>
                      <a:round/>
                      <a:headEnd type="none" w="sm" len="sm"/>
                      <a:tailEnd type="none" w="sm" len="sm"/>
                    </a:lnL>
                    <a:lnR w="9525" cap="flat" cmpd="sng">
                      <a:solidFill>
                        <a:srgbClr val="191919"/>
                      </a:solidFill>
                      <a:prstDash val="solid"/>
                      <a:round/>
                      <a:headEnd type="none" w="sm" len="sm"/>
                      <a:tailEnd type="none" w="sm" len="sm"/>
                    </a:lnR>
                    <a:lnT w="9525" cap="flat" cmpd="sng">
                      <a:solidFill>
                        <a:srgbClr val="191919"/>
                      </a:solidFill>
                      <a:prstDash val="solid"/>
                      <a:round/>
                      <a:headEnd type="none" w="sm" len="sm"/>
                      <a:tailEnd type="none" w="sm" len="sm"/>
                    </a:lnT>
                    <a:lnB w="19050" cap="flat" cmpd="sng">
                      <a:solidFill>
                        <a:schemeClr val="dk2"/>
                      </a:solidFill>
                      <a:prstDash val="solid"/>
                      <a:round/>
                      <a:headEnd type="none" w="sm" len="sm"/>
                      <a:tailEnd type="none" w="sm" len="sm"/>
                    </a:lnB>
                    <a:solidFill>
                      <a:srgbClr val="D8D8D8"/>
                    </a:solidFill>
                  </a:tcPr>
                </a:tc>
                <a:tc>
                  <a:txBody>
                    <a:bodyPr/>
                    <a:lstStyle/>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Some learning objectives and state content standards are communicated.</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Sub-objectives are sometimes aligned to the lesson’s major objective.</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Learning objectives are not clearly connected to what students have previously learned.</a:t>
                      </a:r>
                      <a:endParaRPr sz="1100"/>
                    </a:p>
                  </a:txBody>
                  <a:tcPr marL="27425" marR="27425" marT="0" marB="0">
                    <a:lnL w="9525" cap="flat" cmpd="sng">
                      <a:solidFill>
                        <a:srgbClr val="191919"/>
                      </a:solidFill>
                      <a:prstDash val="solid"/>
                      <a:round/>
                      <a:headEnd type="none" w="sm" len="sm"/>
                      <a:tailEnd type="none" w="sm" len="sm"/>
                    </a:lnL>
                    <a:lnR w="9525" cap="flat" cmpd="sng">
                      <a:solidFill>
                        <a:srgbClr val="191919"/>
                      </a:solidFill>
                      <a:prstDash val="solid"/>
                      <a:round/>
                      <a:headEnd type="none" w="sm" len="sm"/>
                      <a:tailEnd type="none" w="sm" len="sm"/>
                    </a:lnR>
                    <a:lnT w="9525" cap="flat" cmpd="sng">
                      <a:solidFill>
                        <a:srgbClr val="191919"/>
                      </a:solidFill>
                      <a:prstDash val="solid"/>
                      <a:round/>
                      <a:headEnd type="none" w="sm" len="sm"/>
                      <a:tailEnd type="none" w="sm" len="sm"/>
                    </a:lnT>
                    <a:lnB w="19050" cap="flat" cmpd="sng">
                      <a:solidFill>
                        <a:schemeClr val="dk2"/>
                      </a:solidFill>
                      <a:prstDash val="solid"/>
                      <a:round/>
                      <a:headEnd type="none" w="sm" len="sm"/>
                      <a:tailEnd type="none" w="sm" len="sm"/>
                    </a:lnB>
                    <a:solidFill>
                      <a:srgbClr val="D8D8D8"/>
                    </a:solidFill>
                  </a:tcPr>
                </a:tc>
                <a:tc>
                  <a:txBody>
                    <a:bodyPr/>
                    <a:lstStyle/>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Learning objectives and state content standards are not communicated.</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Sub-objectives are rarely aligned to the lesson’s major objective.</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Learning objectives are rarely connected to what students have previously learned.</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Expectations for student performance are vague.</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State standards are not appropriately displayed.</a:t>
                      </a:r>
                      <a:endParaRPr sz="1100"/>
                    </a:p>
                    <a:p>
                      <a:pPr marL="127000" marR="0" lvl="0" indent="-127000" algn="l" rtl="0">
                        <a:spcBef>
                          <a:spcPts val="0"/>
                        </a:spcBef>
                        <a:spcAft>
                          <a:spcPts val="0"/>
                        </a:spcAft>
                        <a:buClr>
                          <a:schemeClr val="dk1"/>
                        </a:buClr>
                        <a:buSzPts val="800"/>
                        <a:buFont typeface="Arial"/>
                        <a:buChar char="•"/>
                      </a:pPr>
                      <a:r>
                        <a:rPr lang="en" sz="800" u="none" strike="noStrike" cap="none">
                          <a:solidFill>
                            <a:schemeClr val="dk1"/>
                          </a:solidFill>
                          <a:latin typeface="Times"/>
                          <a:ea typeface="Times"/>
                          <a:cs typeface="Times"/>
                          <a:sym typeface="Times"/>
                        </a:rPr>
                        <a:t>There is evidence that few students demonstrate mastery of the objective.</a:t>
                      </a:r>
                      <a:endParaRPr sz="800" u="none" strike="noStrike" cap="none">
                        <a:solidFill>
                          <a:srgbClr val="191919"/>
                        </a:solidFill>
                        <a:latin typeface="Times"/>
                        <a:ea typeface="Times"/>
                        <a:cs typeface="Times"/>
                        <a:sym typeface="Times"/>
                      </a:endParaRPr>
                    </a:p>
                  </a:txBody>
                  <a:tcPr marL="27425" marR="27425" marT="0" marB="0">
                    <a:lnL w="9525" cap="flat" cmpd="sng">
                      <a:solidFill>
                        <a:srgbClr val="191919"/>
                      </a:solidFill>
                      <a:prstDash val="solid"/>
                      <a:round/>
                      <a:headEnd type="none" w="sm" len="sm"/>
                      <a:tailEnd type="none" w="sm" len="sm"/>
                    </a:lnL>
                    <a:lnR w="19050" cap="flat" cmpd="sng">
                      <a:solidFill>
                        <a:schemeClr val="dk2"/>
                      </a:solidFill>
                      <a:prstDash val="solid"/>
                      <a:round/>
                      <a:headEnd type="none" w="sm" len="sm"/>
                      <a:tailEnd type="none" w="sm" len="sm"/>
                    </a:lnR>
                    <a:lnT w="9525" cap="flat" cmpd="sng">
                      <a:solidFill>
                        <a:srgbClr val="191919"/>
                      </a:solidFill>
                      <a:prstDash val="solid"/>
                      <a:round/>
                      <a:headEnd type="none" w="sm" len="sm"/>
                      <a:tailEnd type="none" w="sm" len="sm"/>
                    </a:lnT>
                    <a:lnB w="19050" cap="flat" cmpd="sng">
                      <a:solidFill>
                        <a:schemeClr val="dk2"/>
                      </a:solidFill>
                      <a:prstDash val="solid"/>
                      <a:round/>
                      <a:headEnd type="none" w="sm" len="sm"/>
                      <a:tailEnd type="none" w="sm" len="sm"/>
                    </a:lnB>
                    <a:solidFill>
                      <a:srgbClr val="D8D8D8"/>
                    </a:solidFill>
                  </a:tcPr>
                </a:tc>
                <a:extLst>
                  <a:ext uri="{0D108BD9-81ED-4DB2-BD59-A6C34878D82A}">
                    <a16:rowId xmlns:a16="http://schemas.microsoft.com/office/drawing/2014/main" val="10002"/>
                  </a:ext>
                </a:extLst>
              </a:tr>
            </a:tbl>
          </a:graphicData>
        </a:graphic>
      </p:graphicFrame>
      <p:sp>
        <p:nvSpPr>
          <p:cNvPr id="419" name="Google Shape;419;p50"/>
          <p:cNvSpPr/>
          <p:nvPr/>
        </p:nvSpPr>
        <p:spPr>
          <a:xfrm>
            <a:off x="3595688" y="1886551"/>
            <a:ext cx="2057400" cy="214313"/>
          </a:xfrm>
          <a:prstGeom prst="ellipse">
            <a:avLst/>
          </a:prstGeom>
          <a:noFill/>
          <a:ln w="57150" cap="flat" cmpd="sng">
            <a:solidFill>
              <a:srgbClr val="F4782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C00000"/>
              </a:solidFill>
              <a:latin typeface="Times"/>
              <a:ea typeface="Times"/>
              <a:cs typeface="Times"/>
              <a:sym typeface="Times"/>
            </a:endParaRPr>
          </a:p>
        </p:txBody>
      </p:sp>
      <p:sp>
        <p:nvSpPr>
          <p:cNvPr id="420" name="Google Shape;420;p50"/>
          <p:cNvSpPr/>
          <p:nvPr/>
        </p:nvSpPr>
        <p:spPr>
          <a:xfrm>
            <a:off x="28575" y="2486025"/>
            <a:ext cx="457200" cy="1885950"/>
          </a:xfrm>
          <a:prstGeom prst="ellipse">
            <a:avLst/>
          </a:prstGeom>
          <a:noFill/>
          <a:ln w="5715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lt1"/>
              </a:solidFill>
              <a:latin typeface="Times"/>
              <a:ea typeface="Times"/>
              <a:cs typeface="Times"/>
              <a:sym typeface="Times"/>
            </a:endParaRPr>
          </a:p>
        </p:txBody>
      </p:sp>
      <p:sp>
        <p:nvSpPr>
          <p:cNvPr id="421" name="Google Shape;421;p50"/>
          <p:cNvSpPr/>
          <p:nvPr/>
        </p:nvSpPr>
        <p:spPr>
          <a:xfrm>
            <a:off x="485777" y="2486025"/>
            <a:ext cx="8277225" cy="1671638"/>
          </a:xfrm>
          <a:prstGeom prst="ellipse">
            <a:avLst/>
          </a:prstGeom>
          <a:noFill/>
          <a:ln w="57150" cap="flat" cmpd="sng">
            <a:solidFill>
              <a:srgbClr val="00999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4782F"/>
              </a:solidFill>
              <a:latin typeface="Times"/>
              <a:ea typeface="Times"/>
              <a:cs typeface="Times"/>
              <a:sym typeface="Times"/>
            </a:endParaRPr>
          </a:p>
        </p:txBody>
      </p:sp>
      <p:sp>
        <p:nvSpPr>
          <p:cNvPr id="422" name="Google Shape;422;p50"/>
          <p:cNvSpPr/>
          <p:nvPr/>
        </p:nvSpPr>
        <p:spPr>
          <a:xfrm>
            <a:off x="543432" y="2068116"/>
            <a:ext cx="8382000" cy="342900"/>
          </a:xfrm>
          <a:prstGeom prst="ellipse">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lt1"/>
              </a:solidFill>
              <a:latin typeface="Times"/>
              <a:ea typeface="Times"/>
              <a:cs typeface="Times"/>
              <a:sym typeface="Times"/>
            </a:endParaRPr>
          </a:p>
        </p:txBody>
      </p:sp>
      <p:sp>
        <p:nvSpPr>
          <p:cNvPr id="423" name="Google Shape;423;p50"/>
          <p:cNvSpPr txBox="1"/>
          <p:nvPr/>
        </p:nvSpPr>
        <p:spPr>
          <a:xfrm>
            <a:off x="2262876" y="1553199"/>
            <a:ext cx="1535998" cy="6232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b="1">
                <a:solidFill>
                  <a:srgbClr val="F4782F"/>
                </a:solidFill>
                <a:latin typeface="Times"/>
                <a:ea typeface="Times"/>
                <a:cs typeface="Times"/>
                <a:sym typeface="Times"/>
              </a:rPr>
              <a:t>Indicators</a:t>
            </a:r>
            <a:endParaRPr/>
          </a:p>
          <a:p>
            <a:pPr marL="0" marR="0" lvl="0" indent="0" algn="l" rtl="0">
              <a:spcBef>
                <a:spcPts val="0"/>
              </a:spcBef>
              <a:spcAft>
                <a:spcPts val="0"/>
              </a:spcAft>
              <a:buNone/>
            </a:pPr>
            <a:endParaRPr sz="2400">
              <a:solidFill>
                <a:srgbClr val="F4782F"/>
              </a:solidFill>
              <a:latin typeface="Times"/>
              <a:ea typeface="Times"/>
              <a:cs typeface="Times"/>
              <a:sym typeface="Times"/>
            </a:endParaRPr>
          </a:p>
        </p:txBody>
      </p:sp>
      <p:sp>
        <p:nvSpPr>
          <p:cNvPr id="424" name="Google Shape;424;p50"/>
          <p:cNvSpPr txBox="1"/>
          <p:nvPr/>
        </p:nvSpPr>
        <p:spPr>
          <a:xfrm>
            <a:off x="3910701" y="1555947"/>
            <a:ext cx="1705916" cy="34624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b="1">
                <a:solidFill>
                  <a:srgbClr val="F4782F"/>
                </a:solidFill>
                <a:latin typeface="Times"/>
                <a:ea typeface="Times"/>
                <a:cs typeface="Times"/>
                <a:sym typeface="Times"/>
              </a:rPr>
              <a:t>Descriptors</a:t>
            </a:r>
            <a:endParaRPr sz="2400">
              <a:solidFill>
                <a:srgbClr val="F4782F"/>
              </a:solidFill>
              <a:latin typeface="Times"/>
              <a:ea typeface="Times"/>
              <a:cs typeface="Times"/>
              <a:sym typeface="Times"/>
            </a:endParaRPr>
          </a:p>
        </p:txBody>
      </p:sp>
      <p:sp>
        <p:nvSpPr>
          <p:cNvPr id="425" name="Google Shape;425;p50"/>
          <p:cNvSpPr txBox="1"/>
          <p:nvPr/>
        </p:nvSpPr>
        <p:spPr>
          <a:xfrm>
            <a:off x="5882376" y="1553199"/>
            <a:ext cx="2805576" cy="62324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b="1">
                <a:solidFill>
                  <a:srgbClr val="F4782F"/>
                </a:solidFill>
                <a:latin typeface="Times"/>
                <a:ea typeface="Times"/>
                <a:cs typeface="Times"/>
                <a:sym typeface="Times"/>
              </a:rPr>
              <a:t>Performance Levels</a:t>
            </a:r>
            <a:endParaRPr sz="2400">
              <a:solidFill>
                <a:srgbClr val="F4782F"/>
              </a:solidFill>
              <a:latin typeface="Times"/>
              <a:ea typeface="Times"/>
              <a:cs typeface="Times"/>
              <a:sym typeface="Times"/>
            </a:endParaRPr>
          </a:p>
          <a:p>
            <a:pPr marL="0" marR="0" lvl="0" indent="0" algn="l" rtl="0">
              <a:spcBef>
                <a:spcPts val="0"/>
              </a:spcBef>
              <a:spcAft>
                <a:spcPts val="0"/>
              </a:spcAft>
              <a:buNone/>
            </a:pPr>
            <a:endParaRPr sz="2400">
              <a:solidFill>
                <a:srgbClr val="F4782F"/>
              </a:solidFill>
              <a:latin typeface="Times"/>
              <a:ea typeface="Times"/>
              <a:cs typeface="Times"/>
              <a:sym typeface="Times"/>
            </a:endParaRPr>
          </a:p>
        </p:txBody>
      </p:sp>
      <p:sp>
        <p:nvSpPr>
          <p:cNvPr id="426" name="Google Shape;426;p50"/>
          <p:cNvSpPr txBox="1">
            <a:spLocks noGrp="1"/>
          </p:cNvSpPr>
          <p:nvPr>
            <p:ph type="title"/>
          </p:nvPr>
        </p:nvSpPr>
        <p:spPr>
          <a:xfrm>
            <a:off x="820800" y="755090"/>
            <a:ext cx="7502400" cy="720343"/>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Parts of the Rubric</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100"/>
                                  </p:stCondLst>
                                  <p:childTnLst>
                                    <p:set>
                                      <p:cBhvr>
                                        <p:cTn id="6" dur="1" fill="hold">
                                          <p:stCondLst>
                                            <p:cond delay="0"/>
                                          </p:stCondLst>
                                        </p:cTn>
                                        <p:tgtEl>
                                          <p:spTgt spid="417"/>
                                        </p:tgtEl>
                                        <p:attrNameLst>
                                          <p:attrName>style.visibility</p:attrName>
                                        </p:attrNameLst>
                                      </p:cBhvr>
                                      <p:to>
                                        <p:strVal val="visible"/>
                                      </p:to>
                                    </p:set>
                                    <p:animEffect transition="in" filter="fade">
                                      <p:cBhvr>
                                        <p:cTn id="7" dur="1000"/>
                                        <p:tgtEl>
                                          <p:spTgt spid="417"/>
                                        </p:tgtEl>
                                      </p:cBhvr>
                                    </p:animEffect>
                                  </p:childTnLst>
                                </p:cTn>
                              </p:par>
                              <p:par>
                                <p:cTn id="8" presetID="10" presetClass="entr" presetSubtype="0" fill="hold" nodeType="withEffect">
                                  <p:stCondLst>
                                    <p:cond delay="14900"/>
                                  </p:stCondLst>
                                  <p:childTnLst>
                                    <p:set>
                                      <p:cBhvr>
                                        <p:cTn id="9" dur="1" fill="hold">
                                          <p:stCondLst>
                                            <p:cond delay="0"/>
                                          </p:stCondLst>
                                        </p:cTn>
                                        <p:tgtEl>
                                          <p:spTgt spid="419"/>
                                        </p:tgtEl>
                                        <p:attrNameLst>
                                          <p:attrName>style.visibility</p:attrName>
                                        </p:attrNameLst>
                                      </p:cBhvr>
                                      <p:to>
                                        <p:strVal val="visible"/>
                                      </p:to>
                                    </p:set>
                                    <p:animEffect transition="in" filter="fade">
                                      <p:cBhvr>
                                        <p:cTn id="10" dur="1000"/>
                                        <p:tgtEl>
                                          <p:spTgt spid="419"/>
                                        </p:tgtEl>
                                      </p:cBhvr>
                                    </p:animEffect>
                                  </p:childTnLst>
                                </p:cTn>
                              </p:par>
                              <p:par>
                                <p:cTn id="11" presetID="10" presetClass="entr" presetSubtype="0" fill="hold" nodeType="withEffect">
                                  <p:stCondLst>
                                    <p:cond delay="19900"/>
                                  </p:stCondLst>
                                  <p:childTnLst>
                                    <p:set>
                                      <p:cBhvr>
                                        <p:cTn id="12" dur="1" fill="hold">
                                          <p:stCondLst>
                                            <p:cond delay="0"/>
                                          </p:stCondLst>
                                        </p:cTn>
                                        <p:tgtEl>
                                          <p:spTgt spid="423"/>
                                        </p:tgtEl>
                                        <p:attrNameLst>
                                          <p:attrName>style.visibility</p:attrName>
                                        </p:attrNameLst>
                                      </p:cBhvr>
                                      <p:to>
                                        <p:strVal val="visible"/>
                                      </p:to>
                                    </p:set>
                                    <p:animEffect transition="in" filter="fade">
                                      <p:cBhvr>
                                        <p:cTn id="13" dur="1000"/>
                                        <p:tgtEl>
                                          <p:spTgt spid="423"/>
                                        </p:tgtEl>
                                      </p:cBhvr>
                                    </p:animEffect>
                                  </p:childTnLst>
                                </p:cTn>
                              </p:par>
                              <p:par>
                                <p:cTn id="14" presetID="10" presetClass="entr" presetSubtype="0" fill="hold" nodeType="withEffect">
                                  <p:stCondLst>
                                    <p:cond delay="19900"/>
                                  </p:stCondLst>
                                  <p:childTnLst>
                                    <p:set>
                                      <p:cBhvr>
                                        <p:cTn id="15" dur="1" fill="hold">
                                          <p:stCondLst>
                                            <p:cond delay="0"/>
                                          </p:stCondLst>
                                        </p:cTn>
                                        <p:tgtEl>
                                          <p:spTgt spid="420"/>
                                        </p:tgtEl>
                                        <p:attrNameLst>
                                          <p:attrName>style.visibility</p:attrName>
                                        </p:attrNameLst>
                                      </p:cBhvr>
                                      <p:to>
                                        <p:strVal val="visible"/>
                                      </p:to>
                                    </p:set>
                                    <p:animEffect transition="in" filter="fade">
                                      <p:cBhvr>
                                        <p:cTn id="16" dur="1000"/>
                                        <p:tgtEl>
                                          <p:spTgt spid="420"/>
                                        </p:tgtEl>
                                      </p:cBhvr>
                                    </p:animEffect>
                                  </p:childTnLst>
                                </p:cTn>
                              </p:par>
                              <p:par>
                                <p:cTn id="17" presetID="10" presetClass="entr" presetSubtype="0" fill="hold" nodeType="withEffect">
                                  <p:stCondLst>
                                    <p:cond delay="36000"/>
                                  </p:stCondLst>
                                  <p:childTnLst>
                                    <p:set>
                                      <p:cBhvr>
                                        <p:cTn id="18" dur="1" fill="hold">
                                          <p:stCondLst>
                                            <p:cond delay="0"/>
                                          </p:stCondLst>
                                        </p:cTn>
                                        <p:tgtEl>
                                          <p:spTgt spid="425"/>
                                        </p:tgtEl>
                                        <p:attrNameLst>
                                          <p:attrName>style.visibility</p:attrName>
                                        </p:attrNameLst>
                                      </p:cBhvr>
                                      <p:to>
                                        <p:strVal val="visible"/>
                                      </p:to>
                                    </p:set>
                                    <p:animEffect transition="in" filter="fade">
                                      <p:cBhvr>
                                        <p:cTn id="19" dur="1000"/>
                                        <p:tgtEl>
                                          <p:spTgt spid="425"/>
                                        </p:tgtEl>
                                      </p:cBhvr>
                                    </p:animEffect>
                                  </p:childTnLst>
                                </p:cTn>
                              </p:par>
                              <p:par>
                                <p:cTn id="20" presetID="10" presetClass="entr" presetSubtype="0" fill="hold" nodeType="withEffect">
                                  <p:stCondLst>
                                    <p:cond delay="36000"/>
                                  </p:stCondLst>
                                  <p:childTnLst>
                                    <p:set>
                                      <p:cBhvr>
                                        <p:cTn id="21" dur="1" fill="hold">
                                          <p:stCondLst>
                                            <p:cond delay="0"/>
                                          </p:stCondLst>
                                        </p:cTn>
                                        <p:tgtEl>
                                          <p:spTgt spid="422"/>
                                        </p:tgtEl>
                                        <p:attrNameLst>
                                          <p:attrName>style.visibility</p:attrName>
                                        </p:attrNameLst>
                                      </p:cBhvr>
                                      <p:to>
                                        <p:strVal val="visible"/>
                                      </p:to>
                                    </p:set>
                                    <p:animEffect transition="in" filter="fade">
                                      <p:cBhvr>
                                        <p:cTn id="22" dur="1000"/>
                                        <p:tgtEl>
                                          <p:spTgt spid="422"/>
                                        </p:tgtEl>
                                      </p:cBhvr>
                                    </p:animEffect>
                                  </p:childTnLst>
                                </p:cTn>
                              </p:par>
                              <p:par>
                                <p:cTn id="23" presetID="10" presetClass="entr" presetSubtype="0" fill="hold" nodeType="withEffect">
                                  <p:stCondLst>
                                    <p:cond delay="49000"/>
                                  </p:stCondLst>
                                  <p:childTnLst>
                                    <p:set>
                                      <p:cBhvr>
                                        <p:cTn id="24" dur="1" fill="hold">
                                          <p:stCondLst>
                                            <p:cond delay="0"/>
                                          </p:stCondLst>
                                        </p:cTn>
                                        <p:tgtEl>
                                          <p:spTgt spid="424"/>
                                        </p:tgtEl>
                                        <p:attrNameLst>
                                          <p:attrName>style.visibility</p:attrName>
                                        </p:attrNameLst>
                                      </p:cBhvr>
                                      <p:to>
                                        <p:strVal val="visible"/>
                                      </p:to>
                                    </p:set>
                                    <p:animEffect transition="in" filter="fade">
                                      <p:cBhvr>
                                        <p:cTn id="25" dur="1000"/>
                                        <p:tgtEl>
                                          <p:spTgt spid="424"/>
                                        </p:tgtEl>
                                      </p:cBhvr>
                                    </p:animEffect>
                                  </p:childTnLst>
                                </p:cTn>
                              </p:par>
                              <p:par>
                                <p:cTn id="26" presetID="10" presetClass="entr" presetSubtype="0" fill="hold" nodeType="withEffect">
                                  <p:stCondLst>
                                    <p:cond delay="49000"/>
                                  </p:stCondLst>
                                  <p:childTnLst>
                                    <p:set>
                                      <p:cBhvr>
                                        <p:cTn id="27" dur="1" fill="hold">
                                          <p:stCondLst>
                                            <p:cond delay="0"/>
                                          </p:stCondLst>
                                        </p:cTn>
                                        <p:tgtEl>
                                          <p:spTgt spid="421"/>
                                        </p:tgtEl>
                                        <p:attrNameLst>
                                          <p:attrName>style.visibility</p:attrName>
                                        </p:attrNameLst>
                                      </p:cBhvr>
                                      <p:to>
                                        <p:strVal val="visible"/>
                                      </p:to>
                                    </p:set>
                                    <p:animEffect transition="in" filter="fade">
                                      <p:cBhvr>
                                        <p:cTn id="28" dur="1000"/>
                                        <p:tgtEl>
                                          <p:spTgt spid="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51"/>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1800"/>
              <a:t>Interns receive both formative and summative feedback throughout the semester.  Formative and Summative assessments are used by cooperating teachers and university supervisors to evaluate progress towards competencies.</a:t>
            </a:r>
            <a:endParaRPr/>
          </a:p>
        </p:txBody>
      </p:sp>
      <p:sp>
        <p:nvSpPr>
          <p:cNvPr id="432" name="Google Shape;432;p51"/>
          <p:cNvSpPr txBox="1">
            <a:spLocks noGrp="1"/>
          </p:cNvSpPr>
          <p:nvPr>
            <p:ph type="body" idx="1"/>
          </p:nvPr>
        </p:nvSpPr>
        <p:spPr>
          <a:xfrm>
            <a:off x="685800" y="1485900"/>
            <a:ext cx="3810000" cy="3086100"/>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spcBef>
                <a:spcPts val="0"/>
              </a:spcBef>
              <a:spcAft>
                <a:spcPts val="0"/>
              </a:spcAft>
              <a:buClr>
                <a:schemeClr val="dk1"/>
              </a:buClr>
              <a:buSzPct val="100000"/>
              <a:buFont typeface="Times"/>
              <a:buNone/>
            </a:pPr>
            <a:r>
              <a:rPr lang="en" u="sng"/>
              <a:t>Formative Assessment</a:t>
            </a:r>
            <a:endParaRPr/>
          </a:p>
          <a:p>
            <a:pPr marL="342900" lvl="0" indent="-308610" algn="l" rtl="0">
              <a:spcBef>
                <a:spcPts val="480"/>
              </a:spcBef>
              <a:spcAft>
                <a:spcPts val="0"/>
              </a:spcAft>
              <a:buClr>
                <a:schemeClr val="dk1"/>
              </a:buClr>
              <a:buSzPct val="100000"/>
              <a:buFont typeface="Times"/>
              <a:buChar char="●"/>
            </a:pPr>
            <a:r>
              <a:rPr lang="en" sz="2400"/>
              <a:t>Not for grades</a:t>
            </a:r>
            <a:endParaRPr/>
          </a:p>
          <a:p>
            <a:pPr marL="342900" lvl="0" indent="-308610" algn="l" rtl="0">
              <a:spcBef>
                <a:spcPts val="480"/>
              </a:spcBef>
              <a:spcAft>
                <a:spcPts val="0"/>
              </a:spcAft>
              <a:buClr>
                <a:schemeClr val="dk1"/>
              </a:buClr>
              <a:buSzPct val="100000"/>
              <a:buFont typeface="Times"/>
              <a:buChar char="●"/>
            </a:pPr>
            <a:r>
              <a:rPr lang="en" sz="2400"/>
              <a:t>Monitor progress</a:t>
            </a:r>
            <a:endParaRPr/>
          </a:p>
          <a:p>
            <a:pPr marL="342900" lvl="0" indent="-308610" algn="l" rtl="0">
              <a:spcBef>
                <a:spcPts val="480"/>
              </a:spcBef>
              <a:spcAft>
                <a:spcPts val="0"/>
              </a:spcAft>
              <a:buClr>
                <a:schemeClr val="dk1"/>
              </a:buClr>
              <a:buSzPct val="100000"/>
              <a:buFont typeface="Times"/>
              <a:buChar char="●"/>
            </a:pPr>
            <a:r>
              <a:rPr lang="en" sz="2400"/>
              <a:t>Provide specific written and oral feedback</a:t>
            </a:r>
            <a:endParaRPr/>
          </a:p>
          <a:p>
            <a:pPr marL="342900" lvl="0" indent="-308610" algn="l" rtl="0">
              <a:spcBef>
                <a:spcPts val="480"/>
              </a:spcBef>
              <a:spcAft>
                <a:spcPts val="0"/>
              </a:spcAft>
              <a:buClr>
                <a:schemeClr val="dk1"/>
              </a:buClr>
              <a:buSzPct val="100000"/>
              <a:buFont typeface="Times"/>
              <a:buChar char="●"/>
            </a:pPr>
            <a:r>
              <a:rPr lang="en" sz="2400"/>
              <a:t>Give candidates opportunities to close the gap between where they are and the competencies to be mastered.</a:t>
            </a:r>
            <a:endParaRPr/>
          </a:p>
        </p:txBody>
      </p:sp>
      <p:sp>
        <p:nvSpPr>
          <p:cNvPr id="433" name="Google Shape;433;p51"/>
          <p:cNvSpPr txBox="1">
            <a:spLocks noGrp="1"/>
          </p:cNvSpPr>
          <p:nvPr>
            <p:ph type="body" idx="2"/>
          </p:nvPr>
        </p:nvSpPr>
        <p:spPr>
          <a:xfrm>
            <a:off x="4648200" y="1485900"/>
            <a:ext cx="3810000" cy="30861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Clr>
                <a:schemeClr val="dk1"/>
              </a:buClr>
              <a:buSzPct val="100000"/>
              <a:buFont typeface="Times"/>
              <a:buNone/>
            </a:pPr>
            <a:r>
              <a:rPr lang="en" u="sng"/>
              <a:t>Summative Assessment</a:t>
            </a:r>
            <a:endParaRPr/>
          </a:p>
          <a:p>
            <a:pPr marL="342900" lvl="0" indent="-331470" algn="l" rtl="0">
              <a:spcBef>
                <a:spcPts val="480"/>
              </a:spcBef>
              <a:spcAft>
                <a:spcPts val="0"/>
              </a:spcAft>
              <a:buClr>
                <a:schemeClr val="dk1"/>
              </a:buClr>
              <a:buSzPct val="100000"/>
              <a:buFont typeface="Times"/>
              <a:buChar char="●"/>
            </a:pPr>
            <a:r>
              <a:rPr lang="en" sz="2400"/>
              <a:t>Provide information for grades</a:t>
            </a:r>
            <a:endParaRPr/>
          </a:p>
          <a:p>
            <a:pPr marL="342900" lvl="0" indent="-331470" algn="l" rtl="0">
              <a:spcBef>
                <a:spcPts val="480"/>
              </a:spcBef>
              <a:spcAft>
                <a:spcPts val="0"/>
              </a:spcAft>
              <a:buClr>
                <a:schemeClr val="dk1"/>
              </a:buClr>
              <a:buSzPct val="100000"/>
              <a:buFont typeface="Times"/>
              <a:buChar char="●"/>
            </a:pPr>
            <a:r>
              <a:rPr lang="en" sz="2400"/>
              <a:t>Evaluate what candidates know and can do</a:t>
            </a:r>
            <a:endParaRPr/>
          </a:p>
          <a:p>
            <a:pPr marL="342900" lvl="0" indent="-331470" algn="l" rtl="0">
              <a:spcBef>
                <a:spcPts val="480"/>
              </a:spcBef>
              <a:spcAft>
                <a:spcPts val="0"/>
              </a:spcAft>
              <a:buClr>
                <a:schemeClr val="dk1"/>
              </a:buClr>
              <a:buSzPct val="100000"/>
              <a:buFont typeface="Times"/>
              <a:buChar char="●"/>
            </a:pPr>
            <a:r>
              <a:rPr lang="en" sz="2400"/>
              <a:t>Make judgements about mastery of competencies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52"/>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Observations</a:t>
            </a:r>
            <a:endParaRPr/>
          </a:p>
        </p:txBody>
      </p:sp>
      <p:sp>
        <p:nvSpPr>
          <p:cNvPr id="439" name="Google Shape;439;p52"/>
          <p:cNvSpPr txBox="1">
            <a:spLocks noGrp="1"/>
          </p:cNvSpPr>
          <p:nvPr>
            <p:ph type="body" idx="1"/>
          </p:nvPr>
        </p:nvSpPr>
        <p:spPr>
          <a:xfrm>
            <a:off x="660935" y="1200150"/>
            <a:ext cx="7772400" cy="3086100"/>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spcBef>
                <a:spcPts val="0"/>
              </a:spcBef>
              <a:spcAft>
                <a:spcPts val="0"/>
              </a:spcAft>
              <a:buClr>
                <a:schemeClr val="dk1"/>
              </a:buClr>
              <a:buSzPct val="100000"/>
              <a:buFont typeface="Times"/>
              <a:buNone/>
            </a:pPr>
            <a:r>
              <a:rPr lang="en" sz="1600"/>
              <a:t>Observations and feedback to candidates documenting the South Carolina Teaching Standards 4.0 Rubric/Expanded ADEPT are the primary means for evaluating and promoting continuing improvement of the candidate’s teaching performance.</a:t>
            </a:r>
            <a:endParaRPr/>
          </a:p>
          <a:p>
            <a:pPr marL="0" lvl="0" indent="0" algn="l" rtl="0">
              <a:spcBef>
                <a:spcPts val="320"/>
              </a:spcBef>
              <a:spcAft>
                <a:spcPts val="0"/>
              </a:spcAft>
              <a:buClr>
                <a:schemeClr val="dk1"/>
              </a:buClr>
              <a:buSzPct val="100000"/>
              <a:buFont typeface="Times"/>
              <a:buNone/>
            </a:pPr>
            <a:endParaRPr sz="1600"/>
          </a:p>
          <a:p>
            <a:pPr marL="0" lvl="0" indent="0" algn="l" rtl="0">
              <a:spcBef>
                <a:spcPts val="320"/>
              </a:spcBef>
              <a:spcAft>
                <a:spcPts val="0"/>
              </a:spcAft>
              <a:buClr>
                <a:schemeClr val="dk1"/>
              </a:buClr>
              <a:buSzPct val="100000"/>
              <a:buFont typeface="Times"/>
              <a:buNone/>
            </a:pPr>
            <a:r>
              <a:rPr lang="en" sz="1600"/>
              <a:t>Within a collaborative partnership, the cooperating teacher and university supervisor work as a team to provide observational feedback to candidates.</a:t>
            </a:r>
            <a:endParaRPr/>
          </a:p>
          <a:p>
            <a:pPr marL="0" lvl="0" indent="0" algn="l" rtl="0">
              <a:spcBef>
                <a:spcPts val="320"/>
              </a:spcBef>
              <a:spcAft>
                <a:spcPts val="0"/>
              </a:spcAft>
              <a:buClr>
                <a:schemeClr val="dk1"/>
              </a:buClr>
              <a:buSzPct val="100000"/>
              <a:buFont typeface="Times"/>
              <a:buNone/>
            </a:pPr>
            <a:endParaRPr sz="1600"/>
          </a:p>
          <a:p>
            <a:pPr marL="0" lvl="0" indent="0" algn="l" rtl="0">
              <a:spcBef>
                <a:spcPts val="320"/>
              </a:spcBef>
              <a:spcAft>
                <a:spcPts val="0"/>
              </a:spcAft>
              <a:buClr>
                <a:schemeClr val="dk1"/>
              </a:buClr>
              <a:buSzPct val="100000"/>
              <a:buFont typeface="Times"/>
              <a:buNone/>
            </a:pPr>
            <a:r>
              <a:rPr lang="en" sz="1600"/>
              <a:t>Observations should occur using the CCU Internship Observation Form and should last approximately 30 – 60 minutes.</a:t>
            </a:r>
            <a:endParaRPr/>
          </a:p>
          <a:p>
            <a:pPr marL="0" lvl="0" indent="0" algn="l" rtl="0">
              <a:spcBef>
                <a:spcPts val="320"/>
              </a:spcBef>
              <a:spcAft>
                <a:spcPts val="0"/>
              </a:spcAft>
              <a:buClr>
                <a:schemeClr val="dk1"/>
              </a:buClr>
              <a:buSzPct val="100000"/>
              <a:buFont typeface="Times"/>
              <a:buNone/>
            </a:pPr>
            <a:endParaRPr sz="1600"/>
          </a:p>
          <a:p>
            <a:pPr marL="0" lvl="0" indent="0" algn="l" rtl="0">
              <a:spcBef>
                <a:spcPts val="320"/>
              </a:spcBef>
              <a:spcAft>
                <a:spcPts val="0"/>
              </a:spcAft>
              <a:buClr>
                <a:schemeClr val="dk1"/>
              </a:buClr>
              <a:buSzPct val="100000"/>
              <a:buFont typeface="Times"/>
              <a:buNone/>
            </a:pPr>
            <a:r>
              <a:rPr lang="en" sz="1600"/>
              <a:t>Both oral and written feedback on observations should be provided to the intern within three business days.</a:t>
            </a:r>
            <a:endParaRPr/>
          </a:p>
          <a:p>
            <a:pPr marL="0" lvl="0" indent="0" algn="l" rtl="0">
              <a:spcBef>
                <a:spcPts val="320"/>
              </a:spcBef>
              <a:spcAft>
                <a:spcPts val="0"/>
              </a:spcAft>
              <a:buClr>
                <a:schemeClr val="dk1"/>
              </a:buClr>
              <a:buSzPct val="100000"/>
              <a:buFont typeface="Times"/>
              <a:buNone/>
            </a:pPr>
            <a:endParaRPr sz="1600"/>
          </a:p>
          <a:p>
            <a:pPr marL="0" lvl="0" indent="0" algn="l" rtl="0">
              <a:spcBef>
                <a:spcPts val="320"/>
              </a:spcBef>
              <a:spcAft>
                <a:spcPts val="0"/>
              </a:spcAft>
              <a:buClr>
                <a:schemeClr val="dk1"/>
              </a:buClr>
              <a:buSzPct val="100000"/>
              <a:buFont typeface="Times"/>
              <a:buNone/>
            </a:pPr>
            <a:r>
              <a:rPr lang="en" sz="1600"/>
              <a:t>Both the cooperating teacher and university supervisor will complete 2 observations before the formative conference and 2 observations before the summative conference.</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53"/>
          <p:cNvSpPr txBox="1">
            <a:spLocks noGrp="1"/>
          </p:cNvSpPr>
          <p:nvPr>
            <p:ph type="title"/>
          </p:nvPr>
        </p:nvSpPr>
        <p:spPr>
          <a:xfrm>
            <a:off x="533400" y="650422"/>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a:t>Expectation for Successful Completion of the Internship</a:t>
            </a:r>
            <a:endParaRPr/>
          </a:p>
        </p:txBody>
      </p:sp>
      <p:sp>
        <p:nvSpPr>
          <p:cNvPr id="445" name="Google Shape;445;p53"/>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Font typeface="Times"/>
              <a:buNone/>
            </a:pPr>
            <a:endParaRPr/>
          </a:p>
          <a:p>
            <a:pPr marL="0" lvl="0" indent="0" algn="l" rtl="0">
              <a:spcBef>
                <a:spcPts val="640"/>
              </a:spcBef>
              <a:spcAft>
                <a:spcPts val="0"/>
              </a:spcAft>
              <a:buClr>
                <a:schemeClr val="dk1"/>
              </a:buClr>
              <a:buSzPts val="3200"/>
              <a:buFont typeface="Times"/>
              <a:buNone/>
            </a:pPr>
            <a:r>
              <a:rPr lang="en"/>
              <a:t>An intern has successfully completed the ADEPT process at Coastal Carolina University if they have an average score of “proficient” on the SCTS 4.0 Rubric at the summative evaluation.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685800" y="6858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The Expanded ADEPT System Requirements</a:t>
            </a:r>
            <a:endParaRPr/>
          </a:p>
        </p:txBody>
      </p:sp>
      <p:sp>
        <p:nvSpPr>
          <p:cNvPr id="103" name="Google Shape;103;p20"/>
          <p:cNvSpPr txBox="1">
            <a:spLocks noGrp="1"/>
          </p:cNvSpPr>
          <p:nvPr>
            <p:ph type="body" idx="1"/>
          </p:nvPr>
        </p:nvSpPr>
        <p:spPr>
          <a:xfrm>
            <a:off x="702733" y="1828800"/>
            <a:ext cx="7772400" cy="3429000"/>
          </a:xfrm>
          <a:prstGeom prst="rect">
            <a:avLst/>
          </a:prstGeom>
          <a:noFill/>
          <a:ln>
            <a:noFill/>
          </a:ln>
        </p:spPr>
        <p:txBody>
          <a:bodyPr spcFirstLastPara="1" wrap="square" lIns="91425" tIns="45700" rIns="91425" bIns="45700" anchor="t" anchorCtr="0">
            <a:normAutofit/>
          </a:bodyPr>
          <a:lstStyle/>
          <a:p>
            <a:pPr marL="342900" lvl="0" indent="-266700" algn="l" rtl="0">
              <a:spcBef>
                <a:spcPts val="0"/>
              </a:spcBef>
              <a:spcAft>
                <a:spcPts val="0"/>
              </a:spcAft>
              <a:buClr>
                <a:schemeClr val="dk1"/>
              </a:buClr>
              <a:buSzPts val="2000"/>
              <a:buFont typeface="Times"/>
              <a:buChar char="●"/>
            </a:pPr>
            <a:r>
              <a:rPr lang="en" sz="2000"/>
              <a:t>Apply to all districts in the state</a:t>
            </a:r>
            <a:endParaRPr sz="2000"/>
          </a:p>
          <a:p>
            <a:pPr marL="342900" lvl="0" indent="-266700" algn="l" rtl="0">
              <a:spcBef>
                <a:spcPts val="640"/>
              </a:spcBef>
              <a:spcAft>
                <a:spcPts val="0"/>
              </a:spcAft>
              <a:buClr>
                <a:schemeClr val="dk1"/>
              </a:buClr>
              <a:buSzPts val="2000"/>
              <a:buFont typeface="Times"/>
              <a:buChar char="●"/>
            </a:pPr>
            <a:r>
              <a:rPr lang="en" sz="2000"/>
              <a:t>Apply to all SC teacher preparation programs, and</a:t>
            </a:r>
            <a:endParaRPr sz="2000"/>
          </a:p>
          <a:p>
            <a:pPr marL="342900" lvl="0" indent="-266700" algn="l" rtl="0">
              <a:spcBef>
                <a:spcPts val="640"/>
              </a:spcBef>
              <a:spcAft>
                <a:spcPts val="0"/>
              </a:spcAft>
              <a:buClr>
                <a:schemeClr val="dk1"/>
              </a:buClr>
              <a:buSzPts val="2000"/>
              <a:buFont typeface="Times"/>
              <a:buChar char="●"/>
            </a:pPr>
            <a:r>
              <a:rPr lang="en" sz="2000"/>
              <a:t>Apply throughout every stage of a teacher’s career</a:t>
            </a:r>
            <a:endParaRPr sz="2000"/>
          </a:p>
          <a:p>
            <a:pPr marL="0" lvl="0" indent="0" algn="l" rtl="0">
              <a:spcBef>
                <a:spcPts val="240"/>
              </a:spcBef>
              <a:spcAft>
                <a:spcPts val="0"/>
              </a:spcAft>
              <a:buClr>
                <a:schemeClr val="dk1"/>
              </a:buClr>
              <a:buSzPts val="1200"/>
              <a:buFont typeface="Times"/>
              <a:buNone/>
            </a:pPr>
            <a:endParaRPr sz="1200"/>
          </a:p>
          <a:p>
            <a:pPr marL="0" lvl="0" indent="0" algn="l" rtl="0">
              <a:spcBef>
                <a:spcPts val="240"/>
              </a:spcBef>
              <a:spcAft>
                <a:spcPts val="0"/>
              </a:spcAft>
              <a:buClr>
                <a:schemeClr val="dk1"/>
              </a:buClr>
              <a:buSzPts val="1200"/>
              <a:buFont typeface="Times"/>
              <a:buNone/>
            </a:pPr>
            <a:endParaRPr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2800"/>
              <a:t>The Expanded ADEPT System Requirements apply to the following educators:</a:t>
            </a:r>
            <a:endParaRPr/>
          </a:p>
        </p:txBody>
      </p:sp>
      <p:grpSp>
        <p:nvGrpSpPr>
          <p:cNvPr id="110" name="Google Shape;110;p21"/>
          <p:cNvGrpSpPr/>
          <p:nvPr/>
        </p:nvGrpSpPr>
        <p:grpSpPr>
          <a:xfrm>
            <a:off x="1281469" y="1486513"/>
            <a:ext cx="6581060" cy="3084872"/>
            <a:chOff x="1129069" y="818"/>
            <a:chExt cx="6581060" cy="4113162"/>
          </a:xfrm>
        </p:grpSpPr>
        <p:sp>
          <p:nvSpPr>
            <p:cNvPr id="111" name="Google Shape;111;p21"/>
            <p:cNvSpPr/>
            <p:nvPr/>
          </p:nvSpPr>
          <p:spPr>
            <a:xfrm>
              <a:off x="1129069" y="818"/>
              <a:ext cx="2056581" cy="1233948"/>
            </a:xfrm>
            <a:prstGeom prst="rect">
              <a:avLst/>
            </a:prstGeom>
            <a:solidFill>
              <a:srgbClr val="2A2A8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1"/>
            <p:cNvSpPr txBox="1"/>
            <p:nvPr/>
          </p:nvSpPr>
          <p:spPr>
            <a:xfrm>
              <a:off x="1129069" y="818"/>
              <a:ext cx="2056581" cy="1233948"/>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Times"/>
                <a:buNone/>
              </a:pPr>
              <a:r>
                <a:rPr lang="en" sz="1900" b="0" i="0" u="none" strike="noStrike" cap="none">
                  <a:solidFill>
                    <a:schemeClr val="lt1"/>
                  </a:solidFill>
                  <a:latin typeface="Times"/>
                  <a:ea typeface="Times"/>
                  <a:cs typeface="Times"/>
                  <a:sym typeface="Times"/>
                </a:rPr>
                <a:t>Traditionally Prepared Teachers</a:t>
              </a:r>
              <a:endParaRPr/>
            </a:p>
          </p:txBody>
        </p:sp>
        <p:sp>
          <p:nvSpPr>
            <p:cNvPr id="113" name="Google Shape;113;p21"/>
            <p:cNvSpPr/>
            <p:nvPr/>
          </p:nvSpPr>
          <p:spPr>
            <a:xfrm>
              <a:off x="3391309" y="818"/>
              <a:ext cx="2056581" cy="1233948"/>
            </a:xfrm>
            <a:prstGeom prst="rect">
              <a:avLst/>
            </a:prstGeom>
            <a:solidFill>
              <a:srgbClr val="2A2A8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1"/>
            <p:cNvSpPr txBox="1"/>
            <p:nvPr/>
          </p:nvSpPr>
          <p:spPr>
            <a:xfrm>
              <a:off x="3391309" y="818"/>
              <a:ext cx="2056581" cy="1233948"/>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Times"/>
                <a:buNone/>
              </a:pPr>
              <a:r>
                <a:rPr lang="en" sz="1500" b="0" i="0" u="none" strike="noStrike" cap="none">
                  <a:solidFill>
                    <a:schemeClr val="lt1"/>
                  </a:solidFill>
                  <a:latin typeface="Times"/>
                  <a:ea typeface="Times"/>
                  <a:cs typeface="Times"/>
                  <a:sym typeface="Times"/>
                </a:rPr>
                <a:t>Alternatively Prepared Teachers (PACE, ABCTE, Teach for America)</a:t>
              </a:r>
              <a:endParaRPr sz="1000"/>
            </a:p>
          </p:txBody>
        </p:sp>
        <p:sp>
          <p:nvSpPr>
            <p:cNvPr id="115" name="Google Shape;115;p21"/>
            <p:cNvSpPr/>
            <p:nvPr/>
          </p:nvSpPr>
          <p:spPr>
            <a:xfrm>
              <a:off x="5653548" y="818"/>
              <a:ext cx="2056581" cy="1233948"/>
            </a:xfrm>
            <a:prstGeom prst="rect">
              <a:avLst/>
            </a:prstGeom>
            <a:solidFill>
              <a:srgbClr val="2A2A8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1"/>
            <p:cNvSpPr txBox="1"/>
            <p:nvPr/>
          </p:nvSpPr>
          <p:spPr>
            <a:xfrm>
              <a:off x="5653548" y="818"/>
              <a:ext cx="2056581" cy="1233948"/>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Times"/>
                <a:buNone/>
              </a:pPr>
              <a:r>
                <a:rPr lang="en" sz="1900" b="0" i="0" u="none" strike="noStrike" cap="none">
                  <a:solidFill>
                    <a:schemeClr val="lt1"/>
                  </a:solidFill>
                  <a:latin typeface="Times"/>
                  <a:ea typeface="Times"/>
                  <a:cs typeface="Times"/>
                  <a:sym typeface="Times"/>
                </a:rPr>
                <a:t>International Teachers</a:t>
              </a:r>
              <a:endParaRPr/>
            </a:p>
          </p:txBody>
        </p:sp>
        <p:sp>
          <p:nvSpPr>
            <p:cNvPr id="117" name="Google Shape;117;p21"/>
            <p:cNvSpPr/>
            <p:nvPr/>
          </p:nvSpPr>
          <p:spPr>
            <a:xfrm>
              <a:off x="1129069" y="1440425"/>
              <a:ext cx="2056581" cy="1233948"/>
            </a:xfrm>
            <a:prstGeom prst="rect">
              <a:avLst/>
            </a:prstGeom>
            <a:solidFill>
              <a:srgbClr val="2A2A8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1"/>
            <p:cNvSpPr txBox="1"/>
            <p:nvPr/>
          </p:nvSpPr>
          <p:spPr>
            <a:xfrm>
              <a:off x="1129069" y="1440425"/>
              <a:ext cx="2056581" cy="1233948"/>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Times"/>
                <a:buNone/>
              </a:pPr>
              <a:r>
                <a:rPr lang="en" sz="1900" b="0" i="0" u="none" strike="noStrike" cap="none">
                  <a:solidFill>
                    <a:schemeClr val="lt1"/>
                  </a:solidFill>
                  <a:latin typeface="Times"/>
                  <a:ea typeface="Times"/>
                  <a:cs typeface="Times"/>
                  <a:sym typeface="Times"/>
                </a:rPr>
                <a:t>National Board Certified Teachers</a:t>
              </a:r>
              <a:endParaRPr/>
            </a:p>
          </p:txBody>
        </p:sp>
        <p:sp>
          <p:nvSpPr>
            <p:cNvPr id="119" name="Google Shape;119;p21"/>
            <p:cNvSpPr/>
            <p:nvPr/>
          </p:nvSpPr>
          <p:spPr>
            <a:xfrm>
              <a:off x="3391309" y="1440425"/>
              <a:ext cx="2056581" cy="1233948"/>
            </a:xfrm>
            <a:prstGeom prst="rect">
              <a:avLst/>
            </a:prstGeom>
            <a:solidFill>
              <a:srgbClr val="2A2A8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1"/>
            <p:cNvSpPr txBox="1"/>
            <p:nvPr/>
          </p:nvSpPr>
          <p:spPr>
            <a:xfrm>
              <a:off x="3391309" y="1440425"/>
              <a:ext cx="2056581" cy="1233948"/>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Times"/>
                <a:buNone/>
              </a:pPr>
              <a:r>
                <a:rPr lang="en" sz="1900" b="0" i="0" u="none" strike="noStrike" cap="none">
                  <a:solidFill>
                    <a:schemeClr val="lt1"/>
                  </a:solidFill>
                  <a:latin typeface="Times"/>
                  <a:ea typeface="Times"/>
                  <a:cs typeface="Times"/>
                  <a:sym typeface="Times"/>
                </a:rPr>
                <a:t>Career and Technology (CATE) Teachers</a:t>
              </a:r>
              <a:endParaRPr/>
            </a:p>
          </p:txBody>
        </p:sp>
        <p:sp>
          <p:nvSpPr>
            <p:cNvPr id="121" name="Google Shape;121;p21"/>
            <p:cNvSpPr/>
            <p:nvPr/>
          </p:nvSpPr>
          <p:spPr>
            <a:xfrm>
              <a:off x="5653548" y="1440425"/>
              <a:ext cx="2056581" cy="1233948"/>
            </a:xfrm>
            <a:prstGeom prst="rect">
              <a:avLst/>
            </a:prstGeom>
            <a:solidFill>
              <a:srgbClr val="2A2A8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1"/>
            <p:cNvSpPr txBox="1"/>
            <p:nvPr/>
          </p:nvSpPr>
          <p:spPr>
            <a:xfrm>
              <a:off x="5653548" y="1440425"/>
              <a:ext cx="2056581" cy="1233948"/>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Times"/>
                <a:buNone/>
              </a:pPr>
              <a:r>
                <a:rPr lang="en" sz="1900" b="0" i="0" u="none" strike="noStrike" cap="none">
                  <a:solidFill>
                    <a:schemeClr val="lt1"/>
                  </a:solidFill>
                  <a:latin typeface="Times"/>
                  <a:ea typeface="Times"/>
                  <a:cs typeface="Times"/>
                  <a:sym typeface="Times"/>
                </a:rPr>
                <a:t>Teachers employed from out-of-state</a:t>
              </a:r>
              <a:endParaRPr/>
            </a:p>
          </p:txBody>
        </p:sp>
        <p:sp>
          <p:nvSpPr>
            <p:cNvPr id="123" name="Google Shape;123;p21"/>
            <p:cNvSpPr/>
            <p:nvPr/>
          </p:nvSpPr>
          <p:spPr>
            <a:xfrm>
              <a:off x="3391309" y="2880032"/>
              <a:ext cx="2056581" cy="1233948"/>
            </a:xfrm>
            <a:prstGeom prst="rect">
              <a:avLst/>
            </a:prstGeom>
            <a:solidFill>
              <a:srgbClr val="2A2A8A"/>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1"/>
            <p:cNvSpPr txBox="1"/>
            <p:nvPr/>
          </p:nvSpPr>
          <p:spPr>
            <a:xfrm>
              <a:off x="3391309" y="2880032"/>
              <a:ext cx="2056581" cy="1233948"/>
            </a:xfrm>
            <a:prstGeom prst="rect">
              <a:avLst/>
            </a:prstGeom>
            <a:noFill/>
            <a:ln>
              <a:noFill/>
            </a:ln>
          </p:spPr>
          <p:txBody>
            <a:bodyPr spcFirstLastPara="1" wrap="square" lIns="72375" tIns="72375" rIns="72375" bIns="72375" anchor="ctr" anchorCtr="0">
              <a:noAutofit/>
            </a:bodyPr>
            <a:lstStyle/>
            <a:p>
              <a:pPr marL="0" marR="0" lvl="0" indent="0" algn="ctr" rtl="0">
                <a:lnSpc>
                  <a:spcPct val="90000"/>
                </a:lnSpc>
                <a:spcBef>
                  <a:spcPts val="0"/>
                </a:spcBef>
                <a:spcAft>
                  <a:spcPts val="0"/>
                </a:spcAft>
                <a:buClr>
                  <a:schemeClr val="lt1"/>
                </a:buClr>
                <a:buSzPts val="1900"/>
                <a:buFont typeface="Times"/>
                <a:buNone/>
              </a:pPr>
              <a:r>
                <a:rPr lang="en" sz="1900" b="0" i="0" u="none" strike="noStrike" cap="none">
                  <a:solidFill>
                    <a:schemeClr val="lt1"/>
                  </a:solidFill>
                  <a:latin typeface="Times"/>
                  <a:ea typeface="Times"/>
                  <a:cs typeface="Times"/>
                  <a:sym typeface="Times"/>
                </a:rPr>
                <a:t>Working Retired Teachers</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grpSp>
        <p:nvGrpSpPr>
          <p:cNvPr id="130" name="Google Shape;130;p22"/>
          <p:cNvGrpSpPr/>
          <p:nvPr/>
        </p:nvGrpSpPr>
        <p:grpSpPr>
          <a:xfrm>
            <a:off x="578650" y="685800"/>
            <a:ext cx="7879550" cy="4229100"/>
            <a:chOff x="-107150" y="0"/>
            <a:chExt cx="7879550" cy="5638800"/>
          </a:xfrm>
        </p:grpSpPr>
        <p:sp>
          <p:nvSpPr>
            <p:cNvPr id="131" name="Google Shape;131;p22"/>
            <p:cNvSpPr/>
            <p:nvPr/>
          </p:nvSpPr>
          <p:spPr>
            <a:xfrm>
              <a:off x="0" y="0"/>
              <a:ext cx="7772400" cy="1691640"/>
            </a:xfrm>
            <a:prstGeom prst="rect">
              <a:avLst/>
            </a:prstGeom>
            <a:solidFill>
              <a:srgbClr val="2B2B8A"/>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2"/>
            <p:cNvSpPr txBox="1"/>
            <p:nvPr/>
          </p:nvSpPr>
          <p:spPr>
            <a:xfrm>
              <a:off x="-107150" y="57167"/>
              <a:ext cx="7772400" cy="1691700"/>
            </a:xfrm>
            <a:prstGeom prst="rect">
              <a:avLst/>
            </a:prstGeom>
            <a:noFill/>
            <a:ln>
              <a:noFill/>
            </a:ln>
          </p:spPr>
          <p:txBody>
            <a:bodyPr spcFirstLastPara="1" wrap="square" lIns="163825" tIns="163825" rIns="163825" bIns="163825" anchor="ctr" anchorCtr="0">
              <a:noAutofit/>
            </a:bodyPr>
            <a:lstStyle/>
            <a:p>
              <a:pPr marL="0" marR="0" lvl="0" indent="0" algn="ctr" rtl="0">
                <a:lnSpc>
                  <a:spcPct val="90000"/>
                </a:lnSpc>
                <a:spcBef>
                  <a:spcPts val="0"/>
                </a:spcBef>
                <a:spcAft>
                  <a:spcPts val="0"/>
                </a:spcAft>
                <a:buClr>
                  <a:schemeClr val="dk1"/>
                </a:buClr>
                <a:buSzPts val="4300"/>
                <a:buFont typeface="Times"/>
                <a:buNone/>
              </a:pPr>
              <a:r>
                <a:rPr lang="en" sz="4300" b="0" i="0" u="none" strike="noStrike" cap="none">
                  <a:solidFill>
                    <a:schemeClr val="lt1"/>
                  </a:solidFill>
                  <a:latin typeface="Times"/>
                  <a:ea typeface="Times"/>
                  <a:cs typeface="Times"/>
                  <a:sym typeface="Times"/>
                </a:rPr>
                <a:t>Expanded ADEPT for </a:t>
              </a:r>
              <a:endParaRPr>
                <a:solidFill>
                  <a:schemeClr val="lt1"/>
                </a:solidFill>
              </a:endParaRPr>
            </a:p>
            <a:p>
              <a:pPr marL="0" marR="0" lvl="0" indent="0" algn="ctr" rtl="0">
                <a:lnSpc>
                  <a:spcPct val="90000"/>
                </a:lnSpc>
                <a:spcBef>
                  <a:spcPts val="1505"/>
                </a:spcBef>
                <a:spcAft>
                  <a:spcPts val="0"/>
                </a:spcAft>
                <a:buClr>
                  <a:schemeClr val="dk1"/>
                </a:buClr>
                <a:buSzPts val="4300"/>
                <a:buFont typeface="Times"/>
                <a:buNone/>
              </a:pPr>
              <a:r>
                <a:rPr lang="en" sz="4300" b="0" i="0" u="none" strike="noStrike" cap="none">
                  <a:solidFill>
                    <a:schemeClr val="lt1"/>
                  </a:solidFill>
                  <a:latin typeface="Times"/>
                  <a:ea typeface="Times"/>
                  <a:cs typeface="Times"/>
                  <a:sym typeface="Times"/>
                </a:rPr>
                <a:t>Teacher Candidates</a:t>
              </a:r>
              <a:endParaRPr>
                <a:solidFill>
                  <a:schemeClr val="lt1"/>
                </a:solidFill>
              </a:endParaRPr>
            </a:p>
          </p:txBody>
        </p:sp>
        <p:sp>
          <p:nvSpPr>
            <p:cNvPr id="133" name="Google Shape;133;p22"/>
            <p:cNvSpPr/>
            <p:nvPr/>
          </p:nvSpPr>
          <p:spPr>
            <a:xfrm>
              <a:off x="3795" y="1691640"/>
              <a:ext cx="2588269" cy="3552444"/>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2"/>
            <p:cNvSpPr txBox="1"/>
            <p:nvPr/>
          </p:nvSpPr>
          <p:spPr>
            <a:xfrm>
              <a:off x="3795" y="1691640"/>
              <a:ext cx="2588269" cy="3552444"/>
            </a:xfrm>
            <a:prstGeom prst="rect">
              <a:avLst/>
            </a:prstGeom>
            <a:noFill/>
            <a:ln>
              <a:noFill/>
            </a:ln>
          </p:spPr>
          <p:txBody>
            <a:bodyPr spcFirstLastPara="1" wrap="square" lIns="95250" tIns="95250" rIns="95250" bIns="95250" anchor="ctr" anchorCtr="0">
              <a:noAutofit/>
            </a:bodyPr>
            <a:lstStyle/>
            <a:p>
              <a:pPr marL="0" marR="0" lvl="0" indent="0" algn="ctr" rtl="0">
                <a:lnSpc>
                  <a:spcPct val="100000"/>
                </a:lnSpc>
                <a:spcBef>
                  <a:spcPts val="0"/>
                </a:spcBef>
                <a:spcAft>
                  <a:spcPts val="0"/>
                </a:spcAft>
                <a:buClr>
                  <a:schemeClr val="lt1"/>
                </a:buClr>
                <a:buSzPts val="2500"/>
                <a:buFont typeface="Times"/>
                <a:buNone/>
              </a:pPr>
              <a:r>
                <a:rPr lang="en" sz="2000" b="0" i="0" u="none" strike="noStrike" cap="none">
                  <a:solidFill>
                    <a:schemeClr val="lt1"/>
                  </a:solidFill>
                  <a:latin typeface="Times"/>
                  <a:ea typeface="Times"/>
                  <a:cs typeface="Times"/>
                  <a:sym typeface="Times"/>
                </a:rPr>
                <a:t>Student teaching is the capstone Expanded ADEPT experience for teacher candidates</a:t>
              </a:r>
              <a:endParaRPr sz="2000"/>
            </a:p>
            <a:p>
              <a:pPr marL="0" marR="0" lvl="0" indent="0" algn="ctr" rtl="0">
                <a:lnSpc>
                  <a:spcPct val="90000"/>
                </a:lnSpc>
                <a:spcBef>
                  <a:spcPts val="0"/>
                </a:spcBef>
                <a:spcAft>
                  <a:spcPts val="0"/>
                </a:spcAft>
                <a:buClr>
                  <a:schemeClr val="dk1"/>
                </a:buClr>
                <a:buSzPts val="2500"/>
                <a:buFont typeface="Times"/>
                <a:buNone/>
              </a:pPr>
              <a:endParaRPr sz="2000" b="0" i="0" u="none" strike="noStrike" cap="none">
                <a:solidFill>
                  <a:schemeClr val="lt1"/>
                </a:solidFill>
                <a:latin typeface="Times"/>
                <a:ea typeface="Times"/>
                <a:cs typeface="Times"/>
                <a:sym typeface="Times"/>
              </a:endParaRPr>
            </a:p>
          </p:txBody>
        </p:sp>
        <p:sp>
          <p:nvSpPr>
            <p:cNvPr id="135" name="Google Shape;135;p22"/>
            <p:cNvSpPr/>
            <p:nvPr/>
          </p:nvSpPr>
          <p:spPr>
            <a:xfrm>
              <a:off x="2592065" y="1691640"/>
              <a:ext cx="2588269" cy="3552444"/>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2"/>
            <p:cNvSpPr txBox="1"/>
            <p:nvPr/>
          </p:nvSpPr>
          <p:spPr>
            <a:xfrm>
              <a:off x="2592065" y="1691640"/>
              <a:ext cx="2588269" cy="3552444"/>
            </a:xfrm>
            <a:prstGeom prst="rect">
              <a:avLst/>
            </a:prstGeom>
            <a:noFill/>
            <a:ln>
              <a:noFill/>
            </a:ln>
          </p:spPr>
          <p:txBody>
            <a:bodyPr spcFirstLastPara="1" wrap="square" lIns="95250" tIns="95250" rIns="95250" bIns="95250" anchor="ctr" anchorCtr="0">
              <a:noAutofit/>
            </a:bodyPr>
            <a:lstStyle/>
            <a:p>
              <a:pPr marL="0" marR="0" lvl="0" indent="0" algn="ctr" rtl="0">
                <a:lnSpc>
                  <a:spcPct val="100000"/>
                </a:lnSpc>
                <a:spcBef>
                  <a:spcPts val="0"/>
                </a:spcBef>
                <a:spcAft>
                  <a:spcPts val="0"/>
                </a:spcAft>
                <a:buClr>
                  <a:schemeClr val="lt1"/>
                </a:buClr>
                <a:buSzPts val="2500"/>
                <a:buFont typeface="Times"/>
                <a:buNone/>
              </a:pPr>
              <a:r>
                <a:rPr lang="en" sz="2000" b="0" i="0" u="none" strike="noStrike" cap="none">
                  <a:solidFill>
                    <a:schemeClr val="lt1"/>
                  </a:solidFill>
                  <a:latin typeface="Times"/>
                  <a:ea typeface="Times"/>
                  <a:cs typeface="Times"/>
                  <a:sym typeface="Times"/>
                </a:rPr>
                <a:t>Teacher candidates must be assisted and evaluated relative to all Expanded ADEPT Performance Standards</a:t>
              </a:r>
              <a:endParaRPr sz="900"/>
            </a:p>
            <a:p>
              <a:pPr marL="0" marR="0" lvl="0" indent="0" algn="ctr" rtl="0">
                <a:lnSpc>
                  <a:spcPct val="90000"/>
                </a:lnSpc>
                <a:spcBef>
                  <a:spcPts val="0"/>
                </a:spcBef>
                <a:spcAft>
                  <a:spcPts val="0"/>
                </a:spcAft>
                <a:buClr>
                  <a:schemeClr val="dk1"/>
                </a:buClr>
                <a:buSzPts val="2500"/>
                <a:buFont typeface="Times"/>
                <a:buNone/>
              </a:pPr>
              <a:endParaRPr sz="2500" b="0" i="0" u="none" strike="noStrike" cap="none">
                <a:solidFill>
                  <a:schemeClr val="lt1"/>
                </a:solidFill>
                <a:latin typeface="Times"/>
                <a:ea typeface="Times"/>
                <a:cs typeface="Times"/>
                <a:sym typeface="Times"/>
              </a:endParaRPr>
            </a:p>
          </p:txBody>
        </p:sp>
        <p:sp>
          <p:nvSpPr>
            <p:cNvPr id="137" name="Google Shape;137;p22"/>
            <p:cNvSpPr/>
            <p:nvPr/>
          </p:nvSpPr>
          <p:spPr>
            <a:xfrm>
              <a:off x="5180334" y="1691640"/>
              <a:ext cx="2588269" cy="3552444"/>
            </a:xfrm>
            <a:prstGeom prst="rect">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2"/>
            <p:cNvSpPr txBox="1"/>
            <p:nvPr/>
          </p:nvSpPr>
          <p:spPr>
            <a:xfrm>
              <a:off x="5180334" y="1691640"/>
              <a:ext cx="2588269" cy="3552444"/>
            </a:xfrm>
            <a:prstGeom prst="rect">
              <a:avLst/>
            </a:prstGeom>
            <a:noFill/>
            <a:ln>
              <a:noFill/>
            </a:ln>
          </p:spPr>
          <p:txBody>
            <a:bodyPr spcFirstLastPara="1" wrap="square" lIns="95250" tIns="95250" rIns="95250" bIns="95250" anchor="ctr" anchorCtr="0">
              <a:noAutofit/>
            </a:bodyPr>
            <a:lstStyle/>
            <a:p>
              <a:pPr marL="0" marR="0" lvl="0" indent="0" algn="ctr" rtl="0">
                <a:lnSpc>
                  <a:spcPct val="100000"/>
                </a:lnSpc>
                <a:spcBef>
                  <a:spcPts val="0"/>
                </a:spcBef>
                <a:spcAft>
                  <a:spcPts val="0"/>
                </a:spcAft>
                <a:buClr>
                  <a:schemeClr val="lt1"/>
                </a:buClr>
                <a:buSzPts val="2500"/>
                <a:buFont typeface="Times"/>
                <a:buNone/>
              </a:pPr>
              <a:r>
                <a:rPr lang="en" sz="2000" b="0" i="0" u="none" strike="noStrike" cap="none">
                  <a:solidFill>
                    <a:schemeClr val="lt1"/>
                  </a:solidFill>
                  <a:latin typeface="Times"/>
                  <a:ea typeface="Times"/>
                  <a:cs typeface="Times"/>
                  <a:sym typeface="Times"/>
                </a:rPr>
                <a:t>Teacher Candidates must receive formative assistance and summative evaluations from both IHE and P-12 faculty</a:t>
              </a:r>
              <a:endParaRPr sz="900"/>
            </a:p>
            <a:p>
              <a:pPr marL="0" marR="0" lvl="0" indent="0" algn="ctr" rtl="0">
                <a:lnSpc>
                  <a:spcPct val="90000"/>
                </a:lnSpc>
                <a:spcBef>
                  <a:spcPts val="0"/>
                </a:spcBef>
                <a:spcAft>
                  <a:spcPts val="0"/>
                </a:spcAft>
                <a:buClr>
                  <a:schemeClr val="dk1"/>
                </a:buClr>
                <a:buSzPts val="2500"/>
                <a:buFont typeface="Times"/>
                <a:buNone/>
              </a:pPr>
              <a:endParaRPr sz="2500" b="0" i="0" u="none" strike="noStrike" cap="none">
                <a:solidFill>
                  <a:schemeClr val="lt1"/>
                </a:solidFill>
                <a:latin typeface="Times"/>
                <a:ea typeface="Times"/>
                <a:cs typeface="Times"/>
                <a:sym typeface="Times"/>
              </a:endParaRPr>
            </a:p>
          </p:txBody>
        </p:sp>
        <p:sp>
          <p:nvSpPr>
            <p:cNvPr id="139" name="Google Shape;139;p22"/>
            <p:cNvSpPr/>
            <p:nvPr/>
          </p:nvSpPr>
          <p:spPr>
            <a:xfrm>
              <a:off x="0" y="5244084"/>
              <a:ext cx="7772400" cy="394716"/>
            </a:xfrm>
            <a:prstGeom prst="rect">
              <a:avLst/>
            </a:prstGeom>
            <a:solidFill>
              <a:srgbClr val="2B2B8A"/>
            </a:soli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3600"/>
              <a:t>Dual Roles for Supervising Faculty During Student Teaching</a:t>
            </a:r>
            <a:endParaRPr/>
          </a:p>
        </p:txBody>
      </p:sp>
      <p:grpSp>
        <p:nvGrpSpPr>
          <p:cNvPr id="145" name="Google Shape;145;p23"/>
          <p:cNvGrpSpPr/>
          <p:nvPr/>
        </p:nvGrpSpPr>
        <p:grpSpPr>
          <a:xfrm>
            <a:off x="2275334" y="1485900"/>
            <a:ext cx="4593331" cy="3543300"/>
            <a:chOff x="1589534" y="0"/>
            <a:chExt cx="4593331" cy="4724400"/>
          </a:xfrm>
        </p:grpSpPr>
        <p:sp>
          <p:nvSpPr>
            <p:cNvPr id="146" name="Google Shape;146;p23"/>
            <p:cNvSpPr/>
            <p:nvPr/>
          </p:nvSpPr>
          <p:spPr>
            <a:xfrm>
              <a:off x="1589534" y="0"/>
              <a:ext cx="1700784" cy="944880"/>
            </a:xfrm>
            <a:prstGeom prst="roundRect">
              <a:avLst>
                <a:gd name="adj" fmla="val 10000"/>
              </a:avLst>
            </a:prstGeom>
            <a:solidFill>
              <a:srgbClr val="CCCCDD">
                <a:alpha val="89803"/>
              </a:srgbClr>
            </a:solidFill>
            <a:ln w="9525" cap="flat" cmpd="sng">
              <a:solidFill>
                <a:srgbClr val="CCCCDD">
                  <a:alpha val="89803"/>
                </a:srgbClr>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3"/>
            <p:cNvSpPr txBox="1"/>
            <p:nvPr/>
          </p:nvSpPr>
          <p:spPr>
            <a:xfrm>
              <a:off x="1617209" y="27675"/>
              <a:ext cx="1645434" cy="889530"/>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2400"/>
                <a:buFont typeface="Times"/>
                <a:buNone/>
              </a:pPr>
              <a:r>
                <a:rPr lang="en" sz="2400" b="0" i="0" u="none" strike="noStrike" cap="none">
                  <a:solidFill>
                    <a:schemeClr val="dk1"/>
                  </a:solidFill>
                  <a:latin typeface="Times"/>
                  <a:ea typeface="Times"/>
                  <a:cs typeface="Times"/>
                  <a:sym typeface="Times"/>
                </a:rPr>
                <a:t>Facilitator (Coach)</a:t>
              </a:r>
              <a:endParaRPr/>
            </a:p>
          </p:txBody>
        </p:sp>
        <p:sp>
          <p:nvSpPr>
            <p:cNvPr id="148" name="Google Shape;148;p23"/>
            <p:cNvSpPr/>
            <p:nvPr/>
          </p:nvSpPr>
          <p:spPr>
            <a:xfrm>
              <a:off x="3610362" y="0"/>
              <a:ext cx="2572503" cy="944880"/>
            </a:xfrm>
            <a:prstGeom prst="roundRect">
              <a:avLst>
                <a:gd name="adj" fmla="val 10000"/>
              </a:avLst>
            </a:prstGeom>
            <a:solidFill>
              <a:srgbClr val="CCCCDD">
                <a:alpha val="89803"/>
              </a:srgbClr>
            </a:solidFill>
            <a:ln w="9525" cap="flat" cmpd="sng">
              <a:solidFill>
                <a:srgbClr val="CCCCDD">
                  <a:alpha val="89803"/>
                </a:srgbClr>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3"/>
            <p:cNvSpPr txBox="1"/>
            <p:nvPr/>
          </p:nvSpPr>
          <p:spPr>
            <a:xfrm>
              <a:off x="3638037" y="27675"/>
              <a:ext cx="2517153" cy="889530"/>
            </a:xfrm>
            <a:prstGeom prst="rect">
              <a:avLst/>
            </a:prstGeom>
            <a:noFill/>
            <a:ln>
              <a:noFill/>
            </a:ln>
          </p:spPr>
          <p:txBody>
            <a:bodyPr spcFirstLastPara="1" wrap="square" lIns="91425" tIns="91425" rIns="91425" bIns="91425" anchor="ctr" anchorCtr="0">
              <a:noAutofit/>
            </a:bodyPr>
            <a:lstStyle/>
            <a:p>
              <a:pPr marL="0" marR="0" lvl="0" indent="0" algn="ctr" rtl="0">
                <a:lnSpc>
                  <a:spcPct val="90000"/>
                </a:lnSpc>
                <a:spcBef>
                  <a:spcPts val="0"/>
                </a:spcBef>
                <a:spcAft>
                  <a:spcPts val="0"/>
                </a:spcAft>
                <a:buClr>
                  <a:schemeClr val="dk1"/>
                </a:buClr>
                <a:buSzPts val="2400"/>
                <a:buFont typeface="Times"/>
                <a:buNone/>
              </a:pPr>
              <a:r>
                <a:rPr lang="en" sz="2400" b="0" i="0" u="none" strike="noStrike" cap="none">
                  <a:solidFill>
                    <a:schemeClr val="dk1"/>
                  </a:solidFill>
                  <a:latin typeface="Times"/>
                  <a:ea typeface="Times"/>
                  <a:cs typeface="Times"/>
                  <a:sym typeface="Times"/>
                </a:rPr>
                <a:t>Evaluator</a:t>
              </a:r>
              <a:endParaRPr/>
            </a:p>
            <a:p>
              <a:pPr marL="0" marR="0" lvl="0" indent="0" algn="ctr" rtl="0">
                <a:lnSpc>
                  <a:spcPct val="90000"/>
                </a:lnSpc>
                <a:spcBef>
                  <a:spcPts val="840"/>
                </a:spcBef>
                <a:spcAft>
                  <a:spcPts val="0"/>
                </a:spcAft>
                <a:buClr>
                  <a:schemeClr val="dk1"/>
                </a:buClr>
                <a:buSzPts val="2400"/>
                <a:buFont typeface="Times"/>
                <a:buNone/>
              </a:pPr>
              <a:r>
                <a:rPr lang="en" sz="2400" b="0" i="0" u="none" strike="noStrike" cap="none">
                  <a:solidFill>
                    <a:schemeClr val="dk1"/>
                  </a:solidFill>
                  <a:latin typeface="Times"/>
                  <a:ea typeface="Times"/>
                  <a:cs typeface="Times"/>
                  <a:sym typeface="Times"/>
                </a:rPr>
                <a:t>(Gate Keeper)</a:t>
              </a:r>
              <a:endParaRPr/>
            </a:p>
          </p:txBody>
        </p:sp>
        <p:sp>
          <p:nvSpPr>
            <p:cNvPr id="150" name="Google Shape;150;p23"/>
            <p:cNvSpPr/>
            <p:nvPr/>
          </p:nvSpPr>
          <p:spPr>
            <a:xfrm>
              <a:off x="3531870" y="4015740"/>
              <a:ext cx="708660" cy="708660"/>
            </a:xfrm>
            <a:prstGeom prst="triangle">
              <a:avLst>
                <a:gd name="adj" fmla="val 50000"/>
              </a:avLst>
            </a:prstGeom>
            <a:solidFill>
              <a:srgbClr val="CCCCDD">
                <a:alpha val="89803"/>
              </a:srgbClr>
            </a:solidFill>
            <a:ln w="9525" cap="flat" cmpd="sng">
              <a:solidFill>
                <a:srgbClr val="CCCCDD">
                  <a:alpha val="89803"/>
                </a:srgbClr>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3"/>
            <p:cNvSpPr/>
            <p:nvPr/>
          </p:nvSpPr>
          <p:spPr>
            <a:xfrm rot="-240000">
              <a:off x="1759570" y="3712071"/>
              <a:ext cx="4253258" cy="297416"/>
            </a:xfrm>
            <a:prstGeom prst="rect">
              <a:avLst/>
            </a:prstGeom>
            <a:solidFill>
              <a:srgbClr val="CCCCDD">
                <a:alpha val="89803"/>
              </a:srgbClr>
            </a:solidFill>
            <a:ln w="9525" cap="flat" cmpd="sng">
              <a:solidFill>
                <a:srgbClr val="CCCCDD">
                  <a:alpha val="89803"/>
                </a:srgbClr>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3"/>
            <p:cNvSpPr/>
            <p:nvPr/>
          </p:nvSpPr>
          <p:spPr>
            <a:xfrm rot="-240000">
              <a:off x="1766683" y="3176263"/>
              <a:ext cx="1687857" cy="582892"/>
            </a:xfrm>
            <a:prstGeom prst="roundRect">
              <a:avLst>
                <a:gd name="adj" fmla="val 1666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3"/>
            <p:cNvSpPr txBox="1"/>
            <p:nvPr/>
          </p:nvSpPr>
          <p:spPr>
            <a:xfrm rot="-240000">
              <a:off x="1795137" y="3204717"/>
              <a:ext cx="1630949" cy="52598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imes"/>
                <a:buNone/>
              </a:pPr>
              <a:r>
                <a:rPr lang="en" sz="1400" b="0" i="0" u="none" strike="noStrike" cap="none">
                  <a:solidFill>
                    <a:schemeClr val="lt1"/>
                  </a:solidFill>
                  <a:latin typeface="Times"/>
                  <a:ea typeface="Times"/>
                  <a:cs typeface="Times"/>
                  <a:sym typeface="Times"/>
                </a:rPr>
                <a:t>Demonstrate/Co-teach</a:t>
              </a:r>
              <a:endParaRPr/>
            </a:p>
          </p:txBody>
        </p:sp>
        <p:sp>
          <p:nvSpPr>
            <p:cNvPr id="154" name="Google Shape;154;p23"/>
            <p:cNvSpPr/>
            <p:nvPr/>
          </p:nvSpPr>
          <p:spPr>
            <a:xfrm rot="-240000">
              <a:off x="1719439" y="2552642"/>
              <a:ext cx="1687857" cy="582892"/>
            </a:xfrm>
            <a:prstGeom prst="roundRect">
              <a:avLst>
                <a:gd name="adj" fmla="val 1666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3"/>
            <p:cNvSpPr txBox="1"/>
            <p:nvPr/>
          </p:nvSpPr>
          <p:spPr>
            <a:xfrm rot="-240000">
              <a:off x="1747893" y="2581096"/>
              <a:ext cx="1630949" cy="52598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imes"/>
                <a:buNone/>
              </a:pPr>
              <a:r>
                <a:rPr lang="en" sz="1400" b="0" i="0" u="none" strike="noStrike" cap="none">
                  <a:solidFill>
                    <a:schemeClr val="lt1"/>
                  </a:solidFill>
                  <a:latin typeface="Times"/>
                  <a:ea typeface="Times"/>
                  <a:cs typeface="Times"/>
                  <a:sym typeface="Times"/>
                </a:rPr>
                <a:t>Explain and Guide</a:t>
              </a:r>
              <a:endParaRPr/>
            </a:p>
          </p:txBody>
        </p:sp>
        <p:sp>
          <p:nvSpPr>
            <p:cNvPr id="156" name="Google Shape;156;p23"/>
            <p:cNvSpPr/>
            <p:nvPr/>
          </p:nvSpPr>
          <p:spPr>
            <a:xfrm rot="-240000">
              <a:off x="1672195" y="1929021"/>
              <a:ext cx="1687857" cy="582892"/>
            </a:xfrm>
            <a:prstGeom prst="roundRect">
              <a:avLst>
                <a:gd name="adj" fmla="val 1666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3"/>
            <p:cNvSpPr txBox="1"/>
            <p:nvPr/>
          </p:nvSpPr>
          <p:spPr>
            <a:xfrm rot="-240000">
              <a:off x="1700649" y="1957475"/>
              <a:ext cx="1630949" cy="52598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imes"/>
                <a:buNone/>
              </a:pPr>
              <a:r>
                <a:rPr lang="en" sz="1400" b="0" i="0" u="none" strike="noStrike" cap="none">
                  <a:solidFill>
                    <a:schemeClr val="lt1"/>
                  </a:solidFill>
                  <a:latin typeface="Times"/>
                  <a:ea typeface="Times"/>
                  <a:cs typeface="Times"/>
                  <a:sym typeface="Times"/>
                </a:rPr>
                <a:t>Provide Formative Feedback</a:t>
              </a:r>
              <a:endParaRPr/>
            </a:p>
          </p:txBody>
        </p:sp>
        <p:sp>
          <p:nvSpPr>
            <p:cNvPr id="158" name="Google Shape;158;p23"/>
            <p:cNvSpPr/>
            <p:nvPr/>
          </p:nvSpPr>
          <p:spPr>
            <a:xfrm rot="-240000">
              <a:off x="1624951" y="1305401"/>
              <a:ext cx="1687857" cy="582892"/>
            </a:xfrm>
            <a:prstGeom prst="roundRect">
              <a:avLst>
                <a:gd name="adj" fmla="val 1666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3"/>
            <p:cNvSpPr txBox="1"/>
            <p:nvPr/>
          </p:nvSpPr>
          <p:spPr>
            <a:xfrm rot="-240000">
              <a:off x="1653405" y="1333855"/>
              <a:ext cx="1630949" cy="52598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imes"/>
                <a:buNone/>
              </a:pPr>
              <a:r>
                <a:rPr lang="en" sz="1400" b="0" i="0" u="none" strike="noStrike" cap="none">
                  <a:solidFill>
                    <a:schemeClr val="lt1"/>
                  </a:solidFill>
                  <a:latin typeface="Times"/>
                  <a:ea typeface="Times"/>
                  <a:cs typeface="Times"/>
                  <a:sym typeface="Times"/>
                </a:rPr>
                <a:t>Provide Coaching and Support</a:t>
              </a:r>
              <a:endParaRPr/>
            </a:p>
          </p:txBody>
        </p:sp>
        <p:sp>
          <p:nvSpPr>
            <p:cNvPr id="160" name="Google Shape;160;p23"/>
            <p:cNvSpPr/>
            <p:nvPr/>
          </p:nvSpPr>
          <p:spPr>
            <a:xfrm rot="-240000">
              <a:off x="4223371" y="3006185"/>
              <a:ext cx="1687857" cy="582892"/>
            </a:xfrm>
            <a:prstGeom prst="roundRect">
              <a:avLst>
                <a:gd name="adj" fmla="val 1666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3"/>
            <p:cNvSpPr txBox="1"/>
            <p:nvPr/>
          </p:nvSpPr>
          <p:spPr>
            <a:xfrm rot="-240000">
              <a:off x="4251825" y="3034639"/>
              <a:ext cx="1630949" cy="52598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imes"/>
                <a:buNone/>
              </a:pPr>
              <a:r>
                <a:rPr lang="en" sz="1400" b="0" i="0" u="none" strike="noStrike" cap="none">
                  <a:solidFill>
                    <a:schemeClr val="lt1"/>
                  </a:solidFill>
                  <a:latin typeface="Times"/>
                  <a:ea typeface="Times"/>
                  <a:cs typeface="Times"/>
                  <a:sym typeface="Times"/>
                </a:rPr>
                <a:t>Document and Evidence</a:t>
              </a:r>
              <a:endParaRPr/>
            </a:p>
          </p:txBody>
        </p:sp>
        <p:sp>
          <p:nvSpPr>
            <p:cNvPr id="162" name="Google Shape;162;p23"/>
            <p:cNvSpPr/>
            <p:nvPr/>
          </p:nvSpPr>
          <p:spPr>
            <a:xfrm rot="-240000">
              <a:off x="4176127" y="2382564"/>
              <a:ext cx="1687857" cy="582892"/>
            </a:xfrm>
            <a:prstGeom prst="roundRect">
              <a:avLst>
                <a:gd name="adj" fmla="val 1666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3"/>
            <p:cNvSpPr txBox="1"/>
            <p:nvPr/>
          </p:nvSpPr>
          <p:spPr>
            <a:xfrm rot="-240000">
              <a:off x="4204581" y="2411018"/>
              <a:ext cx="1630949" cy="52598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imes"/>
                <a:buNone/>
              </a:pPr>
              <a:r>
                <a:rPr lang="en" sz="1400" b="0" i="0" u="none" strike="noStrike" cap="none">
                  <a:solidFill>
                    <a:schemeClr val="lt1"/>
                  </a:solidFill>
                  <a:latin typeface="Times"/>
                  <a:ea typeface="Times"/>
                  <a:cs typeface="Times"/>
                  <a:sym typeface="Times"/>
                </a:rPr>
                <a:t>Analyze and Critique Performance</a:t>
              </a:r>
              <a:endParaRPr sz="1400" b="0" i="0" u="none" strike="noStrike" cap="none">
                <a:solidFill>
                  <a:schemeClr val="lt1"/>
                </a:solidFill>
                <a:latin typeface="Times"/>
                <a:ea typeface="Times"/>
                <a:cs typeface="Times"/>
                <a:sym typeface="Times"/>
              </a:endParaRPr>
            </a:p>
          </p:txBody>
        </p:sp>
        <p:sp>
          <p:nvSpPr>
            <p:cNvPr id="164" name="Google Shape;164;p23"/>
            <p:cNvSpPr/>
            <p:nvPr/>
          </p:nvSpPr>
          <p:spPr>
            <a:xfrm rot="-240000">
              <a:off x="4128883" y="1758943"/>
              <a:ext cx="1687857" cy="582892"/>
            </a:xfrm>
            <a:prstGeom prst="roundRect">
              <a:avLst>
                <a:gd name="adj" fmla="val 16667"/>
              </a:avLst>
            </a:prstGeom>
            <a:gradFill>
              <a:gsLst>
                <a:gs pos="0">
                  <a:srgbClr val="17177B"/>
                </a:gs>
                <a:gs pos="80000">
                  <a:srgbClr val="1E1EA3"/>
                </a:gs>
                <a:gs pos="100000">
                  <a:srgbClr val="1C1CA5"/>
                </a:gs>
              </a:gsLst>
              <a:lin ang="16200000" scaled="0"/>
            </a:gradFill>
            <a:ln>
              <a:noFill/>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3"/>
            <p:cNvSpPr txBox="1"/>
            <p:nvPr/>
          </p:nvSpPr>
          <p:spPr>
            <a:xfrm rot="-240000">
              <a:off x="4157337" y="1787397"/>
              <a:ext cx="1630949" cy="525984"/>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Times"/>
                <a:buNone/>
              </a:pPr>
              <a:r>
                <a:rPr lang="en" sz="1400" b="0" i="0" u="none" strike="noStrike" cap="none">
                  <a:solidFill>
                    <a:schemeClr val="lt1"/>
                  </a:solidFill>
                  <a:latin typeface="Times"/>
                  <a:ea typeface="Times"/>
                  <a:cs typeface="Times"/>
                  <a:sym typeface="Times"/>
                </a:rPr>
                <a:t>Make Judgments</a:t>
              </a:r>
              <a:endParaRPr/>
            </a:p>
          </p:txBody>
        </p:sp>
      </p:grpSp>
      <p:sp>
        <p:nvSpPr>
          <p:cNvPr id="166" name="Google Shape;166;p23"/>
          <p:cNvSpPr txBox="1"/>
          <p:nvPr/>
        </p:nvSpPr>
        <p:spPr>
          <a:xfrm rot="-187298">
            <a:off x="2534509" y="4281002"/>
            <a:ext cx="1448067" cy="346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b="0" i="0" u="none" strike="noStrike" cap="none">
                <a:solidFill>
                  <a:schemeClr val="dk1"/>
                </a:solidFill>
                <a:latin typeface="Times"/>
                <a:ea typeface="Times"/>
                <a:cs typeface="Times"/>
                <a:sym typeface="Times"/>
              </a:rPr>
              <a:t>Formative</a:t>
            </a:r>
            <a:endParaRPr/>
          </a:p>
        </p:txBody>
      </p:sp>
      <p:sp>
        <p:nvSpPr>
          <p:cNvPr id="167" name="Google Shape;167;p23"/>
          <p:cNvSpPr txBox="1"/>
          <p:nvPr/>
        </p:nvSpPr>
        <p:spPr>
          <a:xfrm rot="-160749">
            <a:off x="4890307" y="4151255"/>
            <a:ext cx="1585296" cy="3467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2400">
                <a:solidFill>
                  <a:schemeClr val="dk1"/>
                </a:solidFill>
                <a:latin typeface="Times"/>
                <a:ea typeface="Times"/>
                <a:cs typeface="Times"/>
                <a:sym typeface="Times"/>
              </a:rPr>
              <a:t>Summative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4"/>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None/>
            </a:pPr>
            <a:r>
              <a:rPr lang="en" sz="5400"/>
              <a:t>System Functions</a:t>
            </a:r>
            <a:endParaRPr/>
          </a:p>
        </p:txBody>
      </p:sp>
      <p:sp>
        <p:nvSpPr>
          <p:cNvPr id="173" name="Google Shape;173;p24"/>
          <p:cNvSpPr txBox="1">
            <a:spLocks noGrp="1"/>
          </p:cNvSpPr>
          <p:nvPr>
            <p:ph type="body" idx="1"/>
          </p:nvPr>
        </p:nvSpPr>
        <p:spPr>
          <a:xfrm>
            <a:off x="762000" y="1485900"/>
            <a:ext cx="8229600" cy="30861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000"/>
              <a:buFont typeface="Times"/>
              <a:buNone/>
            </a:pPr>
            <a:r>
              <a:rPr lang="en" sz="2000"/>
              <a:t>The Expanded ADEPT System has three functions:</a:t>
            </a:r>
            <a:endParaRPr sz="2000"/>
          </a:p>
          <a:p>
            <a:pPr marL="0" lvl="0" indent="0" algn="l" rtl="0">
              <a:spcBef>
                <a:spcPts val="560"/>
              </a:spcBef>
              <a:spcAft>
                <a:spcPts val="0"/>
              </a:spcAft>
              <a:buClr>
                <a:schemeClr val="dk1"/>
              </a:buClr>
              <a:buSzPts val="2800"/>
              <a:buFont typeface="Times"/>
              <a:buNone/>
            </a:pPr>
            <a:endParaRPr sz="2000"/>
          </a:p>
          <a:p>
            <a:pPr marL="342900" lvl="0" indent="-215900" algn="l" rtl="0">
              <a:spcBef>
                <a:spcPts val="800"/>
              </a:spcBef>
              <a:spcAft>
                <a:spcPts val="0"/>
              </a:spcAft>
              <a:buClr>
                <a:srgbClr val="FF0000"/>
              </a:buClr>
              <a:buSzPts val="2000"/>
              <a:buFont typeface="Times"/>
              <a:buChar char="●"/>
            </a:pPr>
            <a:r>
              <a:rPr lang="en" sz="2000">
                <a:solidFill>
                  <a:srgbClr val="FF0000"/>
                </a:solidFill>
              </a:rPr>
              <a:t>A</a:t>
            </a:r>
            <a:r>
              <a:rPr lang="en" sz="2000"/>
              <a:t>ssisting</a:t>
            </a:r>
            <a:endParaRPr sz="2000"/>
          </a:p>
          <a:p>
            <a:pPr marL="342900" lvl="0" indent="-215900" algn="l" rtl="0">
              <a:spcBef>
                <a:spcPts val="800"/>
              </a:spcBef>
              <a:spcAft>
                <a:spcPts val="0"/>
              </a:spcAft>
              <a:buClr>
                <a:srgbClr val="FF0000"/>
              </a:buClr>
              <a:buSzPts val="2000"/>
              <a:buFont typeface="Times"/>
              <a:buChar char="●"/>
            </a:pPr>
            <a:r>
              <a:rPr lang="en" sz="2000">
                <a:solidFill>
                  <a:srgbClr val="FF0000"/>
                </a:solidFill>
              </a:rPr>
              <a:t>D</a:t>
            </a:r>
            <a:r>
              <a:rPr lang="en" sz="2000"/>
              <a:t>eveloping</a:t>
            </a:r>
            <a:endParaRPr sz="2000"/>
          </a:p>
          <a:p>
            <a:pPr marL="342900" lvl="0" indent="-215900" algn="l" rtl="0">
              <a:spcBef>
                <a:spcPts val="800"/>
              </a:spcBef>
              <a:spcAft>
                <a:spcPts val="0"/>
              </a:spcAft>
              <a:buClr>
                <a:srgbClr val="FF0000"/>
              </a:buClr>
              <a:buSzPts val="2000"/>
              <a:buFont typeface="Times"/>
              <a:buChar char="●"/>
            </a:pPr>
            <a:r>
              <a:rPr lang="en" sz="2000">
                <a:solidFill>
                  <a:srgbClr val="FF0000"/>
                </a:solidFill>
              </a:rPr>
              <a:t>E</a:t>
            </a:r>
            <a:r>
              <a:rPr lang="en" sz="2000"/>
              <a:t>valuating</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5"/>
          <p:cNvSpPr txBox="1">
            <a:spLocks noGrp="1"/>
          </p:cNvSpPr>
          <p:nvPr>
            <p:ph type="title"/>
          </p:nvPr>
        </p:nvSpPr>
        <p:spPr>
          <a:xfrm>
            <a:off x="685800" y="457200"/>
            <a:ext cx="7772400" cy="85725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None/>
            </a:pPr>
            <a:r>
              <a:rPr lang="en"/>
              <a:t>Expanded ADEPT Processes</a:t>
            </a:r>
            <a:endParaRPr/>
          </a:p>
        </p:txBody>
      </p:sp>
      <p:sp>
        <p:nvSpPr>
          <p:cNvPr id="179" name="Google Shape;179;p25"/>
          <p:cNvSpPr txBox="1">
            <a:spLocks noGrp="1"/>
          </p:cNvSpPr>
          <p:nvPr>
            <p:ph type="body" idx="1"/>
          </p:nvPr>
        </p:nvSpPr>
        <p:spPr>
          <a:xfrm>
            <a:off x="685800" y="1485900"/>
            <a:ext cx="7772400" cy="3086100"/>
          </a:xfrm>
          <a:prstGeom prst="rect">
            <a:avLst/>
          </a:prstGeom>
          <a:noFill/>
          <a:ln>
            <a:noFill/>
          </a:ln>
        </p:spPr>
        <p:txBody>
          <a:bodyPr spcFirstLastPara="1" wrap="square" lIns="91425" tIns="45700" rIns="91425" bIns="45700" anchor="t" anchorCtr="0">
            <a:noAutofit/>
          </a:bodyPr>
          <a:lstStyle/>
          <a:p>
            <a:pPr marL="0" lvl="0" indent="0" algn="l" rtl="0">
              <a:lnSpc>
                <a:spcPct val="95000"/>
              </a:lnSpc>
              <a:spcBef>
                <a:spcPts val="0"/>
              </a:spcBef>
              <a:spcAft>
                <a:spcPts val="0"/>
              </a:spcAft>
              <a:buClr>
                <a:schemeClr val="dk1"/>
              </a:buClr>
              <a:buSzPts val="3200"/>
              <a:buFont typeface="Times"/>
              <a:buNone/>
            </a:pPr>
            <a:r>
              <a:rPr lang="en" sz="2000"/>
              <a:t>The system has five processes:</a:t>
            </a:r>
            <a:endParaRPr sz="2000"/>
          </a:p>
          <a:p>
            <a:pPr marL="342900" lvl="0" indent="-355600" algn="l" rtl="0">
              <a:lnSpc>
                <a:spcPct val="95000"/>
              </a:lnSpc>
              <a:spcBef>
                <a:spcPts val="640"/>
              </a:spcBef>
              <a:spcAft>
                <a:spcPts val="0"/>
              </a:spcAft>
              <a:buClr>
                <a:schemeClr val="dk1"/>
              </a:buClr>
              <a:buSzPts val="3400"/>
              <a:buFont typeface="Times"/>
              <a:buChar char="●"/>
            </a:pPr>
            <a:r>
              <a:rPr lang="en" sz="2000"/>
              <a:t>Preservice</a:t>
            </a:r>
            <a:endParaRPr sz="2000"/>
          </a:p>
          <a:p>
            <a:pPr marL="342900" lvl="0" indent="-355600" algn="l" rtl="0">
              <a:lnSpc>
                <a:spcPct val="95000"/>
              </a:lnSpc>
              <a:spcBef>
                <a:spcPts val="640"/>
              </a:spcBef>
              <a:spcAft>
                <a:spcPts val="0"/>
              </a:spcAft>
              <a:buClr>
                <a:schemeClr val="dk1"/>
              </a:buClr>
              <a:buSzPts val="3400"/>
              <a:buFont typeface="Times"/>
              <a:buChar char="●"/>
            </a:pPr>
            <a:r>
              <a:rPr lang="en" sz="2000"/>
              <a:t>Induction</a:t>
            </a:r>
            <a:endParaRPr sz="2000"/>
          </a:p>
          <a:p>
            <a:pPr marL="342900" lvl="0" indent="-355600" algn="l" rtl="0">
              <a:lnSpc>
                <a:spcPct val="95000"/>
              </a:lnSpc>
              <a:spcBef>
                <a:spcPts val="640"/>
              </a:spcBef>
              <a:spcAft>
                <a:spcPts val="0"/>
              </a:spcAft>
              <a:buClr>
                <a:schemeClr val="dk1"/>
              </a:buClr>
              <a:buSzPts val="3400"/>
              <a:buFont typeface="Times"/>
              <a:buChar char="●"/>
            </a:pPr>
            <a:r>
              <a:rPr lang="en" sz="2000"/>
              <a:t>Formal (Summative) Evaluation</a:t>
            </a:r>
            <a:endParaRPr sz="2000"/>
          </a:p>
          <a:p>
            <a:pPr marL="342900" lvl="0" indent="-355600" algn="l" rtl="0">
              <a:lnSpc>
                <a:spcPct val="95000"/>
              </a:lnSpc>
              <a:spcBef>
                <a:spcPts val="640"/>
              </a:spcBef>
              <a:spcAft>
                <a:spcPts val="0"/>
              </a:spcAft>
              <a:buClr>
                <a:schemeClr val="dk1"/>
              </a:buClr>
              <a:buSzPts val="3400"/>
              <a:buFont typeface="Times"/>
              <a:buChar char="●"/>
            </a:pPr>
            <a:r>
              <a:rPr lang="en" sz="2000"/>
              <a:t>Diagnostic Assistance</a:t>
            </a:r>
            <a:endParaRPr sz="2000"/>
          </a:p>
          <a:p>
            <a:pPr marL="342900" lvl="0" indent="-355600" algn="l" rtl="0">
              <a:lnSpc>
                <a:spcPct val="95000"/>
              </a:lnSpc>
              <a:spcBef>
                <a:spcPts val="640"/>
              </a:spcBef>
              <a:spcAft>
                <a:spcPts val="0"/>
              </a:spcAft>
              <a:buClr>
                <a:schemeClr val="dk1"/>
              </a:buClr>
              <a:buSzPts val="3400"/>
              <a:buFont typeface="Times"/>
              <a:buChar char="●"/>
            </a:pPr>
            <a:r>
              <a:rPr lang="en" sz="2000"/>
              <a:t>Informal (Formative) Evaluation: Goals-Based Evaluation (GBE)</a:t>
            </a:r>
            <a:endParaRPr sz="20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1936</Words>
  <Application>Microsoft Office PowerPoint</Application>
  <PresentationFormat>On-screen Show (16:9)</PresentationFormat>
  <Paragraphs>309</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Comic Sans MS</vt:lpstr>
      <vt:lpstr>Times</vt:lpstr>
      <vt:lpstr>Times New Roman</vt:lpstr>
      <vt:lpstr>Verdana</vt:lpstr>
      <vt:lpstr>Simple Light</vt:lpstr>
      <vt:lpstr>Expanded ADEPT  Support and Evaluation System</vt:lpstr>
      <vt:lpstr>Note to Participants</vt:lpstr>
      <vt:lpstr>Purpose of the Expanded ADEPT System</vt:lpstr>
      <vt:lpstr>The Expanded ADEPT System Requirements</vt:lpstr>
      <vt:lpstr>The Expanded ADEPT System Requirements apply to the following educators:</vt:lpstr>
      <vt:lpstr>PowerPoint Presentation</vt:lpstr>
      <vt:lpstr>Dual Roles for Supervising Faculty During Student Teaching</vt:lpstr>
      <vt:lpstr>System Functions</vt:lpstr>
      <vt:lpstr>Expanded ADEPT Processes</vt:lpstr>
      <vt:lpstr>Connecting Functions and Processes  Each Expanded ADEPT process has a primary function</vt:lpstr>
      <vt:lpstr>Expanded ADEPT Processes are:</vt:lpstr>
      <vt:lpstr>PowerPoint Presentation</vt:lpstr>
      <vt:lpstr>Expanded ADEPT Formal  (Summative) Evaluation results are used:</vt:lpstr>
      <vt:lpstr>Teacher Candidate Evaluation during Student Teaching</vt:lpstr>
      <vt:lpstr>Expanded ADEPT and Career Development</vt:lpstr>
      <vt:lpstr>Certificate</vt:lpstr>
      <vt:lpstr>Contract</vt:lpstr>
      <vt:lpstr>PowerPoint Presentation</vt:lpstr>
      <vt:lpstr>PERFORMANCE STANDARDS</vt:lpstr>
      <vt:lpstr>The Importance of  Professional Standards</vt:lpstr>
      <vt:lpstr>Overall Structure of Expanded ADEPT</vt:lpstr>
      <vt:lpstr>What are domains?</vt:lpstr>
      <vt:lpstr>What are performance standards?</vt:lpstr>
      <vt:lpstr>What are Key Elements?</vt:lpstr>
      <vt:lpstr>What is the relationship between performance standards and key elements?</vt:lpstr>
      <vt:lpstr>What is meant by data?</vt:lpstr>
      <vt:lpstr>Within Expanded ADEPT, six types of evidence (data) are collected:</vt:lpstr>
      <vt:lpstr>Dossier</vt:lpstr>
      <vt:lpstr>What is meant by formative assessment?</vt:lpstr>
      <vt:lpstr>What is meant by summative assessment?</vt:lpstr>
      <vt:lpstr>AT COASTAL CAROLINA UNIVERSITY</vt:lpstr>
      <vt:lpstr>Performance Evaluation &amp; ADEPT</vt:lpstr>
      <vt:lpstr>PowerPoint Presentation</vt:lpstr>
      <vt:lpstr>Parts of the Rubric</vt:lpstr>
      <vt:lpstr>Interns receive both formative and summative feedback throughout the semester.  Formative and Summative assessments are used by cooperating teachers and university supervisors to evaluate progress towards competencies.</vt:lpstr>
      <vt:lpstr>Observations</vt:lpstr>
      <vt:lpstr>Expectation for Successful Completion of the Internship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Expanded ADEPT  Support and Evaluation System</dc:title>
  <dc:creator>Betsey Costner</dc:creator>
  <cp:lastModifiedBy>Betsey Costner</cp:lastModifiedBy>
  <cp:revision>1</cp:revision>
  <dcterms:modified xsi:type="dcterms:W3CDTF">2023-05-25T13:58:19Z</dcterms:modified>
</cp:coreProperties>
</file>