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1"/>
  </p:notesMasterIdLst>
  <p:handoutMasterIdLst>
    <p:handoutMasterId r:id="rId62"/>
  </p:handoutMasterIdLst>
  <p:sldIdLst>
    <p:sldId id="257" r:id="rId5"/>
    <p:sldId id="379" r:id="rId6"/>
    <p:sldId id="299" r:id="rId7"/>
    <p:sldId id="385" r:id="rId8"/>
    <p:sldId id="351" r:id="rId9"/>
    <p:sldId id="352" r:id="rId10"/>
    <p:sldId id="367" r:id="rId11"/>
    <p:sldId id="404" r:id="rId12"/>
    <p:sldId id="368" r:id="rId13"/>
    <p:sldId id="390" r:id="rId14"/>
    <p:sldId id="387" r:id="rId15"/>
    <p:sldId id="396" r:id="rId16"/>
    <p:sldId id="399" r:id="rId17"/>
    <p:sldId id="419" r:id="rId18"/>
    <p:sldId id="420" r:id="rId19"/>
    <p:sldId id="421" r:id="rId20"/>
    <p:sldId id="422" r:id="rId21"/>
    <p:sldId id="392" r:id="rId22"/>
    <p:sldId id="393" r:id="rId23"/>
    <p:sldId id="416" r:id="rId24"/>
    <p:sldId id="417" r:id="rId25"/>
    <p:sldId id="418" r:id="rId26"/>
    <p:sldId id="358" r:id="rId27"/>
    <p:sldId id="423" r:id="rId28"/>
    <p:sldId id="394" r:id="rId29"/>
    <p:sldId id="395" r:id="rId30"/>
    <p:sldId id="357" r:id="rId31"/>
    <p:sldId id="283" r:id="rId32"/>
    <p:sldId id="284" r:id="rId33"/>
    <p:sldId id="353" r:id="rId34"/>
    <p:sldId id="344" r:id="rId35"/>
    <p:sldId id="345" r:id="rId36"/>
    <p:sldId id="374" r:id="rId37"/>
    <p:sldId id="333" r:id="rId38"/>
    <p:sldId id="334" r:id="rId39"/>
    <p:sldId id="288" r:id="rId40"/>
    <p:sldId id="265" r:id="rId41"/>
    <p:sldId id="320" r:id="rId42"/>
    <p:sldId id="318" r:id="rId43"/>
    <p:sldId id="308" r:id="rId44"/>
    <p:sldId id="286" r:id="rId45"/>
    <p:sldId id="309" r:id="rId46"/>
    <p:sldId id="273" r:id="rId47"/>
    <p:sldId id="289" r:id="rId48"/>
    <p:sldId id="292" r:id="rId49"/>
    <p:sldId id="310" r:id="rId50"/>
    <p:sldId id="293" r:id="rId51"/>
    <p:sldId id="311" r:id="rId52"/>
    <p:sldId id="388" r:id="rId53"/>
    <p:sldId id="389" r:id="rId54"/>
    <p:sldId id="411" r:id="rId55"/>
    <p:sldId id="382" r:id="rId56"/>
    <p:sldId id="424" r:id="rId57"/>
    <p:sldId id="402" r:id="rId58"/>
    <p:sldId id="412" r:id="rId59"/>
    <p:sldId id="415"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Mitchell"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9489"/>
    <a:srgbClr val="316F83"/>
    <a:srgbClr val="8E0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52" autoAdjust="0"/>
  </p:normalViewPr>
  <p:slideViewPr>
    <p:cSldViewPr snapToGrid="0" snapToObjects="1">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B799C2-EDE9-452D-95D3-66CCB3279B83}" type="datetimeFigureOut">
              <a:rPr lang="en-US" smtClean="0"/>
              <a:t>11/6/2023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56B231-B201-4D62-9D5A-E531240DDCDE}" type="slidenum">
              <a:rPr lang="en-US" smtClean="0"/>
              <a:t>‹#›</a:t>
            </a:fld>
            <a:endParaRPr lang="en-US"/>
          </a:p>
        </p:txBody>
      </p:sp>
    </p:spTree>
    <p:extLst>
      <p:ext uri="{BB962C8B-B14F-4D97-AF65-F5344CB8AC3E}">
        <p14:creationId xmlns:p14="http://schemas.microsoft.com/office/powerpoint/2010/main" val="741697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CC5276-4019-6A4A-9B7F-176A25A3B810}" type="datetimeFigureOut">
              <a:rPr lang="en-US" smtClean="0"/>
              <a:t>11/6/2023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72859F-DD44-E14D-B491-DB1D532997B5}" type="slidenum">
              <a:rPr lang="en-US" smtClean="0"/>
              <a:t>‹#›</a:t>
            </a:fld>
            <a:endParaRPr lang="en-US"/>
          </a:p>
        </p:txBody>
      </p:sp>
    </p:spTree>
    <p:extLst>
      <p:ext uri="{BB962C8B-B14F-4D97-AF65-F5344CB8AC3E}">
        <p14:creationId xmlns:p14="http://schemas.microsoft.com/office/powerpoint/2010/main" val="1843567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1FDCE3B5-5F3B-004B-A33D-B24549D3607E}" type="slidenum">
              <a:rPr lang="en-US" sz="1200">
                <a:solidFill>
                  <a:srgbClr val="000000"/>
                </a:solidFill>
              </a:rPr>
              <a:pPr/>
              <a:t>1</a:t>
            </a:fld>
            <a:endParaRPr lang="en-US" sz="1200">
              <a:solidFill>
                <a:srgbClr val="000000"/>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dirty="0">
              <a:ea typeface="ＭＳ Ｐゴシック" charset="0"/>
              <a:cs typeface="ＭＳ Ｐゴシック" charset="0"/>
            </a:endParaRPr>
          </a:p>
        </p:txBody>
      </p:sp>
    </p:spTree>
    <p:extLst>
      <p:ext uri="{BB962C8B-B14F-4D97-AF65-F5344CB8AC3E}">
        <p14:creationId xmlns:p14="http://schemas.microsoft.com/office/powerpoint/2010/main" val="128369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C11A8CD-0B6B-574B-BAF1-2554DBE20E6A}" type="slidenum">
              <a:rPr lang="en-US" sz="1200">
                <a:solidFill>
                  <a:srgbClr val="000000"/>
                </a:solidFill>
              </a:rPr>
              <a:pPr/>
              <a:t>38</a:t>
            </a:fld>
            <a:endParaRPr lang="en-US" sz="1200">
              <a:solidFill>
                <a:srgbClr val="000000"/>
              </a:solidFill>
            </a:endParaRPr>
          </a:p>
        </p:txBody>
      </p:sp>
      <p:sp>
        <p:nvSpPr>
          <p:cNvPr id="36867" name="Notes Placeholder 1"/>
          <p:cNvSpPr>
            <a:spLocks noGrp="1"/>
          </p:cNvSpPr>
          <p:nvPr/>
        </p:nvSpPr>
        <p:spPr bwMode="auto">
          <a:xfrm>
            <a:off x="701040" y="4415790"/>
            <a:ext cx="5608320" cy="4183380"/>
          </a:xfrm>
          <a:prstGeom prst="rect">
            <a:avLst/>
          </a:prstGeom>
          <a:extLst>
            <a:ext uri="{FAA26D3D-D897-4be2-8F04-BA451C77F1D7}">
              <ma14:placeholderFlag xmlns="" xmlns:ma14="http://schemas.microsoft.com/office/mac/drawingml/2011/main" val="1"/>
            </a:ext>
          </a:extLst>
        </p:spPr>
        <p:txBody>
          <a:bodyPr lIns="93177" tIns="46589" rIns="93177" bIns="46589"/>
          <a:lstStyle/>
          <a:p>
            <a:pPr defTabSz="931774" eaLnBrk="0" fontAlgn="base" hangingPunct="0">
              <a:spcBef>
                <a:spcPct val="30000"/>
              </a:spcBef>
              <a:spcAft>
                <a:spcPct val="0"/>
              </a:spcAft>
            </a:pPr>
            <a:endParaRPr lang="en-US" sz="12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105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C11A8CD-0B6B-574B-BAF1-2554DBE20E6A}" type="slidenum">
              <a:rPr lang="en-US" sz="1200">
                <a:solidFill>
                  <a:srgbClr val="000000"/>
                </a:solidFill>
              </a:rPr>
              <a:pPr/>
              <a:t>39</a:t>
            </a:fld>
            <a:endParaRPr lang="en-US" sz="1200">
              <a:solidFill>
                <a:srgbClr val="000000"/>
              </a:solidFill>
            </a:endParaRPr>
          </a:p>
        </p:txBody>
      </p:sp>
      <p:sp>
        <p:nvSpPr>
          <p:cNvPr id="36867" name="Notes Placeholder 1"/>
          <p:cNvSpPr>
            <a:spLocks noGrp="1"/>
          </p:cNvSpPr>
          <p:nvPr/>
        </p:nvSpPr>
        <p:spPr bwMode="auto">
          <a:xfrm>
            <a:off x="701040" y="4415790"/>
            <a:ext cx="5608320" cy="4183380"/>
          </a:xfrm>
          <a:prstGeom prst="rect">
            <a:avLst/>
          </a:prstGeom>
          <a:extLst>
            <a:ext uri="{FAA26D3D-D897-4be2-8F04-BA451C77F1D7}">
              <ma14:placeholderFlag xmlns="" xmlns:ma14="http://schemas.microsoft.com/office/mac/drawingml/2011/main" val="1"/>
            </a:ext>
          </a:extLst>
        </p:spPr>
        <p:txBody>
          <a:bodyPr lIns="93177" tIns="46589" rIns="93177" bIns="46589"/>
          <a:lstStyle/>
          <a:p>
            <a:pPr defTabSz="931774" eaLnBrk="0" fontAlgn="base" hangingPunct="0">
              <a:spcBef>
                <a:spcPct val="30000"/>
              </a:spcBef>
              <a:spcAft>
                <a:spcPct val="0"/>
              </a:spcAft>
            </a:pPr>
            <a:endParaRPr lang="en-US" sz="12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4431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C11A8CD-0B6B-574B-BAF1-2554DBE20E6A}" type="slidenum">
              <a:rPr lang="en-US" sz="1200">
                <a:solidFill>
                  <a:srgbClr val="000000"/>
                </a:solidFill>
              </a:rPr>
              <a:pPr/>
              <a:t>40</a:t>
            </a:fld>
            <a:endParaRPr lang="en-US" sz="1200">
              <a:solidFill>
                <a:srgbClr val="000000"/>
              </a:solidFill>
            </a:endParaRPr>
          </a:p>
        </p:txBody>
      </p:sp>
      <p:sp>
        <p:nvSpPr>
          <p:cNvPr id="36867" name="Notes Placeholder 1"/>
          <p:cNvSpPr>
            <a:spLocks noGrp="1"/>
          </p:cNvSpPr>
          <p:nvPr/>
        </p:nvSpPr>
        <p:spPr bwMode="auto">
          <a:xfrm>
            <a:off x="701040" y="4415790"/>
            <a:ext cx="5608320" cy="4183380"/>
          </a:xfrm>
          <a:prstGeom prst="rect">
            <a:avLst/>
          </a:prstGeom>
          <a:extLst>
            <a:ext uri="{FAA26D3D-D897-4be2-8F04-BA451C77F1D7}">
              <ma14:placeholderFlag xmlns="" xmlns:ma14="http://schemas.microsoft.com/office/mac/drawingml/2011/main" val="1"/>
            </a:ext>
          </a:extLst>
        </p:spPr>
        <p:txBody>
          <a:bodyPr lIns="93177" tIns="46589" rIns="93177" bIns="46589"/>
          <a:lstStyle/>
          <a:p>
            <a:pPr defTabSz="931774" eaLnBrk="0" fontAlgn="base" hangingPunct="0">
              <a:spcBef>
                <a:spcPct val="30000"/>
              </a:spcBef>
              <a:spcAft>
                <a:spcPct val="0"/>
              </a:spcAft>
            </a:pPr>
            <a:endParaRPr lang="en-US" sz="12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9630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C11A8CD-0B6B-574B-BAF1-2554DBE20E6A}" type="slidenum">
              <a:rPr lang="en-US" sz="1200">
                <a:solidFill>
                  <a:srgbClr val="000000"/>
                </a:solidFill>
              </a:rPr>
              <a:pPr/>
              <a:t>41</a:t>
            </a:fld>
            <a:endParaRPr lang="en-US" sz="1200">
              <a:solidFill>
                <a:srgbClr val="000000"/>
              </a:solidFill>
            </a:endParaRPr>
          </a:p>
        </p:txBody>
      </p:sp>
      <p:sp>
        <p:nvSpPr>
          <p:cNvPr id="36867" name="Notes Placeholder 1"/>
          <p:cNvSpPr>
            <a:spLocks noGrp="1"/>
          </p:cNvSpPr>
          <p:nvPr/>
        </p:nvSpPr>
        <p:spPr bwMode="auto">
          <a:xfrm>
            <a:off x="701040" y="4415790"/>
            <a:ext cx="5608320" cy="4183380"/>
          </a:xfrm>
          <a:prstGeom prst="rect">
            <a:avLst/>
          </a:prstGeom>
          <a:extLst>
            <a:ext uri="{FAA26D3D-D897-4be2-8F04-BA451C77F1D7}">
              <ma14:placeholderFlag xmlns="" xmlns:ma14="http://schemas.microsoft.com/office/mac/drawingml/2011/main" val="1"/>
            </a:ext>
          </a:extLst>
        </p:spPr>
        <p:txBody>
          <a:bodyPr lIns="93177" tIns="46589" rIns="93177" bIns="46589"/>
          <a:lstStyle/>
          <a:p>
            <a:pPr defTabSz="931774" eaLnBrk="0" fontAlgn="base" hangingPunct="0">
              <a:spcBef>
                <a:spcPct val="30000"/>
              </a:spcBef>
              <a:spcAft>
                <a:spcPct val="0"/>
              </a:spcAft>
            </a:pPr>
            <a:endParaRPr lang="en-US" sz="12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4722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C11A8CD-0B6B-574B-BAF1-2554DBE20E6A}" type="slidenum">
              <a:rPr lang="en-US" sz="1200">
                <a:solidFill>
                  <a:srgbClr val="000000"/>
                </a:solidFill>
              </a:rPr>
              <a:pPr/>
              <a:t>42</a:t>
            </a:fld>
            <a:endParaRPr lang="en-US" sz="1200">
              <a:solidFill>
                <a:srgbClr val="000000"/>
              </a:solidFill>
            </a:endParaRPr>
          </a:p>
        </p:txBody>
      </p:sp>
      <p:sp>
        <p:nvSpPr>
          <p:cNvPr id="36867" name="Notes Placeholder 1"/>
          <p:cNvSpPr>
            <a:spLocks noGrp="1"/>
          </p:cNvSpPr>
          <p:nvPr/>
        </p:nvSpPr>
        <p:spPr bwMode="auto">
          <a:xfrm>
            <a:off x="701040" y="4415790"/>
            <a:ext cx="5608320" cy="4183380"/>
          </a:xfrm>
          <a:prstGeom prst="rect">
            <a:avLst/>
          </a:prstGeom>
          <a:extLst>
            <a:ext uri="{FAA26D3D-D897-4be2-8F04-BA451C77F1D7}">
              <ma14:placeholderFlag xmlns="" xmlns:ma14="http://schemas.microsoft.com/office/mac/drawingml/2011/main" val="1"/>
            </a:ext>
          </a:extLst>
        </p:spPr>
        <p:txBody>
          <a:bodyPr lIns="93177" tIns="46589" rIns="93177" bIns="46589"/>
          <a:lstStyle/>
          <a:p>
            <a:pPr defTabSz="931774" eaLnBrk="0" fontAlgn="base" hangingPunct="0">
              <a:spcBef>
                <a:spcPct val="30000"/>
              </a:spcBef>
              <a:spcAft>
                <a:spcPct val="0"/>
              </a:spcAft>
            </a:pPr>
            <a:endParaRPr lang="en-US" sz="12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6056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xfrm>
            <a:off x="155787" y="4415790"/>
            <a:ext cx="6698827"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ea typeface="ＭＳ Ｐゴシック" charset="0"/>
              <a:cs typeface="ＭＳ Ｐゴシック" charset="0"/>
            </a:endParaRPr>
          </a:p>
        </p:txBody>
      </p:sp>
    </p:spTree>
    <p:extLst>
      <p:ext uri="{BB962C8B-B14F-4D97-AF65-F5344CB8AC3E}">
        <p14:creationId xmlns:p14="http://schemas.microsoft.com/office/powerpoint/2010/main" val="374775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44</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ea typeface="AppleGothic" charset="0"/>
                <a:cs typeface="AppleGothic" charset="0"/>
              </a:rPr>
              <a:t>Both public information.</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APR</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4 YEAR AVERAGE</a:t>
            </a:r>
          </a:p>
          <a:p>
            <a:pPr eaLnBrk="1" hangingPunct="1"/>
            <a:r>
              <a:rPr lang="en-US" sz="1000" b="1">
                <a:ea typeface="AppleGothic" charset="0"/>
                <a:cs typeface="AppleGothic" charset="0"/>
              </a:rPr>
              <a:t>TOTAL POINTS OF TEAM</a:t>
            </a:r>
            <a:r>
              <a:rPr lang="ja-JP" altLang="en-US" sz="1000" b="1">
                <a:ea typeface="AppleGothic" charset="0"/>
                <a:cs typeface="AppleGothic" charset="0"/>
              </a:rPr>
              <a:t>’</a:t>
            </a:r>
            <a:r>
              <a:rPr lang="en-US" altLang="ja-JP" sz="1000" b="1">
                <a:ea typeface="AppleGothic" charset="0"/>
                <a:cs typeface="AppleGothic" charset="0"/>
              </a:rPr>
              <a:t>S ROSER (ON FINANCIAL AID) DIVIDED BY THE TOTAL POINTS POSSIBLE.</a:t>
            </a:r>
          </a:p>
          <a:p>
            <a:pPr eaLnBrk="1" hangingPunct="1"/>
            <a:r>
              <a:rPr lang="en-US" sz="1000">
                <a:ea typeface="ＭＳ Ｐゴシック" charset="0"/>
                <a:cs typeface="Arial" charset="0"/>
              </a:rPr>
              <a:t>FROM NCAA.ORG        Each student-athlete receiving </a:t>
            </a:r>
            <a:r>
              <a:rPr lang="en-US" sz="1000" b="1">
                <a:ea typeface="ＭＳ Ｐゴシック" charset="0"/>
                <a:cs typeface="Arial" charset="0"/>
              </a:rPr>
              <a:t>athletically related financial aid </a:t>
            </a:r>
            <a:r>
              <a:rPr lang="en-US" sz="1000">
                <a:ea typeface="ＭＳ Ｐゴシック" charset="0"/>
                <a:cs typeface="Arial" charset="0"/>
              </a:rPr>
              <a:t>earns one retention point for staying in school and one eligibility point for being academically eligible. A team</a:t>
            </a:r>
            <a:r>
              <a:rPr lang="ja-JP" altLang="en-US" sz="1000">
                <a:ea typeface="ＭＳ Ｐゴシック" charset="0"/>
                <a:cs typeface="Arial" charset="0"/>
              </a:rPr>
              <a:t>’</a:t>
            </a:r>
            <a:r>
              <a:rPr lang="en-US" altLang="ja-JP" sz="1000">
                <a:ea typeface="ＭＳ Ｐゴシック" charset="0"/>
                <a:cs typeface="Arial" charset="0"/>
              </a:rPr>
              <a:t>s total points are divided by points possible and then multiplied by one thousand to equal the team</a:t>
            </a:r>
            <a:r>
              <a:rPr lang="ja-JP" altLang="en-US" sz="1000">
                <a:ea typeface="ＭＳ Ｐゴシック" charset="0"/>
                <a:cs typeface="Arial" charset="0"/>
              </a:rPr>
              <a:t>’</a:t>
            </a:r>
            <a:r>
              <a:rPr lang="en-US" altLang="ja-JP" sz="1000">
                <a:ea typeface="ＭＳ Ｐゴシック" charset="0"/>
                <a:cs typeface="Arial" charset="0"/>
              </a:rPr>
              <a:t>s Academic Progress Rate score. </a:t>
            </a:r>
          </a:p>
          <a:p>
            <a:pPr eaLnBrk="1" hangingPunct="1"/>
            <a:endParaRPr lang="en-US" sz="1000">
              <a:ea typeface="ＭＳ Ｐゴシック" charset="0"/>
              <a:cs typeface="Arial" charset="0"/>
            </a:endParaRPr>
          </a:p>
          <a:p>
            <a:pPr eaLnBrk="1" hangingPunct="1"/>
            <a:r>
              <a:rPr lang="en-US" sz="1000">
                <a:ea typeface="ＭＳ Ｐゴシック" charset="0"/>
                <a:cs typeface="Arial" charset="0"/>
              </a:rPr>
              <a:t>POINTS  = ELIGIBLE + RETURNED</a:t>
            </a:r>
          </a:p>
          <a:p>
            <a:pPr eaLnBrk="1" hangingPunct="1"/>
            <a:endParaRPr lang="en-US" sz="1000">
              <a:ea typeface="ＭＳ Ｐゴシック" charset="0"/>
              <a:cs typeface="Arial" charset="0"/>
            </a:endParaRPr>
          </a:p>
          <a:p>
            <a:pPr eaLnBrk="1" hangingPunct="1"/>
            <a:r>
              <a:rPr lang="en-US" sz="1000" b="1">
                <a:ea typeface="ＭＳ Ｐゴシック" charset="0"/>
                <a:cs typeface="Arial" charset="0"/>
              </a:rPr>
              <a:t>GSR</a:t>
            </a:r>
          </a:p>
          <a:p>
            <a:pPr eaLnBrk="1" hangingPunct="1"/>
            <a:endParaRPr lang="en-US" sz="1000">
              <a:ea typeface="ＭＳ Ｐゴシック" charset="0"/>
              <a:cs typeface="Arial" charset="0"/>
            </a:endParaRPr>
          </a:p>
          <a:p>
            <a:pPr marL="0" lvl="1"/>
            <a:r>
              <a:rPr lang="en-US" sz="100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a:ea typeface="ＭＳ Ｐゴシック" charset="0"/>
              <a:cs typeface="ＭＳ Ｐゴシック" charset="0"/>
            </a:endParaRPr>
          </a:p>
        </p:txBody>
      </p:sp>
    </p:spTree>
    <p:extLst>
      <p:ext uri="{BB962C8B-B14F-4D97-AF65-F5344CB8AC3E}">
        <p14:creationId xmlns:p14="http://schemas.microsoft.com/office/powerpoint/2010/main" val="328830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45</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ea typeface="AppleGothic" charset="0"/>
                <a:cs typeface="AppleGothic" charset="0"/>
              </a:rPr>
              <a:t>Both public information.</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APR</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4 YEAR AVERAGE</a:t>
            </a:r>
          </a:p>
          <a:p>
            <a:pPr eaLnBrk="1" hangingPunct="1"/>
            <a:r>
              <a:rPr lang="en-US" sz="1000" b="1">
                <a:ea typeface="AppleGothic" charset="0"/>
                <a:cs typeface="AppleGothic" charset="0"/>
              </a:rPr>
              <a:t>TOTAL POINTS OF TEAM</a:t>
            </a:r>
            <a:r>
              <a:rPr lang="ja-JP" altLang="en-US" sz="1000" b="1">
                <a:ea typeface="AppleGothic" charset="0"/>
                <a:cs typeface="AppleGothic" charset="0"/>
              </a:rPr>
              <a:t>’</a:t>
            </a:r>
            <a:r>
              <a:rPr lang="en-US" altLang="ja-JP" sz="1000" b="1">
                <a:ea typeface="AppleGothic" charset="0"/>
                <a:cs typeface="AppleGothic" charset="0"/>
              </a:rPr>
              <a:t>S ROSER (ON FINANCIAL AID) DIVIDED BY THE TOTAL POINTS POSSIBLE.</a:t>
            </a:r>
          </a:p>
          <a:p>
            <a:pPr eaLnBrk="1" hangingPunct="1"/>
            <a:r>
              <a:rPr lang="en-US" sz="1000">
                <a:ea typeface="ＭＳ Ｐゴシック" charset="0"/>
                <a:cs typeface="Arial" charset="0"/>
              </a:rPr>
              <a:t>FROM NCAA.ORG        Each student-athlete receiving </a:t>
            </a:r>
            <a:r>
              <a:rPr lang="en-US" sz="1000" b="1">
                <a:ea typeface="ＭＳ Ｐゴシック" charset="0"/>
                <a:cs typeface="Arial" charset="0"/>
              </a:rPr>
              <a:t>athletically related financial aid </a:t>
            </a:r>
            <a:r>
              <a:rPr lang="en-US" sz="1000">
                <a:ea typeface="ＭＳ Ｐゴシック" charset="0"/>
                <a:cs typeface="Arial" charset="0"/>
              </a:rPr>
              <a:t>earns one retention point for staying in school and one eligibility point for being academically eligible. A team</a:t>
            </a:r>
            <a:r>
              <a:rPr lang="ja-JP" altLang="en-US" sz="1000">
                <a:ea typeface="ＭＳ Ｐゴシック" charset="0"/>
                <a:cs typeface="Arial" charset="0"/>
              </a:rPr>
              <a:t>’</a:t>
            </a:r>
            <a:r>
              <a:rPr lang="en-US" altLang="ja-JP" sz="1000">
                <a:ea typeface="ＭＳ Ｐゴシック" charset="0"/>
                <a:cs typeface="Arial" charset="0"/>
              </a:rPr>
              <a:t>s total points are divided by points possible and then multiplied by one thousand to equal the team</a:t>
            </a:r>
            <a:r>
              <a:rPr lang="ja-JP" altLang="en-US" sz="1000">
                <a:ea typeface="ＭＳ Ｐゴシック" charset="0"/>
                <a:cs typeface="Arial" charset="0"/>
              </a:rPr>
              <a:t>’</a:t>
            </a:r>
            <a:r>
              <a:rPr lang="en-US" altLang="ja-JP" sz="1000">
                <a:ea typeface="ＭＳ Ｐゴシック" charset="0"/>
                <a:cs typeface="Arial" charset="0"/>
              </a:rPr>
              <a:t>s Academic Progress Rate score. </a:t>
            </a:r>
          </a:p>
          <a:p>
            <a:pPr eaLnBrk="1" hangingPunct="1"/>
            <a:endParaRPr lang="en-US" sz="1000">
              <a:ea typeface="ＭＳ Ｐゴシック" charset="0"/>
              <a:cs typeface="Arial" charset="0"/>
            </a:endParaRPr>
          </a:p>
          <a:p>
            <a:pPr eaLnBrk="1" hangingPunct="1"/>
            <a:r>
              <a:rPr lang="en-US" sz="1000">
                <a:ea typeface="ＭＳ Ｐゴシック" charset="0"/>
                <a:cs typeface="Arial" charset="0"/>
              </a:rPr>
              <a:t>POINTS  = ELIGIBLE + RETURNED</a:t>
            </a:r>
          </a:p>
          <a:p>
            <a:pPr eaLnBrk="1" hangingPunct="1"/>
            <a:endParaRPr lang="en-US" sz="1000">
              <a:ea typeface="ＭＳ Ｐゴシック" charset="0"/>
              <a:cs typeface="Arial" charset="0"/>
            </a:endParaRPr>
          </a:p>
          <a:p>
            <a:pPr eaLnBrk="1" hangingPunct="1"/>
            <a:r>
              <a:rPr lang="en-US" sz="1000" b="1">
                <a:ea typeface="ＭＳ Ｐゴシック" charset="0"/>
                <a:cs typeface="Arial" charset="0"/>
              </a:rPr>
              <a:t>GSR</a:t>
            </a:r>
          </a:p>
          <a:p>
            <a:pPr eaLnBrk="1" hangingPunct="1"/>
            <a:endParaRPr lang="en-US" sz="1000">
              <a:ea typeface="ＭＳ Ｐゴシック" charset="0"/>
              <a:cs typeface="Arial" charset="0"/>
            </a:endParaRPr>
          </a:p>
          <a:p>
            <a:pPr marL="0" lvl="1"/>
            <a:r>
              <a:rPr lang="en-US" sz="100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a:ea typeface="ＭＳ Ｐゴシック" charset="0"/>
              <a:cs typeface="ＭＳ Ｐゴシック" charset="0"/>
            </a:endParaRPr>
          </a:p>
        </p:txBody>
      </p:sp>
    </p:spTree>
    <p:extLst>
      <p:ext uri="{BB962C8B-B14F-4D97-AF65-F5344CB8AC3E}">
        <p14:creationId xmlns:p14="http://schemas.microsoft.com/office/powerpoint/2010/main" val="734834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46</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dirty="0">
                <a:ea typeface="AppleGothic" charset="0"/>
                <a:cs typeface="AppleGothic" charset="0"/>
              </a:rPr>
              <a:t>Both public information.</a:t>
            </a:r>
          </a:p>
          <a:p>
            <a:pPr eaLnBrk="1" hangingPunct="1"/>
            <a:endParaRPr lang="en-US" sz="1000" b="1" dirty="0">
              <a:ea typeface="AppleGothic" charset="0"/>
              <a:cs typeface="AppleGothic" charset="0"/>
            </a:endParaRPr>
          </a:p>
          <a:p>
            <a:pPr eaLnBrk="1" hangingPunct="1"/>
            <a:r>
              <a:rPr lang="en-US" sz="1000" b="1" dirty="0">
                <a:ea typeface="AppleGothic" charset="0"/>
                <a:cs typeface="AppleGothic" charset="0"/>
              </a:rPr>
              <a:t>APR</a:t>
            </a:r>
          </a:p>
          <a:p>
            <a:pPr eaLnBrk="1" hangingPunct="1"/>
            <a:endParaRPr lang="en-US" sz="1000" b="1" dirty="0">
              <a:ea typeface="AppleGothic" charset="0"/>
              <a:cs typeface="AppleGothic" charset="0"/>
            </a:endParaRPr>
          </a:p>
          <a:p>
            <a:pPr eaLnBrk="1" hangingPunct="1"/>
            <a:r>
              <a:rPr lang="en-US" sz="1000" b="1" dirty="0">
                <a:ea typeface="AppleGothic" charset="0"/>
                <a:cs typeface="AppleGothic" charset="0"/>
              </a:rPr>
              <a:t>4 YEAR AVERAGE</a:t>
            </a:r>
          </a:p>
          <a:p>
            <a:pPr eaLnBrk="1" hangingPunct="1"/>
            <a:r>
              <a:rPr lang="en-US" sz="1000" b="1" dirty="0">
                <a:ea typeface="AppleGothic" charset="0"/>
                <a:cs typeface="AppleGothic" charset="0"/>
              </a:rPr>
              <a:t>TOTAL POINTS OF TEAM</a:t>
            </a:r>
            <a:r>
              <a:rPr lang="ja-JP" altLang="en-US" sz="1000" b="1" dirty="0">
                <a:ea typeface="AppleGothic" charset="0"/>
                <a:cs typeface="AppleGothic" charset="0"/>
              </a:rPr>
              <a:t>’</a:t>
            </a:r>
            <a:r>
              <a:rPr lang="en-US" altLang="ja-JP" sz="1000" b="1" dirty="0">
                <a:ea typeface="AppleGothic" charset="0"/>
                <a:cs typeface="AppleGothic" charset="0"/>
              </a:rPr>
              <a:t>S ROSER (ON FINANCIAL AID) DIVIDED BY THE TOTAL POINTS POSSIBLE.</a:t>
            </a:r>
          </a:p>
          <a:p>
            <a:pPr eaLnBrk="1" hangingPunct="1"/>
            <a:r>
              <a:rPr lang="en-US" sz="1000" dirty="0">
                <a:ea typeface="ＭＳ Ｐゴシック" charset="0"/>
                <a:cs typeface="Arial" charset="0"/>
              </a:rPr>
              <a:t>FROM NCAA.ORG        Each student-athlete receiving </a:t>
            </a:r>
            <a:r>
              <a:rPr lang="en-US" sz="1000" b="1" dirty="0">
                <a:ea typeface="ＭＳ Ｐゴシック" charset="0"/>
                <a:cs typeface="Arial" charset="0"/>
              </a:rPr>
              <a:t>athletically related financial aid </a:t>
            </a:r>
            <a:r>
              <a:rPr lang="en-US" sz="1000" dirty="0">
                <a:ea typeface="ＭＳ Ｐゴシック" charset="0"/>
                <a:cs typeface="Arial" charset="0"/>
              </a:rPr>
              <a:t>earns one retention point for staying in school and one eligibility point for being academically eligible. A team</a:t>
            </a:r>
            <a:r>
              <a:rPr lang="ja-JP" altLang="en-US" sz="1000" dirty="0">
                <a:ea typeface="ＭＳ Ｐゴシック" charset="0"/>
                <a:cs typeface="Arial" charset="0"/>
              </a:rPr>
              <a:t>’</a:t>
            </a:r>
            <a:r>
              <a:rPr lang="en-US" altLang="ja-JP" sz="1000" dirty="0">
                <a:ea typeface="ＭＳ Ｐゴシック" charset="0"/>
                <a:cs typeface="Arial" charset="0"/>
              </a:rPr>
              <a:t>s total points are divided by points possible and then multiplied by one thousand to equal the team</a:t>
            </a:r>
            <a:r>
              <a:rPr lang="ja-JP" altLang="en-US" sz="1000" dirty="0">
                <a:ea typeface="ＭＳ Ｐゴシック" charset="0"/>
                <a:cs typeface="Arial" charset="0"/>
              </a:rPr>
              <a:t>’</a:t>
            </a:r>
            <a:r>
              <a:rPr lang="en-US" altLang="ja-JP" sz="1000" dirty="0">
                <a:ea typeface="ＭＳ Ｐゴシック" charset="0"/>
                <a:cs typeface="Arial" charset="0"/>
              </a:rPr>
              <a:t>s Academic Progress Rate score. </a:t>
            </a:r>
          </a:p>
          <a:p>
            <a:pPr eaLnBrk="1" hangingPunct="1"/>
            <a:endParaRPr lang="en-US" sz="1000" dirty="0">
              <a:ea typeface="ＭＳ Ｐゴシック" charset="0"/>
              <a:cs typeface="Arial" charset="0"/>
            </a:endParaRPr>
          </a:p>
          <a:p>
            <a:pPr eaLnBrk="1" hangingPunct="1"/>
            <a:r>
              <a:rPr lang="en-US" sz="1000" dirty="0">
                <a:ea typeface="ＭＳ Ｐゴシック" charset="0"/>
                <a:cs typeface="Arial" charset="0"/>
              </a:rPr>
              <a:t>POINTS  = ELIGIBLE + RETURNED</a:t>
            </a:r>
          </a:p>
          <a:p>
            <a:pPr eaLnBrk="1" hangingPunct="1"/>
            <a:endParaRPr lang="en-US" sz="1000" dirty="0">
              <a:ea typeface="ＭＳ Ｐゴシック" charset="0"/>
              <a:cs typeface="Arial" charset="0"/>
            </a:endParaRPr>
          </a:p>
          <a:p>
            <a:pPr eaLnBrk="1" hangingPunct="1"/>
            <a:r>
              <a:rPr lang="en-US" sz="1000" b="1" dirty="0">
                <a:ea typeface="ＭＳ Ｐゴシック" charset="0"/>
                <a:cs typeface="Arial" charset="0"/>
              </a:rPr>
              <a:t>GSR</a:t>
            </a:r>
          </a:p>
          <a:p>
            <a:pPr eaLnBrk="1" hangingPunct="1"/>
            <a:endParaRPr lang="en-US" sz="1000" dirty="0">
              <a:ea typeface="ＭＳ Ｐゴシック" charset="0"/>
              <a:cs typeface="Arial" charset="0"/>
            </a:endParaRPr>
          </a:p>
          <a:p>
            <a:pPr marL="0" lvl="1"/>
            <a:r>
              <a:rPr lang="en-US" sz="1000" dirty="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dirty="0">
              <a:ea typeface="ＭＳ Ｐゴシック" charset="0"/>
              <a:cs typeface="ＭＳ Ｐゴシック" charset="0"/>
            </a:endParaRPr>
          </a:p>
        </p:txBody>
      </p:sp>
    </p:spTree>
    <p:extLst>
      <p:ext uri="{BB962C8B-B14F-4D97-AF65-F5344CB8AC3E}">
        <p14:creationId xmlns:p14="http://schemas.microsoft.com/office/powerpoint/2010/main" val="271545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47</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ea typeface="AppleGothic" charset="0"/>
                <a:cs typeface="AppleGothic" charset="0"/>
              </a:rPr>
              <a:t>Both public information.</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APR</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4 YEAR AVERAGE</a:t>
            </a:r>
          </a:p>
          <a:p>
            <a:pPr eaLnBrk="1" hangingPunct="1"/>
            <a:r>
              <a:rPr lang="en-US" sz="1000" b="1">
                <a:ea typeface="AppleGothic" charset="0"/>
                <a:cs typeface="AppleGothic" charset="0"/>
              </a:rPr>
              <a:t>TOTAL POINTS OF TEAM</a:t>
            </a:r>
            <a:r>
              <a:rPr lang="ja-JP" altLang="en-US" sz="1000" b="1">
                <a:ea typeface="AppleGothic" charset="0"/>
                <a:cs typeface="AppleGothic" charset="0"/>
              </a:rPr>
              <a:t>’</a:t>
            </a:r>
            <a:r>
              <a:rPr lang="en-US" altLang="ja-JP" sz="1000" b="1">
                <a:ea typeface="AppleGothic" charset="0"/>
                <a:cs typeface="AppleGothic" charset="0"/>
              </a:rPr>
              <a:t>S ROSER (ON FINANCIAL AID) DIVIDED BY THE TOTAL POINTS POSSIBLE.</a:t>
            </a:r>
          </a:p>
          <a:p>
            <a:pPr eaLnBrk="1" hangingPunct="1"/>
            <a:r>
              <a:rPr lang="en-US" sz="1000">
                <a:ea typeface="ＭＳ Ｐゴシック" charset="0"/>
                <a:cs typeface="Arial" charset="0"/>
              </a:rPr>
              <a:t>FROM NCAA.ORG        Each student-athlete receiving </a:t>
            </a:r>
            <a:r>
              <a:rPr lang="en-US" sz="1000" b="1">
                <a:ea typeface="ＭＳ Ｐゴシック" charset="0"/>
                <a:cs typeface="Arial" charset="0"/>
              </a:rPr>
              <a:t>athletically related financial aid </a:t>
            </a:r>
            <a:r>
              <a:rPr lang="en-US" sz="1000">
                <a:ea typeface="ＭＳ Ｐゴシック" charset="0"/>
                <a:cs typeface="Arial" charset="0"/>
              </a:rPr>
              <a:t>earns one retention point for staying in school and one eligibility point for being academically eligible. A team</a:t>
            </a:r>
            <a:r>
              <a:rPr lang="ja-JP" altLang="en-US" sz="1000">
                <a:ea typeface="ＭＳ Ｐゴシック" charset="0"/>
                <a:cs typeface="Arial" charset="0"/>
              </a:rPr>
              <a:t>’</a:t>
            </a:r>
            <a:r>
              <a:rPr lang="en-US" altLang="ja-JP" sz="1000">
                <a:ea typeface="ＭＳ Ｐゴシック" charset="0"/>
                <a:cs typeface="Arial" charset="0"/>
              </a:rPr>
              <a:t>s total points are divided by points possible and then multiplied by one thousand to equal the team</a:t>
            </a:r>
            <a:r>
              <a:rPr lang="ja-JP" altLang="en-US" sz="1000">
                <a:ea typeface="ＭＳ Ｐゴシック" charset="0"/>
                <a:cs typeface="Arial" charset="0"/>
              </a:rPr>
              <a:t>’</a:t>
            </a:r>
            <a:r>
              <a:rPr lang="en-US" altLang="ja-JP" sz="1000">
                <a:ea typeface="ＭＳ Ｐゴシック" charset="0"/>
                <a:cs typeface="Arial" charset="0"/>
              </a:rPr>
              <a:t>s Academic Progress Rate score. </a:t>
            </a:r>
          </a:p>
          <a:p>
            <a:pPr eaLnBrk="1" hangingPunct="1"/>
            <a:endParaRPr lang="en-US" sz="1000">
              <a:ea typeface="ＭＳ Ｐゴシック" charset="0"/>
              <a:cs typeface="Arial" charset="0"/>
            </a:endParaRPr>
          </a:p>
          <a:p>
            <a:pPr eaLnBrk="1" hangingPunct="1"/>
            <a:r>
              <a:rPr lang="en-US" sz="1000">
                <a:ea typeface="ＭＳ Ｐゴシック" charset="0"/>
                <a:cs typeface="Arial" charset="0"/>
              </a:rPr>
              <a:t>POINTS  = ELIGIBLE + RETURNED</a:t>
            </a:r>
          </a:p>
          <a:p>
            <a:pPr eaLnBrk="1" hangingPunct="1"/>
            <a:endParaRPr lang="en-US" sz="1000">
              <a:ea typeface="ＭＳ Ｐゴシック" charset="0"/>
              <a:cs typeface="Arial" charset="0"/>
            </a:endParaRPr>
          </a:p>
          <a:p>
            <a:pPr eaLnBrk="1" hangingPunct="1"/>
            <a:r>
              <a:rPr lang="en-US" sz="1000" b="1">
                <a:ea typeface="ＭＳ Ｐゴシック" charset="0"/>
                <a:cs typeface="Arial" charset="0"/>
              </a:rPr>
              <a:t>GSR</a:t>
            </a:r>
          </a:p>
          <a:p>
            <a:pPr eaLnBrk="1" hangingPunct="1"/>
            <a:endParaRPr lang="en-US" sz="1000">
              <a:ea typeface="ＭＳ Ｐゴシック" charset="0"/>
              <a:cs typeface="Arial" charset="0"/>
            </a:endParaRPr>
          </a:p>
          <a:p>
            <a:pPr marL="0" lvl="1"/>
            <a:r>
              <a:rPr lang="en-US" sz="100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a:ea typeface="ＭＳ Ｐゴシック" charset="0"/>
              <a:cs typeface="ＭＳ Ｐゴシック" charset="0"/>
            </a:endParaRPr>
          </a:p>
        </p:txBody>
      </p:sp>
    </p:spTree>
    <p:extLst>
      <p:ext uri="{BB962C8B-B14F-4D97-AF65-F5344CB8AC3E}">
        <p14:creationId xmlns:p14="http://schemas.microsoft.com/office/powerpoint/2010/main" val="121474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3B59AAD-C5EA-6A46-A5A5-CD52020A07F5}" type="slidenum">
              <a:rPr lang="en-US" sz="1200">
                <a:solidFill>
                  <a:srgbClr val="000000"/>
                </a:solidFill>
              </a:rPr>
              <a:pPr/>
              <a:t>3</a:t>
            </a:fld>
            <a:endParaRPr lang="en-US" sz="1200">
              <a:solidFill>
                <a:srgbClr val="000000"/>
              </a:solidFill>
            </a:endParaRPr>
          </a:p>
        </p:txBody>
      </p:sp>
    </p:spTree>
    <p:extLst>
      <p:ext uri="{BB962C8B-B14F-4D97-AF65-F5344CB8AC3E}">
        <p14:creationId xmlns:p14="http://schemas.microsoft.com/office/powerpoint/2010/main" val="22771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48</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ea typeface="AppleGothic" charset="0"/>
                <a:cs typeface="AppleGothic" charset="0"/>
              </a:rPr>
              <a:t>Both public information.</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APR</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4 YEAR AVERAGE</a:t>
            </a:r>
          </a:p>
          <a:p>
            <a:pPr eaLnBrk="1" hangingPunct="1"/>
            <a:r>
              <a:rPr lang="en-US" sz="1000" b="1">
                <a:ea typeface="AppleGothic" charset="0"/>
                <a:cs typeface="AppleGothic" charset="0"/>
              </a:rPr>
              <a:t>TOTAL POINTS OF TEAM</a:t>
            </a:r>
            <a:r>
              <a:rPr lang="ja-JP" altLang="en-US" sz="1000" b="1">
                <a:ea typeface="AppleGothic" charset="0"/>
                <a:cs typeface="AppleGothic" charset="0"/>
              </a:rPr>
              <a:t>’</a:t>
            </a:r>
            <a:r>
              <a:rPr lang="en-US" altLang="ja-JP" sz="1000" b="1">
                <a:ea typeface="AppleGothic" charset="0"/>
                <a:cs typeface="AppleGothic" charset="0"/>
              </a:rPr>
              <a:t>S ROSER (ON FINANCIAL AID) DIVIDED BY THE TOTAL POINTS POSSIBLE.</a:t>
            </a:r>
          </a:p>
          <a:p>
            <a:pPr eaLnBrk="1" hangingPunct="1"/>
            <a:r>
              <a:rPr lang="en-US" sz="1000">
                <a:ea typeface="ＭＳ Ｐゴシック" charset="0"/>
                <a:cs typeface="Arial" charset="0"/>
              </a:rPr>
              <a:t>FROM NCAA.ORG        Each student-athlete receiving </a:t>
            </a:r>
            <a:r>
              <a:rPr lang="en-US" sz="1000" b="1">
                <a:ea typeface="ＭＳ Ｐゴシック" charset="0"/>
                <a:cs typeface="Arial" charset="0"/>
              </a:rPr>
              <a:t>athletically related financial aid </a:t>
            </a:r>
            <a:r>
              <a:rPr lang="en-US" sz="1000">
                <a:ea typeface="ＭＳ Ｐゴシック" charset="0"/>
                <a:cs typeface="Arial" charset="0"/>
              </a:rPr>
              <a:t>earns one retention point for staying in school and one eligibility point for being academically eligible. A team</a:t>
            </a:r>
            <a:r>
              <a:rPr lang="ja-JP" altLang="en-US" sz="1000">
                <a:ea typeface="ＭＳ Ｐゴシック" charset="0"/>
                <a:cs typeface="Arial" charset="0"/>
              </a:rPr>
              <a:t>’</a:t>
            </a:r>
            <a:r>
              <a:rPr lang="en-US" altLang="ja-JP" sz="1000">
                <a:ea typeface="ＭＳ Ｐゴシック" charset="0"/>
                <a:cs typeface="Arial" charset="0"/>
              </a:rPr>
              <a:t>s total points are divided by points possible and then multiplied by one thousand to equal the team</a:t>
            </a:r>
            <a:r>
              <a:rPr lang="ja-JP" altLang="en-US" sz="1000">
                <a:ea typeface="ＭＳ Ｐゴシック" charset="0"/>
                <a:cs typeface="Arial" charset="0"/>
              </a:rPr>
              <a:t>’</a:t>
            </a:r>
            <a:r>
              <a:rPr lang="en-US" altLang="ja-JP" sz="1000">
                <a:ea typeface="ＭＳ Ｐゴシック" charset="0"/>
                <a:cs typeface="Arial" charset="0"/>
              </a:rPr>
              <a:t>s Academic Progress Rate score. </a:t>
            </a:r>
          </a:p>
          <a:p>
            <a:pPr eaLnBrk="1" hangingPunct="1"/>
            <a:endParaRPr lang="en-US" sz="1000">
              <a:ea typeface="ＭＳ Ｐゴシック" charset="0"/>
              <a:cs typeface="Arial" charset="0"/>
            </a:endParaRPr>
          </a:p>
          <a:p>
            <a:pPr eaLnBrk="1" hangingPunct="1"/>
            <a:r>
              <a:rPr lang="en-US" sz="1000">
                <a:ea typeface="ＭＳ Ｐゴシック" charset="0"/>
                <a:cs typeface="Arial" charset="0"/>
              </a:rPr>
              <a:t>POINTS  = ELIGIBLE + RETURNED</a:t>
            </a:r>
          </a:p>
          <a:p>
            <a:pPr eaLnBrk="1" hangingPunct="1"/>
            <a:endParaRPr lang="en-US" sz="1000">
              <a:ea typeface="ＭＳ Ｐゴシック" charset="0"/>
              <a:cs typeface="Arial" charset="0"/>
            </a:endParaRPr>
          </a:p>
          <a:p>
            <a:pPr eaLnBrk="1" hangingPunct="1"/>
            <a:r>
              <a:rPr lang="en-US" sz="1000" b="1">
                <a:ea typeface="ＭＳ Ｐゴシック" charset="0"/>
                <a:cs typeface="Arial" charset="0"/>
              </a:rPr>
              <a:t>GSR</a:t>
            </a:r>
          </a:p>
          <a:p>
            <a:pPr eaLnBrk="1" hangingPunct="1"/>
            <a:endParaRPr lang="en-US" sz="1000">
              <a:ea typeface="ＭＳ Ｐゴシック" charset="0"/>
              <a:cs typeface="Arial" charset="0"/>
            </a:endParaRPr>
          </a:p>
          <a:p>
            <a:pPr marL="0" lvl="1"/>
            <a:r>
              <a:rPr lang="en-US" sz="100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a:ea typeface="ＭＳ Ｐゴシック" charset="0"/>
              <a:cs typeface="ＭＳ Ｐゴシック" charset="0"/>
            </a:endParaRPr>
          </a:p>
        </p:txBody>
      </p:sp>
    </p:spTree>
    <p:extLst>
      <p:ext uri="{BB962C8B-B14F-4D97-AF65-F5344CB8AC3E}">
        <p14:creationId xmlns:p14="http://schemas.microsoft.com/office/powerpoint/2010/main" val="150813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2859F-DD44-E14D-B491-DB1D532997B5}" type="slidenum">
              <a:rPr lang="en-US" smtClean="0"/>
              <a:t>49</a:t>
            </a:fld>
            <a:endParaRPr lang="en-US"/>
          </a:p>
        </p:txBody>
      </p:sp>
    </p:spTree>
    <p:extLst>
      <p:ext uri="{BB962C8B-B14F-4D97-AF65-F5344CB8AC3E}">
        <p14:creationId xmlns:p14="http://schemas.microsoft.com/office/powerpoint/2010/main" val="3098358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2859F-DD44-E14D-B491-DB1D532997B5}" type="slidenum">
              <a:rPr lang="en-US" smtClean="0"/>
              <a:t>50</a:t>
            </a:fld>
            <a:endParaRPr lang="en-US"/>
          </a:p>
        </p:txBody>
      </p:sp>
    </p:spTree>
    <p:extLst>
      <p:ext uri="{BB962C8B-B14F-4D97-AF65-F5344CB8AC3E}">
        <p14:creationId xmlns:p14="http://schemas.microsoft.com/office/powerpoint/2010/main" val="40070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2859F-DD44-E14D-B491-DB1D532997B5}" type="slidenum">
              <a:rPr lang="en-US" smtClean="0"/>
              <a:t>51</a:t>
            </a:fld>
            <a:endParaRPr lang="en-US"/>
          </a:p>
        </p:txBody>
      </p:sp>
    </p:spTree>
    <p:extLst>
      <p:ext uri="{BB962C8B-B14F-4D97-AF65-F5344CB8AC3E}">
        <p14:creationId xmlns:p14="http://schemas.microsoft.com/office/powerpoint/2010/main" val="386085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3B59AAD-C5EA-6A46-A5A5-CD52020A07F5}" type="slidenum">
              <a:rPr lang="en-US" sz="1200">
                <a:solidFill>
                  <a:srgbClr val="000000"/>
                </a:solidFill>
              </a:rPr>
              <a:pPr/>
              <a:t>4</a:t>
            </a:fld>
            <a:endParaRPr lang="en-US" sz="1200">
              <a:solidFill>
                <a:srgbClr val="000000"/>
              </a:solidFill>
            </a:endParaRPr>
          </a:p>
        </p:txBody>
      </p:sp>
    </p:spTree>
    <p:extLst>
      <p:ext uri="{BB962C8B-B14F-4D97-AF65-F5344CB8AC3E}">
        <p14:creationId xmlns:p14="http://schemas.microsoft.com/office/powerpoint/2010/main" val="153428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8D436D1-4017-9A4D-B86C-23E647E00DFB}" type="slidenum">
              <a:rPr lang="en-US" sz="1200">
                <a:solidFill>
                  <a:srgbClr val="000000"/>
                </a:solidFill>
              </a:rPr>
              <a:pPr/>
              <a:t>27</a:t>
            </a:fld>
            <a:endParaRPr lang="en-US" sz="1200">
              <a:solidFill>
                <a:srgbClr val="000000"/>
              </a:solidFill>
            </a:endParaRPr>
          </a:p>
        </p:txBody>
      </p:sp>
    </p:spTree>
    <p:extLst>
      <p:ext uri="{BB962C8B-B14F-4D97-AF65-F5344CB8AC3E}">
        <p14:creationId xmlns:p14="http://schemas.microsoft.com/office/powerpoint/2010/main" val="33447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8D436D1-4017-9A4D-B86C-23E647E00DFB}" type="slidenum">
              <a:rPr lang="en-US" sz="1200">
                <a:solidFill>
                  <a:srgbClr val="000000"/>
                </a:solidFill>
              </a:rPr>
              <a:pPr/>
              <a:t>28</a:t>
            </a:fld>
            <a:endParaRPr lang="en-US" sz="1200">
              <a:solidFill>
                <a:srgbClr val="000000"/>
              </a:solidFill>
            </a:endParaRPr>
          </a:p>
        </p:txBody>
      </p:sp>
    </p:spTree>
    <p:extLst>
      <p:ext uri="{BB962C8B-B14F-4D97-AF65-F5344CB8AC3E}">
        <p14:creationId xmlns:p14="http://schemas.microsoft.com/office/powerpoint/2010/main" val="167212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8D436D1-4017-9A4D-B86C-23E647E00DFB}" type="slidenum">
              <a:rPr lang="en-US" sz="1200">
                <a:solidFill>
                  <a:srgbClr val="000000"/>
                </a:solidFill>
              </a:rPr>
              <a:pPr/>
              <a:t>29</a:t>
            </a:fld>
            <a:endParaRPr lang="en-US" sz="1200">
              <a:solidFill>
                <a:srgbClr val="000000"/>
              </a:solidFill>
            </a:endParaRPr>
          </a:p>
        </p:txBody>
      </p:sp>
    </p:spTree>
    <p:extLst>
      <p:ext uri="{BB962C8B-B14F-4D97-AF65-F5344CB8AC3E}">
        <p14:creationId xmlns:p14="http://schemas.microsoft.com/office/powerpoint/2010/main" val="49172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C3B59AAD-C5EA-6A46-A5A5-CD52020A07F5}" type="slidenum">
              <a:rPr lang="en-US" sz="1200">
                <a:solidFill>
                  <a:srgbClr val="000000"/>
                </a:solidFill>
              </a:rPr>
              <a:pPr/>
              <a:t>30</a:t>
            </a:fld>
            <a:endParaRPr lang="en-US" sz="1200">
              <a:solidFill>
                <a:srgbClr val="000000"/>
              </a:solidFill>
            </a:endParaRPr>
          </a:p>
        </p:txBody>
      </p:sp>
    </p:spTree>
    <p:extLst>
      <p:ext uri="{BB962C8B-B14F-4D97-AF65-F5344CB8AC3E}">
        <p14:creationId xmlns:p14="http://schemas.microsoft.com/office/powerpoint/2010/main" val="416814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181100" y="852488"/>
            <a:ext cx="4648200" cy="3486150"/>
          </a:xfrm>
          <a:ln/>
        </p:spPr>
      </p:sp>
      <p:sp>
        <p:nvSpPr>
          <p:cNvPr id="32770" name="Rectangle 3"/>
          <p:cNvSpPr>
            <a:spLocks noGrp="1" noChangeArrowheads="1"/>
          </p:cNvSpPr>
          <p:nvPr>
            <p:ph type="body" idx="1"/>
          </p:nvPr>
        </p:nvSpPr>
        <p:spPr>
          <a:xfrm>
            <a:off x="233680" y="4415790"/>
            <a:ext cx="6465147"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Arial Narrow" charset="0"/>
                <a:ea typeface="ＭＳ Ｐゴシック" charset="0"/>
                <a:cs typeface="ＭＳ Ｐゴシック" charset="0"/>
              </a:rPr>
              <a:t>Graduation Success Rate</a:t>
            </a:r>
          </a:p>
          <a:p>
            <a:pPr eaLnBrk="1" hangingPunct="1"/>
            <a:endParaRPr lang="en-US" b="1" dirty="0">
              <a:latin typeface="Arial Narrow" charset="0"/>
              <a:ea typeface="ＭＳ Ｐゴシック" charset="0"/>
              <a:cs typeface="ＭＳ Ｐゴシック" charset="0"/>
            </a:endParaRPr>
          </a:p>
          <a:p>
            <a:pPr lvl="1" eaLnBrk="1" hangingPunct="1">
              <a:buFontTx/>
              <a:buChar char="•"/>
            </a:pPr>
            <a:r>
              <a:rPr lang="en-US" dirty="0">
                <a:latin typeface="Arial Narrow" charset="0"/>
                <a:ea typeface="ＭＳ Ｐゴシック" charset="0"/>
              </a:rPr>
              <a:t>A graduation rate FEDERAL (percent) is based on a comparison of the number of students who entered a college or university and the number of those who graduated within 6 years.</a:t>
            </a:r>
          </a:p>
          <a:p>
            <a:pPr lvl="1" eaLnBrk="1" hangingPunct="1">
              <a:buFontTx/>
              <a:buChar char="•"/>
            </a:pPr>
            <a:r>
              <a:rPr lang="en-US" dirty="0">
                <a:latin typeface="Arial Narrow" charset="0"/>
                <a:ea typeface="ＭＳ Ｐゴシック"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lvl="1" eaLnBrk="1" hangingPunct="1">
              <a:buFontTx/>
              <a:buChar char="•"/>
            </a:pPr>
            <a:r>
              <a:rPr lang="en-US" dirty="0">
                <a:latin typeface="Arial Narrow" charset="0"/>
                <a:ea typeface="ＭＳ Ｐゴシック" charset="0"/>
              </a:rPr>
              <a:t>The GSR measures graduation rates at Division I institutions and includes students transferring into the institutions. </a:t>
            </a:r>
          </a:p>
          <a:p>
            <a:pPr lvl="1" eaLnBrk="1" hangingPunct="1">
              <a:buFontTx/>
              <a:buChar char="•"/>
            </a:pPr>
            <a:r>
              <a:rPr lang="en-US" dirty="0">
                <a:latin typeface="Arial Narrow" charset="0"/>
                <a:ea typeface="ＭＳ Ｐゴシック" charset="0"/>
              </a:rPr>
              <a:t>The GSR also allows institutions to subtract student-athletes who leave their institutions prior to graduation as long as they would have been academically eligible to compete had they remained.  </a:t>
            </a:r>
          </a:p>
          <a:p>
            <a:endParaRPr lang="en-US" sz="1000" dirty="0">
              <a:ea typeface="ＭＳ Ｐゴシック" charset="0"/>
              <a:cs typeface="ＭＳ Ｐゴシック" charset="0"/>
            </a:endParaRPr>
          </a:p>
        </p:txBody>
      </p:sp>
    </p:spTree>
    <p:extLst>
      <p:ext uri="{BB962C8B-B14F-4D97-AF65-F5344CB8AC3E}">
        <p14:creationId xmlns:p14="http://schemas.microsoft.com/office/powerpoint/2010/main" val="276333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7BCE7B9A-FEF0-7C4C-8F5A-8882394763F5}" type="slidenum">
              <a:rPr lang="en-US" sz="1200">
                <a:solidFill>
                  <a:srgbClr val="000000"/>
                </a:solidFill>
              </a:rPr>
              <a:pPr/>
              <a:t>37</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233680" y="4183380"/>
            <a:ext cx="6776720" cy="44157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ea typeface="AppleGothic" charset="0"/>
                <a:cs typeface="AppleGothic" charset="0"/>
              </a:rPr>
              <a:t>Both public information.</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APR</a:t>
            </a:r>
          </a:p>
          <a:p>
            <a:pPr eaLnBrk="1" hangingPunct="1"/>
            <a:endParaRPr lang="en-US" sz="1000" b="1">
              <a:ea typeface="AppleGothic" charset="0"/>
              <a:cs typeface="AppleGothic" charset="0"/>
            </a:endParaRPr>
          </a:p>
          <a:p>
            <a:pPr eaLnBrk="1" hangingPunct="1"/>
            <a:r>
              <a:rPr lang="en-US" sz="1000" b="1">
                <a:ea typeface="AppleGothic" charset="0"/>
                <a:cs typeface="AppleGothic" charset="0"/>
              </a:rPr>
              <a:t>4 YEAR AVERAGE</a:t>
            </a:r>
          </a:p>
          <a:p>
            <a:pPr eaLnBrk="1" hangingPunct="1"/>
            <a:r>
              <a:rPr lang="en-US" sz="1000" b="1">
                <a:ea typeface="AppleGothic" charset="0"/>
                <a:cs typeface="AppleGothic" charset="0"/>
              </a:rPr>
              <a:t>TOTAL POINTS OF TEAM</a:t>
            </a:r>
            <a:r>
              <a:rPr lang="ja-JP" altLang="en-US" sz="1000" b="1">
                <a:ea typeface="AppleGothic" charset="0"/>
                <a:cs typeface="AppleGothic" charset="0"/>
              </a:rPr>
              <a:t>’</a:t>
            </a:r>
            <a:r>
              <a:rPr lang="en-US" altLang="ja-JP" sz="1000" b="1">
                <a:ea typeface="AppleGothic" charset="0"/>
                <a:cs typeface="AppleGothic" charset="0"/>
              </a:rPr>
              <a:t>S ROSER (ON FINANCIAL AID) DIVIDED BY THE TOTAL POINTS POSSIBLE.</a:t>
            </a:r>
          </a:p>
          <a:p>
            <a:pPr eaLnBrk="1" hangingPunct="1"/>
            <a:r>
              <a:rPr lang="en-US" sz="1000">
                <a:ea typeface="ＭＳ Ｐゴシック" charset="0"/>
                <a:cs typeface="Arial" charset="0"/>
              </a:rPr>
              <a:t>FROM NCAA.ORG        Each student-athlete receiving </a:t>
            </a:r>
            <a:r>
              <a:rPr lang="en-US" sz="1000" b="1">
                <a:ea typeface="ＭＳ Ｐゴシック" charset="0"/>
                <a:cs typeface="Arial" charset="0"/>
              </a:rPr>
              <a:t>athletically related financial aid </a:t>
            </a:r>
            <a:r>
              <a:rPr lang="en-US" sz="1000">
                <a:ea typeface="ＭＳ Ｐゴシック" charset="0"/>
                <a:cs typeface="Arial" charset="0"/>
              </a:rPr>
              <a:t>earns one retention point for staying in school and one eligibility point for being academically eligible. A team</a:t>
            </a:r>
            <a:r>
              <a:rPr lang="ja-JP" altLang="en-US" sz="1000">
                <a:ea typeface="ＭＳ Ｐゴシック" charset="0"/>
                <a:cs typeface="Arial" charset="0"/>
              </a:rPr>
              <a:t>’</a:t>
            </a:r>
            <a:r>
              <a:rPr lang="en-US" altLang="ja-JP" sz="1000">
                <a:ea typeface="ＭＳ Ｐゴシック" charset="0"/>
                <a:cs typeface="Arial" charset="0"/>
              </a:rPr>
              <a:t>s total points are divided by points possible and then multiplied by one thousand to equal the team</a:t>
            </a:r>
            <a:r>
              <a:rPr lang="ja-JP" altLang="en-US" sz="1000">
                <a:ea typeface="ＭＳ Ｐゴシック" charset="0"/>
                <a:cs typeface="Arial" charset="0"/>
              </a:rPr>
              <a:t>’</a:t>
            </a:r>
            <a:r>
              <a:rPr lang="en-US" altLang="ja-JP" sz="1000">
                <a:ea typeface="ＭＳ Ｐゴシック" charset="0"/>
                <a:cs typeface="Arial" charset="0"/>
              </a:rPr>
              <a:t>s Academic Progress Rate score. </a:t>
            </a:r>
          </a:p>
          <a:p>
            <a:pPr eaLnBrk="1" hangingPunct="1"/>
            <a:endParaRPr lang="en-US" sz="1000">
              <a:ea typeface="ＭＳ Ｐゴシック" charset="0"/>
              <a:cs typeface="Arial" charset="0"/>
            </a:endParaRPr>
          </a:p>
          <a:p>
            <a:pPr eaLnBrk="1" hangingPunct="1"/>
            <a:r>
              <a:rPr lang="en-US" sz="1000">
                <a:ea typeface="ＭＳ Ｐゴシック" charset="0"/>
                <a:cs typeface="Arial" charset="0"/>
              </a:rPr>
              <a:t>POINTS  = ELIGIBLE + RETURNED</a:t>
            </a:r>
          </a:p>
          <a:p>
            <a:pPr eaLnBrk="1" hangingPunct="1"/>
            <a:endParaRPr lang="en-US" sz="1000">
              <a:ea typeface="ＭＳ Ｐゴシック" charset="0"/>
              <a:cs typeface="Arial" charset="0"/>
            </a:endParaRPr>
          </a:p>
          <a:p>
            <a:pPr eaLnBrk="1" hangingPunct="1"/>
            <a:r>
              <a:rPr lang="en-US" sz="1000" b="1">
                <a:ea typeface="ＭＳ Ｐゴシック" charset="0"/>
                <a:cs typeface="Arial" charset="0"/>
              </a:rPr>
              <a:t>GSR</a:t>
            </a:r>
          </a:p>
          <a:p>
            <a:pPr eaLnBrk="1" hangingPunct="1"/>
            <a:endParaRPr lang="en-US" sz="1000">
              <a:ea typeface="ＭＳ Ｐゴシック" charset="0"/>
              <a:cs typeface="Arial" charset="0"/>
            </a:endParaRPr>
          </a:p>
          <a:p>
            <a:pPr marL="0" lvl="1"/>
            <a:r>
              <a:rPr lang="en-US" sz="1000">
                <a:ea typeface="ＭＳ Ｐゴシック" charset="0"/>
                <a:cs typeface="Arial" charset="0"/>
              </a:rPr>
              <a:t>The GSR (6 year) subtracts students from entering the cohort who are considered allowable exclusions (those who die or become disabled, those who leave school to join the armed forces, foreign services or a church mission) AS WELL AS those who would have been academically eligible to compete had they returned to their university.</a:t>
            </a:r>
          </a:p>
          <a:p>
            <a:pPr eaLnBrk="1" hangingPunct="1"/>
            <a:endParaRPr lang="en-US" sz="1000">
              <a:ea typeface="ＭＳ Ｐゴシック" charset="0"/>
              <a:cs typeface="ＭＳ Ｐゴシック" charset="0"/>
            </a:endParaRPr>
          </a:p>
        </p:txBody>
      </p:sp>
    </p:spTree>
    <p:extLst>
      <p:ext uri="{BB962C8B-B14F-4D97-AF65-F5344CB8AC3E}">
        <p14:creationId xmlns:p14="http://schemas.microsoft.com/office/powerpoint/2010/main" val="140451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F4A9A4D-7A77-5A4A-A88B-F7123A1E89C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413962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E60D89D-11ED-B24E-9A1C-59227A7BFE6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318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72EAD827-F246-A641-9CFB-737CEEB752B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21444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able Placeholder 2"/>
          <p:cNvSpPr>
            <a:spLocks noGrp="1"/>
          </p:cNvSpPr>
          <p:nvPr>
            <p:ph type="tbl" idx="1"/>
          </p:nvPr>
        </p:nvSpPr>
        <p:spPr>
          <a:xfrm>
            <a:off x="762000" y="1905000"/>
            <a:ext cx="7696200" cy="4038600"/>
          </a:xfrm>
        </p:spPr>
        <p:txBody>
          <a:bodyPr rtlCol="0">
            <a:normAutofit/>
          </a:bodyPr>
          <a:lstStyle/>
          <a:p>
            <a:pPr lvl="0"/>
            <a:endParaRPr lang="en-US" noProof="0"/>
          </a:p>
        </p:txBody>
      </p:sp>
      <p:sp>
        <p:nvSpPr>
          <p:cNvPr id="4" name="Slide Number Placeholder 5"/>
          <p:cNvSpPr>
            <a:spLocks noGrp="1"/>
          </p:cNvSpPr>
          <p:nvPr>
            <p:ph type="sldNum" sz="quarter" idx="10"/>
          </p:nvPr>
        </p:nvSpPr>
        <p:spPr>
          <a:ln/>
        </p:spPr>
        <p:txBody>
          <a:bodyPr/>
          <a:lstStyle>
            <a:lvl1pPr>
              <a:defRPr/>
            </a:lvl1pPr>
          </a:lstStyle>
          <a:p>
            <a:pPr>
              <a:defRPr/>
            </a:pPr>
            <a:fld id="{37E7707F-BAAF-3E4B-B2D5-3782CDB68EF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1207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95798CA0-D6BB-D245-9413-346CA325ADC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23400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8BD7DC0-9C1A-4945-8CBC-C83F660628B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40963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BE966FB-2176-1B43-97F5-790DD53C1DC1}"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99292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F209719-EDE1-2E4D-9913-E75D63EA03B1}"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13924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DDEECBB7-3429-0E4A-AC62-5A6157562B31}"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53347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3802F2D-F357-FC46-9A6B-9F96196B219F}"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92599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E7169BD8-138F-A14F-A670-864AEBF6E4B3}"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59199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94BE688-D001-684C-86FE-2E44B1884B5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86109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Calibri"/>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eaLnBrk="0" fontAlgn="base" hangingPunct="0">
              <a:spcBef>
                <a:spcPct val="0"/>
              </a:spcBef>
              <a:spcAft>
                <a:spcPct val="0"/>
              </a:spcAft>
              <a:defRPr/>
            </a:pPr>
            <a:fld id="{EED940ED-1CF6-7A4C-A73C-E72CD54B13F8}" type="slidenum">
              <a:rPr lang="en-US">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defTabSz="914400" eaLnBrk="0" fontAlgn="base" hangingPunct="0">
              <a:spcBef>
                <a:spcPct val="0"/>
              </a:spcBef>
              <a:spcAft>
                <a:spcPct val="0"/>
              </a:spcAft>
              <a:defRPr/>
            </a:pPr>
            <a:endParaRPr lang="en-US">
              <a:solidFill>
                <a:srgbClr val="DFDCB7"/>
              </a:solidFill>
              <a:latin typeface="Arial" charset="0"/>
              <a:ea typeface="ＭＳ Ｐゴシック" charset="0"/>
              <a:cs typeface="ＭＳ Ｐゴシック"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defTabSz="914400" eaLnBrk="0" fontAlgn="base" hangingPunct="0">
              <a:spcBef>
                <a:spcPct val="0"/>
              </a:spcBef>
              <a:spcAft>
                <a:spcPct val="0"/>
              </a:spcAft>
              <a:defRPr/>
            </a:pPr>
            <a:endParaRPr lang="en-US">
              <a:solidFill>
                <a:srgbClr val="DFDCB7"/>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5534" y="457200"/>
            <a:ext cx="8591265" cy="1143000"/>
          </a:xfrm>
        </p:spPr>
        <p:txBody>
          <a:bodyPr/>
          <a:lstStyle/>
          <a:p>
            <a:pPr eaLnBrk="1" fontAlgn="auto" hangingPunct="1">
              <a:spcAft>
                <a:spcPts val="0"/>
              </a:spcAft>
              <a:defRPr/>
            </a:pPr>
            <a:r>
              <a:rPr lang="en-US" sz="3600" b="1" dirty="0">
                <a:solidFill>
                  <a:srgbClr val="44767B"/>
                </a:solidFill>
                <a:latin typeface="Georgia" charset="0"/>
              </a:rPr>
              <a:t>Student-Athlete Academic Report</a:t>
            </a:r>
            <a:br>
              <a:rPr lang="en-US" sz="4000" b="1" dirty="0">
                <a:solidFill>
                  <a:srgbClr val="44767B"/>
                </a:solidFill>
                <a:latin typeface="Georgia" charset="0"/>
              </a:rPr>
            </a:br>
            <a:r>
              <a:rPr lang="en-US" sz="2600" b="1" dirty="0">
                <a:solidFill>
                  <a:srgbClr val="44767B"/>
                </a:solidFill>
                <a:latin typeface="Georgia" charset="0"/>
              </a:rPr>
              <a:t>Coastal Carolina University, 2022-23</a:t>
            </a:r>
            <a:endParaRPr lang="en-US" sz="2600" dirty="0">
              <a:solidFill>
                <a:srgbClr val="44767B"/>
              </a:solidFill>
              <a:latin typeface="Georgia" charset="0"/>
            </a:endParaRPr>
          </a:p>
        </p:txBody>
      </p:sp>
      <p:sp>
        <p:nvSpPr>
          <p:cNvPr id="16386" name="Rectangle 3"/>
          <p:cNvSpPr>
            <a:spLocks noGrp="1" noChangeArrowheads="1"/>
          </p:cNvSpPr>
          <p:nvPr>
            <p:ph type="subTitle" idx="1"/>
          </p:nvPr>
        </p:nvSpPr>
        <p:spPr>
          <a:xfrm>
            <a:off x="0" y="5334000"/>
            <a:ext cx="7146925" cy="1066800"/>
          </a:xfrm>
        </p:spPr>
        <p:txBody>
          <a:bodyPr>
            <a:normAutofit fontScale="92500" lnSpcReduction="20000"/>
          </a:bodyPr>
          <a:lstStyle/>
          <a:p>
            <a:pPr eaLnBrk="1" hangingPunct="1">
              <a:buFont typeface="Wingdings" charset="0"/>
              <a:buNone/>
            </a:pPr>
            <a:r>
              <a:rPr lang="en-US" sz="2800" b="1" dirty="0">
                <a:solidFill>
                  <a:schemeClr val="tx2"/>
                </a:solidFill>
                <a:latin typeface="Georgia" charset="0"/>
              </a:rPr>
              <a:t>Faculty Senate Presentation</a:t>
            </a:r>
          </a:p>
          <a:p>
            <a:pPr eaLnBrk="1" hangingPunct="1">
              <a:buFont typeface="Wingdings" charset="0"/>
              <a:buNone/>
            </a:pPr>
            <a:r>
              <a:rPr lang="en-US" sz="1700" dirty="0">
                <a:solidFill>
                  <a:schemeClr val="tx2"/>
                </a:solidFill>
                <a:latin typeface="Georgia" charset="0"/>
              </a:rPr>
              <a:t>Mark Mitchell, NCAA Faculty Athletics Representative (F.A.R.)</a:t>
            </a:r>
          </a:p>
          <a:p>
            <a:pPr eaLnBrk="1" hangingPunct="1">
              <a:buFont typeface="Wingdings" charset="0"/>
              <a:buNone/>
            </a:pPr>
            <a:r>
              <a:rPr lang="en-US" sz="2400">
                <a:solidFill>
                  <a:schemeClr val="tx2"/>
                </a:solidFill>
                <a:latin typeface="Georgia" charset="0"/>
              </a:rPr>
              <a:t>November 29, </a:t>
            </a:r>
            <a:r>
              <a:rPr lang="en-US" sz="2400" dirty="0">
                <a:solidFill>
                  <a:schemeClr val="tx2"/>
                </a:solidFill>
                <a:latin typeface="Georgia" charset="0"/>
              </a:rPr>
              <a:t>2023</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369" y="3786186"/>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845" y="2062162"/>
            <a:ext cx="3357349" cy="158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987" y="1862139"/>
            <a:ext cx="1562100" cy="336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193431" y="1296140"/>
            <a:ext cx="8284744" cy="5362112"/>
          </a:xfrm>
        </p:spPr>
        <p:txBody>
          <a:bodyPr/>
          <a:lstStyle/>
          <a:p>
            <a:pPr marL="114300" indent="0">
              <a:buNone/>
            </a:pPr>
            <a:r>
              <a:rPr lang="en-US" sz="2400" b="1" dirty="0">
                <a:solidFill>
                  <a:srgbClr val="FF0000"/>
                </a:solidFill>
                <a:latin typeface="Georgia" panose="02040502050405020303" pitchFamily="18" charset="0"/>
              </a:rPr>
              <a:t>Ella </a:t>
            </a:r>
            <a:r>
              <a:rPr lang="en-US" sz="2400" b="1" dirty="0" err="1">
                <a:solidFill>
                  <a:srgbClr val="FF0000"/>
                </a:solidFill>
                <a:latin typeface="Georgia" panose="02040502050405020303" pitchFamily="18" charset="0"/>
              </a:rPr>
              <a:t>Saada</a:t>
            </a:r>
            <a:r>
              <a:rPr lang="en-US" sz="2400" b="1" dirty="0">
                <a:solidFill>
                  <a:srgbClr val="FF0000"/>
                </a:solidFill>
                <a:latin typeface="Georgia" panose="02040502050405020303" pitchFamily="18" charset="0"/>
              </a:rPr>
              <a:t> </a:t>
            </a:r>
            <a:r>
              <a:rPr lang="en-US" sz="2400" dirty="0">
                <a:latin typeface="Georgia" panose="02040502050405020303" pitchFamily="18" charset="0"/>
              </a:rPr>
              <a:t>(Volleyball)</a:t>
            </a:r>
          </a:p>
          <a:p>
            <a:r>
              <a:rPr lang="en-US" sz="2400" dirty="0">
                <a:latin typeface="Georgia" panose="02040502050405020303" pitchFamily="18" charset="0"/>
              </a:rPr>
              <a:t>SBC First-Team All-Conference</a:t>
            </a:r>
          </a:p>
          <a:p>
            <a:pPr marL="114300" indent="0">
              <a:buNone/>
            </a:pPr>
            <a:r>
              <a:rPr lang="en-US" sz="2400" b="1" dirty="0">
                <a:solidFill>
                  <a:srgbClr val="FF0000"/>
                </a:solidFill>
                <a:latin typeface="Georgia" panose="02040502050405020303" pitchFamily="18" charset="0"/>
              </a:rPr>
              <a:t>Lina </a:t>
            </a:r>
            <a:r>
              <a:rPr lang="en-US" sz="2400" b="1" dirty="0" err="1">
                <a:solidFill>
                  <a:srgbClr val="FF0000"/>
                </a:solidFill>
                <a:latin typeface="Georgia" panose="02040502050405020303" pitchFamily="18" charset="0"/>
              </a:rPr>
              <a:t>Perugini</a:t>
            </a:r>
            <a:r>
              <a:rPr lang="en-US" sz="2400" b="1" dirty="0">
                <a:solidFill>
                  <a:srgbClr val="FF0000"/>
                </a:solidFill>
                <a:latin typeface="Georgia" panose="02040502050405020303" pitchFamily="18" charset="0"/>
              </a:rPr>
              <a:t> </a:t>
            </a:r>
            <a:r>
              <a:rPr lang="en-US" sz="2400" dirty="0">
                <a:latin typeface="Georgia" panose="02040502050405020303" pitchFamily="18" charset="0"/>
              </a:rPr>
              <a:t>(Volleyball)</a:t>
            </a:r>
          </a:p>
          <a:p>
            <a:r>
              <a:rPr lang="en-US" sz="2400" dirty="0">
                <a:latin typeface="Georgia" panose="02040502050405020303" pitchFamily="18" charset="0"/>
              </a:rPr>
              <a:t>SBC Second-Team All-Conference</a:t>
            </a:r>
          </a:p>
          <a:p>
            <a:pPr marL="114300" indent="0">
              <a:buNone/>
            </a:pPr>
            <a:r>
              <a:rPr lang="en-US" sz="2400" b="1" dirty="0">
                <a:solidFill>
                  <a:srgbClr val="FF0000"/>
                </a:solidFill>
                <a:latin typeface="Georgia" panose="02040502050405020303" pitchFamily="18" charset="0"/>
              </a:rPr>
              <a:t>Grayson McCall </a:t>
            </a:r>
            <a:r>
              <a:rPr lang="en-US" sz="2400" dirty="0">
                <a:latin typeface="Georgia" panose="02040502050405020303" pitchFamily="18" charset="0"/>
              </a:rPr>
              <a:t>(Football)</a:t>
            </a:r>
          </a:p>
          <a:p>
            <a:r>
              <a:rPr lang="en-US" sz="2400" dirty="0">
                <a:latin typeface="Georgia" panose="02040502050405020303" pitchFamily="18" charset="0"/>
              </a:rPr>
              <a:t>SBC Player of the Year (</a:t>
            </a:r>
            <a:r>
              <a:rPr lang="en-US" sz="2400" b="1" dirty="0">
                <a:solidFill>
                  <a:srgbClr val="249489"/>
                </a:solidFill>
                <a:latin typeface="Georgia" panose="02040502050405020303" pitchFamily="18" charset="0"/>
              </a:rPr>
              <a:t>3</a:t>
            </a:r>
            <a:r>
              <a:rPr lang="en-US" sz="2400" b="1" baseline="30000" dirty="0">
                <a:solidFill>
                  <a:srgbClr val="249489"/>
                </a:solidFill>
                <a:latin typeface="Georgia" panose="02040502050405020303" pitchFamily="18" charset="0"/>
              </a:rPr>
              <a:t>rd</a:t>
            </a:r>
            <a:r>
              <a:rPr lang="en-US" sz="2400" b="1" dirty="0">
                <a:solidFill>
                  <a:srgbClr val="249489"/>
                </a:solidFill>
                <a:latin typeface="Georgia" panose="02040502050405020303" pitchFamily="18" charset="0"/>
              </a:rPr>
              <a:t> Time</a:t>
            </a:r>
            <a:r>
              <a:rPr lang="en-US" sz="2400" dirty="0">
                <a:latin typeface="Georgia" panose="02040502050405020303" pitchFamily="18" charset="0"/>
              </a:rPr>
              <a:t>)</a:t>
            </a:r>
          </a:p>
          <a:p>
            <a:r>
              <a:rPr lang="en-US" sz="2400" dirty="0">
                <a:latin typeface="Georgia" panose="02040502050405020303" pitchFamily="18" charset="0"/>
              </a:rPr>
              <a:t>SBC First-Team All-Conference (</a:t>
            </a:r>
            <a:r>
              <a:rPr lang="en-US" sz="2400" b="1" dirty="0">
                <a:solidFill>
                  <a:srgbClr val="249489"/>
                </a:solidFill>
                <a:latin typeface="Georgia" panose="02040502050405020303" pitchFamily="18" charset="0"/>
              </a:rPr>
              <a:t>3</a:t>
            </a:r>
            <a:r>
              <a:rPr lang="en-US" sz="2400" b="1" baseline="30000" dirty="0">
                <a:solidFill>
                  <a:srgbClr val="249489"/>
                </a:solidFill>
                <a:latin typeface="Georgia" panose="02040502050405020303" pitchFamily="18" charset="0"/>
              </a:rPr>
              <a:t>rd</a:t>
            </a:r>
            <a:r>
              <a:rPr lang="en-US" sz="2400" b="1" dirty="0">
                <a:solidFill>
                  <a:srgbClr val="249489"/>
                </a:solidFill>
                <a:latin typeface="Georgia" panose="02040502050405020303" pitchFamily="18" charset="0"/>
              </a:rPr>
              <a:t> Time</a:t>
            </a:r>
            <a:r>
              <a:rPr lang="en-US" sz="2400" dirty="0">
                <a:latin typeface="Georgia" panose="02040502050405020303" pitchFamily="18" charset="0"/>
              </a:rPr>
              <a:t>)</a:t>
            </a:r>
          </a:p>
          <a:p>
            <a:pPr marL="114300" indent="0">
              <a:buNone/>
            </a:pPr>
            <a:r>
              <a:rPr lang="en-US" sz="2400" b="1" dirty="0">
                <a:solidFill>
                  <a:srgbClr val="FF0000"/>
                </a:solidFill>
                <a:latin typeface="Georgia" panose="02040502050405020303" pitchFamily="18" charset="0"/>
              </a:rPr>
              <a:t>Jared Brown </a:t>
            </a:r>
            <a:r>
              <a:rPr lang="en-US" sz="2400" dirty="0">
                <a:latin typeface="Georgia" panose="02040502050405020303" pitchFamily="18" charset="0"/>
              </a:rPr>
              <a:t>(Football)</a:t>
            </a:r>
          </a:p>
          <a:p>
            <a:r>
              <a:rPr lang="en-US" sz="2400" dirty="0">
                <a:latin typeface="Georgia" panose="02040502050405020303" pitchFamily="18" charset="0"/>
              </a:rPr>
              <a:t>SBC Freshman of the Year</a:t>
            </a:r>
          </a:p>
          <a:p>
            <a:r>
              <a:rPr lang="en-US" sz="2400" dirty="0">
                <a:latin typeface="Georgia" panose="02040502050405020303" pitchFamily="18" charset="0"/>
              </a:rPr>
              <a:t>College Football news Freshman All-American</a:t>
            </a:r>
          </a:p>
          <a:p>
            <a:pPr marL="114300" indent="0">
              <a:buNone/>
            </a:pPr>
            <a:r>
              <a:rPr lang="en-US" sz="2400" b="1" dirty="0">
                <a:solidFill>
                  <a:srgbClr val="FF0000"/>
                </a:solidFill>
                <a:latin typeface="Georgia" panose="02040502050405020303" pitchFamily="18" charset="0"/>
              </a:rPr>
              <a:t>Willie Lampkin </a:t>
            </a:r>
            <a:r>
              <a:rPr lang="en-US" sz="2400" dirty="0">
                <a:latin typeface="Georgia" panose="02040502050405020303" pitchFamily="18" charset="0"/>
              </a:rPr>
              <a:t>(Football)</a:t>
            </a:r>
          </a:p>
          <a:p>
            <a:r>
              <a:rPr lang="en-US" sz="2400" dirty="0">
                <a:latin typeface="Georgia" panose="02040502050405020303" pitchFamily="18" charset="0"/>
              </a:rPr>
              <a:t>SBC First-Team All-Conference</a:t>
            </a:r>
          </a:p>
        </p:txBody>
      </p:sp>
    </p:spTree>
    <p:extLst>
      <p:ext uri="{BB962C8B-B14F-4D97-AF65-F5344CB8AC3E}">
        <p14:creationId xmlns:p14="http://schemas.microsoft.com/office/powerpoint/2010/main" val="38902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717871" cy="5018673"/>
          </a:xfrm>
        </p:spPr>
        <p:txBody>
          <a:bodyPr/>
          <a:lstStyle/>
          <a:p>
            <a:pPr marL="114300" indent="0">
              <a:buNone/>
            </a:pPr>
            <a:r>
              <a:rPr lang="en-US" sz="2600" b="1" dirty="0" err="1">
                <a:solidFill>
                  <a:srgbClr val="FF0000"/>
                </a:solidFill>
                <a:latin typeface="Georgia" panose="02040502050405020303" pitchFamily="18" charset="0"/>
              </a:rPr>
              <a:t>Josaiah</a:t>
            </a:r>
            <a:r>
              <a:rPr lang="en-US" sz="2600" b="1" dirty="0">
                <a:solidFill>
                  <a:srgbClr val="FF0000"/>
                </a:solidFill>
                <a:latin typeface="Georgia" panose="02040502050405020303" pitchFamily="18" charset="0"/>
              </a:rPr>
              <a:t> Stewart </a:t>
            </a:r>
            <a:r>
              <a:rPr lang="en-US" sz="2600" dirty="0">
                <a:latin typeface="Georgia" panose="02040502050405020303" pitchFamily="18" charset="0"/>
              </a:rPr>
              <a:t>(Football)</a:t>
            </a:r>
          </a:p>
          <a:p>
            <a:r>
              <a:rPr lang="en-US" sz="2600" dirty="0">
                <a:latin typeface="Georgia" panose="02040502050405020303" pitchFamily="18" charset="0"/>
              </a:rPr>
              <a:t>SBC Second-Team All-Conference</a:t>
            </a:r>
          </a:p>
          <a:p>
            <a:pPr marL="114300" indent="0">
              <a:buNone/>
            </a:pPr>
            <a:r>
              <a:rPr lang="en-US" sz="2600" b="1" dirty="0">
                <a:solidFill>
                  <a:srgbClr val="FF0000"/>
                </a:solidFill>
                <a:latin typeface="Georgia" panose="02040502050405020303" pitchFamily="18" charset="0"/>
              </a:rPr>
              <a:t>Lance Boykin </a:t>
            </a:r>
            <a:r>
              <a:rPr lang="en-US" sz="2600" dirty="0">
                <a:latin typeface="Georgia" panose="02040502050405020303" pitchFamily="18" charset="0"/>
              </a:rPr>
              <a:t>(Football)</a:t>
            </a:r>
          </a:p>
          <a:p>
            <a:r>
              <a:rPr lang="en-US" sz="2600" dirty="0">
                <a:latin typeface="Georgia" panose="02040502050405020303" pitchFamily="18" charset="0"/>
              </a:rPr>
              <a:t>SBC Second-Team All-Conference</a:t>
            </a:r>
          </a:p>
          <a:p>
            <a:pPr marL="114300" indent="0">
              <a:buNone/>
            </a:pPr>
            <a:r>
              <a:rPr lang="en-US" sz="2600" b="1" dirty="0">
                <a:solidFill>
                  <a:srgbClr val="FF0000"/>
                </a:solidFill>
                <a:latin typeface="Georgia" panose="02040502050405020303" pitchFamily="18" charset="0"/>
              </a:rPr>
              <a:t>Aja Blount </a:t>
            </a:r>
            <a:r>
              <a:rPr lang="en-US" sz="2600" dirty="0">
                <a:latin typeface="Georgia" panose="02040502050405020303" pitchFamily="18" charset="0"/>
              </a:rPr>
              <a:t>(Women’s Basketball)</a:t>
            </a:r>
          </a:p>
          <a:p>
            <a:r>
              <a:rPr lang="en-US" sz="2600" dirty="0">
                <a:latin typeface="Georgia" panose="02040502050405020303" pitchFamily="18" charset="0"/>
              </a:rPr>
              <a:t>SBC First-Team All-Conference</a:t>
            </a:r>
          </a:p>
          <a:p>
            <a:pPr marL="114300" indent="0">
              <a:buNone/>
            </a:pPr>
            <a:r>
              <a:rPr lang="en-US" sz="2600" b="1" dirty="0">
                <a:solidFill>
                  <a:srgbClr val="FF0000"/>
                </a:solidFill>
                <a:latin typeface="Georgia" panose="02040502050405020303" pitchFamily="18" charset="0"/>
              </a:rPr>
              <a:t>Alexis Glasco </a:t>
            </a:r>
            <a:r>
              <a:rPr lang="en-US" sz="2600" dirty="0">
                <a:latin typeface="Georgia" panose="02040502050405020303" pitchFamily="18" charset="0"/>
              </a:rPr>
              <a:t>(Women’s Indoor/Outdoor Track)</a:t>
            </a:r>
          </a:p>
          <a:p>
            <a:r>
              <a:rPr lang="en-US" sz="2600" dirty="0">
                <a:latin typeface="Georgia" panose="02040502050405020303" pitchFamily="18" charset="0"/>
              </a:rPr>
              <a:t>NCAA Second-Team All-American</a:t>
            </a:r>
          </a:p>
          <a:p>
            <a:r>
              <a:rPr lang="en-US" sz="2600" dirty="0">
                <a:latin typeface="Georgia" panose="02040502050405020303" pitchFamily="18" charset="0"/>
              </a:rPr>
              <a:t>SBC Champion – Indoor (60 Meter Hurdles)</a:t>
            </a:r>
          </a:p>
          <a:p>
            <a:r>
              <a:rPr lang="en-US" sz="2600" dirty="0">
                <a:latin typeface="Georgia" panose="02040502050405020303" pitchFamily="18" charset="0"/>
              </a:rPr>
              <a:t>SBC Champion – Outdoor (100 Meter Hurdles)</a:t>
            </a:r>
          </a:p>
          <a:p>
            <a:pPr marL="114300" indent="0">
              <a:buNone/>
            </a:pPr>
            <a:endParaRPr lang="en-US" sz="2600" dirty="0">
              <a:latin typeface="Georgia" panose="02040502050405020303" pitchFamily="18" charset="0"/>
            </a:endParaRPr>
          </a:p>
        </p:txBody>
      </p:sp>
      <p:sp>
        <p:nvSpPr>
          <p:cNvPr id="4" name="Rectangle 3">
            <a:extLst>
              <a:ext uri="{FF2B5EF4-FFF2-40B4-BE49-F238E27FC236}">
                <a16:creationId xmlns:a16="http://schemas.microsoft.com/office/drawing/2014/main" id="{5B75BB31-8693-4F01-8E9C-57AF4B9C5202}"/>
              </a:ext>
            </a:extLst>
          </p:cNvPr>
          <p:cNvSpPr/>
          <p:nvPr/>
        </p:nvSpPr>
        <p:spPr>
          <a:xfrm>
            <a:off x="3750204"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76247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717871" cy="5240614"/>
          </a:xfrm>
        </p:spPr>
        <p:txBody>
          <a:bodyPr/>
          <a:lstStyle/>
          <a:p>
            <a:pPr marL="114300" indent="0">
              <a:buNone/>
            </a:pPr>
            <a:r>
              <a:rPr lang="en-US" sz="2400" b="1" dirty="0">
                <a:solidFill>
                  <a:srgbClr val="FF0000"/>
                </a:solidFill>
                <a:latin typeface="Georgia" panose="02040502050405020303" pitchFamily="18" charset="0"/>
              </a:rPr>
              <a:t>Alexis Glasco</a:t>
            </a:r>
            <a:r>
              <a:rPr lang="en-US" sz="2400" dirty="0">
                <a:latin typeface="Georgia" panose="02040502050405020303" pitchFamily="18" charset="0"/>
              </a:rPr>
              <a:t>, </a:t>
            </a:r>
            <a:r>
              <a:rPr lang="en-US" sz="2400" b="1" dirty="0">
                <a:solidFill>
                  <a:srgbClr val="FF0000"/>
                </a:solidFill>
                <a:latin typeface="Georgia" panose="02040502050405020303" pitchFamily="18" charset="0"/>
              </a:rPr>
              <a:t>Sydney Clemens</a:t>
            </a:r>
            <a:r>
              <a:rPr lang="en-US" sz="2400" dirty="0">
                <a:latin typeface="Georgia" panose="02040502050405020303" pitchFamily="18" charset="0"/>
              </a:rPr>
              <a:t>, </a:t>
            </a:r>
            <a:r>
              <a:rPr lang="en-US" sz="2400" b="1" dirty="0">
                <a:solidFill>
                  <a:srgbClr val="FF0000"/>
                </a:solidFill>
                <a:latin typeface="Georgia" panose="02040502050405020303" pitchFamily="18" charset="0"/>
              </a:rPr>
              <a:t>Amanda Kinloch</a:t>
            </a:r>
            <a:r>
              <a:rPr lang="en-US" sz="2400" dirty="0">
                <a:latin typeface="Georgia" panose="02040502050405020303" pitchFamily="18" charset="0"/>
              </a:rPr>
              <a:t>, </a:t>
            </a:r>
          </a:p>
          <a:p>
            <a:pPr marL="114300" indent="0">
              <a:buNone/>
            </a:pPr>
            <a:r>
              <a:rPr lang="en-US" sz="2400" dirty="0">
                <a:latin typeface="Georgia" panose="02040502050405020303" pitchFamily="18" charset="0"/>
              </a:rPr>
              <a:t>and </a:t>
            </a:r>
            <a:r>
              <a:rPr lang="en-US" sz="2400" b="1" dirty="0">
                <a:solidFill>
                  <a:srgbClr val="FF0000"/>
                </a:solidFill>
                <a:latin typeface="Georgia" panose="02040502050405020303" pitchFamily="18" charset="0"/>
              </a:rPr>
              <a:t>Kayla Sweeney </a:t>
            </a:r>
            <a:r>
              <a:rPr lang="en-US" sz="2400" dirty="0">
                <a:latin typeface="Georgia" panose="02040502050405020303" pitchFamily="18" charset="0"/>
              </a:rPr>
              <a:t>(Women’s Outdoor Track)</a:t>
            </a:r>
          </a:p>
          <a:p>
            <a:r>
              <a:rPr lang="en-US" sz="2400" dirty="0">
                <a:latin typeface="Georgia" panose="02040502050405020303" pitchFamily="18" charset="0"/>
              </a:rPr>
              <a:t>SBC 2</a:t>
            </a:r>
            <a:r>
              <a:rPr lang="en-US" sz="2400" baseline="30000" dirty="0">
                <a:latin typeface="Georgia" panose="02040502050405020303" pitchFamily="18" charset="0"/>
              </a:rPr>
              <a:t>nd</a:t>
            </a:r>
            <a:r>
              <a:rPr lang="en-US" sz="2400" dirty="0">
                <a:latin typeface="Georgia" panose="02040502050405020303" pitchFamily="18" charset="0"/>
              </a:rPr>
              <a:t> Place 4 x 100 Meter Relay Team</a:t>
            </a:r>
          </a:p>
          <a:p>
            <a:pPr marL="114300" indent="0">
              <a:buNone/>
            </a:pPr>
            <a:r>
              <a:rPr lang="en-US" sz="2400" b="1" dirty="0">
                <a:solidFill>
                  <a:srgbClr val="FF0000"/>
                </a:solidFill>
                <a:latin typeface="Georgia" panose="02040502050405020303" pitchFamily="18" charset="0"/>
              </a:rPr>
              <a:t>Kayla Downey </a:t>
            </a:r>
            <a:r>
              <a:rPr lang="en-US" sz="2400" dirty="0">
                <a:latin typeface="Georgia" panose="02040502050405020303" pitchFamily="18" charset="0"/>
              </a:rPr>
              <a:t>(Lacrosse)</a:t>
            </a:r>
          </a:p>
          <a:p>
            <a:r>
              <a:rPr lang="en-US" sz="2400" dirty="0">
                <a:latin typeface="Georgia" panose="02040502050405020303" pitchFamily="18" charset="0"/>
              </a:rPr>
              <a:t>ASUN Player of the Year</a:t>
            </a:r>
          </a:p>
          <a:p>
            <a:r>
              <a:rPr lang="en-US" sz="2400" dirty="0">
                <a:latin typeface="Georgia" panose="02040502050405020303" pitchFamily="18" charset="0"/>
              </a:rPr>
              <a:t>ASUN First-Team All-Conference</a:t>
            </a:r>
          </a:p>
          <a:p>
            <a:pPr marL="114300" indent="0">
              <a:buNone/>
            </a:pPr>
            <a:r>
              <a:rPr lang="en-US" sz="2400" b="1" dirty="0">
                <a:solidFill>
                  <a:srgbClr val="FF0000"/>
                </a:solidFill>
                <a:latin typeface="Georgia" panose="02040502050405020303" pitchFamily="18" charset="0"/>
              </a:rPr>
              <a:t>Avery McIlwaine </a:t>
            </a:r>
            <a:r>
              <a:rPr lang="en-US" sz="2400" dirty="0">
                <a:latin typeface="Georgia" panose="02040502050405020303" pitchFamily="18" charset="0"/>
              </a:rPr>
              <a:t>(Lacrosse)</a:t>
            </a:r>
          </a:p>
          <a:p>
            <a:r>
              <a:rPr lang="en-US" sz="2400" dirty="0">
                <a:latin typeface="Georgia" panose="02040502050405020303" pitchFamily="18" charset="0"/>
              </a:rPr>
              <a:t>ASUN Midfielder of the Year</a:t>
            </a:r>
          </a:p>
          <a:p>
            <a:r>
              <a:rPr lang="en-US" sz="2400" dirty="0">
                <a:latin typeface="Georgia" panose="02040502050405020303" pitchFamily="18" charset="0"/>
              </a:rPr>
              <a:t>ASUN First-Team All-Conference</a:t>
            </a:r>
          </a:p>
          <a:p>
            <a:r>
              <a:rPr lang="en-US" sz="2400" dirty="0">
                <a:latin typeface="Georgia" panose="02040502050405020303" pitchFamily="18" charset="0"/>
              </a:rPr>
              <a:t>ASUN Scholar Athlete of the Year</a:t>
            </a:r>
          </a:p>
        </p:txBody>
      </p:sp>
    </p:spTree>
    <p:extLst>
      <p:ext uri="{BB962C8B-B14F-4D97-AF65-F5344CB8AC3E}">
        <p14:creationId xmlns:p14="http://schemas.microsoft.com/office/powerpoint/2010/main" val="382223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509451" cy="5018673"/>
          </a:xfrm>
        </p:spPr>
        <p:txBody>
          <a:bodyPr/>
          <a:lstStyle/>
          <a:p>
            <a:pPr marL="114300" indent="0">
              <a:buNone/>
            </a:pPr>
            <a:r>
              <a:rPr lang="en-US" sz="2400" b="1" dirty="0">
                <a:solidFill>
                  <a:srgbClr val="FF0000"/>
                </a:solidFill>
                <a:latin typeface="Georgia" panose="02040502050405020303" pitchFamily="18" charset="0"/>
              </a:rPr>
              <a:t>Jordan Gertz </a:t>
            </a:r>
            <a:r>
              <a:rPr lang="en-US" sz="2400" dirty="0">
                <a:latin typeface="Georgia" panose="02040502050405020303" pitchFamily="18" charset="0"/>
              </a:rPr>
              <a:t>(Lacrosse)</a:t>
            </a:r>
          </a:p>
          <a:p>
            <a:r>
              <a:rPr lang="en-US" sz="2400" dirty="0">
                <a:latin typeface="Georgia" panose="02040502050405020303" pitchFamily="18" charset="0"/>
              </a:rPr>
              <a:t>ASUN First-Team All-Conference</a:t>
            </a:r>
          </a:p>
          <a:p>
            <a:pPr marL="114300" indent="0">
              <a:buNone/>
            </a:pPr>
            <a:r>
              <a:rPr lang="it-IT" sz="2400" b="1" dirty="0">
                <a:solidFill>
                  <a:srgbClr val="FF0000"/>
                </a:solidFill>
                <a:latin typeface="Georgia" panose="02040502050405020303" pitchFamily="18" charset="0"/>
              </a:rPr>
              <a:t>Seth Taylor </a:t>
            </a:r>
            <a:r>
              <a:rPr lang="it-IT" sz="2400" dirty="0">
                <a:latin typeface="Georgia" panose="02040502050405020303" pitchFamily="18" charset="0"/>
              </a:rPr>
              <a:t>(Men’s Golf)</a:t>
            </a:r>
          </a:p>
          <a:p>
            <a:r>
              <a:rPr lang="it-IT" sz="2400" dirty="0">
                <a:latin typeface="Georgia" panose="02040502050405020303" pitchFamily="18" charset="0"/>
              </a:rPr>
              <a:t>SBC First-Team All-Conference</a:t>
            </a:r>
          </a:p>
          <a:p>
            <a:r>
              <a:rPr lang="it-IT" sz="2400" dirty="0">
                <a:latin typeface="Georgia" panose="02040502050405020303" pitchFamily="18" charset="0"/>
              </a:rPr>
              <a:t>NCAA Regional Participant</a:t>
            </a:r>
          </a:p>
          <a:p>
            <a:pPr marL="114300" indent="0">
              <a:buNone/>
            </a:pPr>
            <a:r>
              <a:rPr lang="en-US" sz="2400" b="1" dirty="0" err="1">
                <a:solidFill>
                  <a:srgbClr val="FF0000"/>
                </a:solidFill>
                <a:latin typeface="Georgia" panose="02040502050405020303" pitchFamily="18" charset="0"/>
              </a:rPr>
              <a:t>Madie</a:t>
            </a:r>
            <a:r>
              <a:rPr lang="en-US" sz="2400" b="1" dirty="0">
                <a:solidFill>
                  <a:srgbClr val="FF0000"/>
                </a:solidFill>
                <a:latin typeface="Georgia" panose="02040502050405020303" pitchFamily="18" charset="0"/>
              </a:rPr>
              <a:t> </a:t>
            </a:r>
            <a:r>
              <a:rPr lang="en-US" sz="2400" b="1" dirty="0" err="1">
                <a:solidFill>
                  <a:srgbClr val="FF0000"/>
                </a:solidFill>
                <a:latin typeface="Georgia" panose="02040502050405020303" pitchFamily="18" charset="0"/>
              </a:rPr>
              <a:t>Lichty</a:t>
            </a:r>
            <a:r>
              <a:rPr lang="en-US" sz="2400" b="1" dirty="0">
                <a:solidFill>
                  <a:srgbClr val="FF0000"/>
                </a:solidFill>
                <a:latin typeface="Georgia" panose="02040502050405020303" pitchFamily="18" charset="0"/>
              </a:rPr>
              <a:t> </a:t>
            </a:r>
            <a:r>
              <a:rPr lang="en-US" sz="2400" dirty="0">
                <a:latin typeface="Georgia" panose="02040502050405020303" pitchFamily="18" charset="0"/>
              </a:rPr>
              <a:t>&amp; </a:t>
            </a:r>
            <a:r>
              <a:rPr lang="en-US" sz="2400" b="1" dirty="0">
                <a:solidFill>
                  <a:srgbClr val="FF0000"/>
                </a:solidFill>
                <a:latin typeface="Georgia" panose="02040502050405020303" pitchFamily="18" charset="0"/>
              </a:rPr>
              <a:t>Sarlota Svobodova </a:t>
            </a:r>
            <a:r>
              <a:rPr lang="en-US" sz="2400" dirty="0">
                <a:latin typeface="Georgia" panose="02040502050405020303" pitchFamily="18" charset="0"/>
              </a:rPr>
              <a:t>(Beach Volleyball)</a:t>
            </a:r>
          </a:p>
          <a:p>
            <a:r>
              <a:rPr lang="en-US" sz="2400" dirty="0">
                <a:latin typeface="Georgia" panose="02040502050405020303" pitchFamily="18" charset="0"/>
              </a:rPr>
              <a:t>SBC First-Team All-Conference</a:t>
            </a:r>
            <a:endParaRPr lang="it-IT" sz="2600" dirty="0">
              <a:latin typeface="Georgia" panose="02040502050405020303" pitchFamily="18" charset="0"/>
            </a:endParaRPr>
          </a:p>
          <a:p>
            <a:pPr marL="114300" indent="0">
              <a:buNone/>
            </a:pPr>
            <a:r>
              <a:rPr lang="en-US" sz="2400" b="1" dirty="0" err="1">
                <a:solidFill>
                  <a:srgbClr val="FF0000"/>
                </a:solidFill>
                <a:latin typeface="Georgia" panose="02040502050405020303" pitchFamily="18" charset="0"/>
              </a:rPr>
              <a:t>Raychel</a:t>
            </a:r>
            <a:r>
              <a:rPr lang="en-US" sz="2400" b="1" dirty="0">
                <a:solidFill>
                  <a:srgbClr val="FF0000"/>
                </a:solidFill>
                <a:latin typeface="Georgia" panose="02040502050405020303" pitchFamily="18" charset="0"/>
              </a:rPr>
              <a:t> Ehlers </a:t>
            </a:r>
            <a:r>
              <a:rPr lang="en-US" sz="2400" dirty="0">
                <a:latin typeface="Georgia" panose="02040502050405020303" pitchFamily="18" charset="0"/>
              </a:rPr>
              <a:t>&amp;</a:t>
            </a:r>
            <a:r>
              <a:rPr lang="en-US" sz="2400" dirty="0">
                <a:solidFill>
                  <a:srgbClr val="FF0000"/>
                </a:solidFill>
                <a:latin typeface="Georgia" panose="02040502050405020303" pitchFamily="18" charset="0"/>
              </a:rPr>
              <a:t> </a:t>
            </a:r>
            <a:r>
              <a:rPr lang="en-US" sz="2400" b="1" dirty="0">
                <a:solidFill>
                  <a:srgbClr val="FF0000"/>
                </a:solidFill>
                <a:latin typeface="Georgia" panose="02040502050405020303" pitchFamily="18" charset="0"/>
              </a:rPr>
              <a:t>Madison Allred </a:t>
            </a:r>
            <a:r>
              <a:rPr lang="en-US" sz="2400" dirty="0">
                <a:latin typeface="Georgia" panose="02040502050405020303" pitchFamily="18" charset="0"/>
              </a:rPr>
              <a:t>(Beach Volleyball)</a:t>
            </a:r>
          </a:p>
          <a:p>
            <a:r>
              <a:rPr lang="en-US" sz="2400" dirty="0">
                <a:latin typeface="Georgia" panose="02040502050405020303" pitchFamily="18" charset="0"/>
              </a:rPr>
              <a:t>SBC Second-Team All-Conference</a:t>
            </a:r>
          </a:p>
          <a:p>
            <a:r>
              <a:rPr lang="en-US" sz="2400" dirty="0">
                <a:latin typeface="Georgia" panose="02040502050405020303" pitchFamily="18" charset="0"/>
              </a:rPr>
              <a:t>AVCA Top-Flight Award Recipients </a:t>
            </a:r>
            <a:endParaRPr lang="it-IT" sz="2600" dirty="0">
              <a:latin typeface="Georgia" panose="02040502050405020303" pitchFamily="18" charset="0"/>
            </a:endParaRPr>
          </a:p>
        </p:txBody>
      </p:sp>
    </p:spTree>
    <p:extLst>
      <p:ext uri="{BB962C8B-B14F-4D97-AF65-F5344CB8AC3E}">
        <p14:creationId xmlns:p14="http://schemas.microsoft.com/office/powerpoint/2010/main" val="10699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509451" cy="5018673"/>
          </a:xfrm>
        </p:spPr>
        <p:txBody>
          <a:bodyPr/>
          <a:lstStyle/>
          <a:p>
            <a:pPr marL="114300" indent="0">
              <a:buNone/>
            </a:pPr>
            <a:r>
              <a:rPr lang="it-IT" sz="2400" b="1" dirty="0">
                <a:solidFill>
                  <a:srgbClr val="FF0000"/>
                </a:solidFill>
                <a:latin typeface="Georgia" panose="02040502050405020303" pitchFamily="18" charset="0"/>
              </a:rPr>
              <a:t>Victoire De Samucewicz </a:t>
            </a:r>
            <a:r>
              <a:rPr lang="it-IT" sz="2400" dirty="0">
                <a:latin typeface="Georgia" panose="02040502050405020303" pitchFamily="18" charset="0"/>
              </a:rPr>
              <a:t>(Women’s Tennis)</a:t>
            </a:r>
          </a:p>
          <a:p>
            <a:r>
              <a:rPr lang="it-IT" sz="2400" dirty="0">
                <a:latin typeface="Georgia" panose="02040502050405020303" pitchFamily="18" charset="0"/>
              </a:rPr>
              <a:t>SBC Second-Team All-Conference (Singles)</a:t>
            </a:r>
          </a:p>
          <a:p>
            <a:r>
              <a:rPr lang="it-IT" sz="2400" dirty="0">
                <a:latin typeface="Georgia" panose="02040502050405020303" pitchFamily="18" charset="0"/>
              </a:rPr>
              <a:t>SBC Second-Team All-Conference (Doubles)</a:t>
            </a:r>
          </a:p>
          <a:p>
            <a:pPr marL="114300" indent="0">
              <a:buNone/>
            </a:pPr>
            <a:r>
              <a:rPr lang="it-IT" sz="2400" b="1" dirty="0">
                <a:solidFill>
                  <a:srgbClr val="FF0000"/>
                </a:solidFill>
                <a:latin typeface="Georgia" panose="02040502050405020303" pitchFamily="18" charset="0"/>
              </a:rPr>
              <a:t>Jesse Hollins </a:t>
            </a:r>
            <a:r>
              <a:rPr lang="it-IT" sz="2400" dirty="0">
                <a:latin typeface="Georgia" panose="02040502050405020303" pitchFamily="18" charset="0"/>
              </a:rPr>
              <a:t>(Women’s Tennis)</a:t>
            </a:r>
          </a:p>
          <a:p>
            <a:r>
              <a:rPr lang="it-IT" sz="2400" dirty="0">
                <a:latin typeface="Georgia" panose="02040502050405020303" pitchFamily="18" charset="0"/>
              </a:rPr>
              <a:t>SBC Second-Team All-Conference (Doubles)</a:t>
            </a:r>
          </a:p>
          <a:p>
            <a:pPr marL="114300" indent="0">
              <a:buNone/>
            </a:pPr>
            <a:r>
              <a:rPr lang="it-IT" sz="2400" b="1" dirty="0">
                <a:solidFill>
                  <a:srgbClr val="FF0000"/>
                </a:solidFill>
                <a:latin typeface="Georgia" panose="02040502050405020303" pitchFamily="18" charset="0"/>
              </a:rPr>
              <a:t>Tatum Berger </a:t>
            </a:r>
            <a:r>
              <a:rPr lang="it-IT" sz="2400" dirty="0">
                <a:latin typeface="Georgia" panose="02040502050405020303" pitchFamily="18" charset="0"/>
              </a:rPr>
              <a:t>(Women’s Tennis)</a:t>
            </a:r>
          </a:p>
          <a:p>
            <a:r>
              <a:rPr lang="it-IT" sz="2400" dirty="0">
                <a:latin typeface="Georgia" panose="02040502050405020303" pitchFamily="18" charset="0"/>
              </a:rPr>
              <a:t>SBC Newcomer of the Year</a:t>
            </a:r>
          </a:p>
          <a:p>
            <a:pPr marL="114300" indent="0">
              <a:buNone/>
            </a:pPr>
            <a:r>
              <a:rPr lang="it-IT" sz="2400" b="1" dirty="0">
                <a:solidFill>
                  <a:srgbClr val="FF0000"/>
                </a:solidFill>
                <a:latin typeface="Georgia" panose="02040502050405020303" pitchFamily="18" charset="0"/>
              </a:rPr>
              <a:t>Anna Babayan </a:t>
            </a:r>
            <a:r>
              <a:rPr lang="it-IT" sz="2400" dirty="0">
                <a:latin typeface="Georgia" panose="02040502050405020303" pitchFamily="18" charset="0"/>
              </a:rPr>
              <a:t>(Women’s Tennis)</a:t>
            </a:r>
          </a:p>
          <a:p>
            <a:r>
              <a:rPr lang="it-IT" sz="2400" dirty="0">
                <a:latin typeface="Georgia" panose="02040502050405020303" pitchFamily="18" charset="0"/>
              </a:rPr>
              <a:t>SBC Women’s Tennis Player to Watch</a:t>
            </a:r>
          </a:p>
          <a:p>
            <a:pPr marL="114300" indent="0">
              <a:buNone/>
            </a:pPr>
            <a:r>
              <a:rPr lang="it-IT" sz="2400" b="1" dirty="0">
                <a:solidFill>
                  <a:srgbClr val="FF0000"/>
                </a:solidFill>
                <a:latin typeface="Georgia" panose="02040502050405020303" pitchFamily="18" charset="0"/>
              </a:rPr>
              <a:t>Carlos Berna Ruiz </a:t>
            </a:r>
            <a:r>
              <a:rPr lang="it-IT" sz="2400" dirty="0">
                <a:latin typeface="Georgia" panose="02040502050405020303" pitchFamily="18" charset="0"/>
              </a:rPr>
              <a:t>(Men’s Tennis)</a:t>
            </a:r>
          </a:p>
          <a:p>
            <a:r>
              <a:rPr lang="it-IT" sz="2400" dirty="0">
                <a:latin typeface="Georgia" panose="02040502050405020303" pitchFamily="18" charset="0"/>
              </a:rPr>
              <a:t>SBC Second-Team All-Conference (Singles)</a:t>
            </a:r>
          </a:p>
          <a:p>
            <a:pPr marL="114300" indent="0">
              <a:buNone/>
            </a:pPr>
            <a:endParaRPr lang="it-IT"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p:txBody>
      </p:sp>
    </p:spTree>
    <p:extLst>
      <p:ext uri="{BB962C8B-B14F-4D97-AF65-F5344CB8AC3E}">
        <p14:creationId xmlns:p14="http://schemas.microsoft.com/office/powerpoint/2010/main" val="157327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509451" cy="5018673"/>
          </a:xfrm>
        </p:spPr>
        <p:txBody>
          <a:bodyPr/>
          <a:lstStyle/>
          <a:p>
            <a:pPr marL="114300" indent="0">
              <a:buNone/>
            </a:pPr>
            <a:r>
              <a:rPr lang="it-IT" sz="2400" b="1" dirty="0">
                <a:solidFill>
                  <a:srgbClr val="FF0000"/>
                </a:solidFill>
                <a:latin typeface="Georgia" panose="02040502050405020303" pitchFamily="18" charset="0"/>
              </a:rPr>
              <a:t>Iyanla De Jesus </a:t>
            </a:r>
            <a:r>
              <a:rPr lang="it-IT" sz="2400" dirty="0">
                <a:latin typeface="Georgia" panose="02040502050405020303" pitchFamily="18" charset="0"/>
              </a:rPr>
              <a:t>(Softball)</a:t>
            </a:r>
          </a:p>
          <a:p>
            <a:r>
              <a:rPr lang="it-IT" sz="2400" dirty="0">
                <a:latin typeface="Georgia" panose="02040502050405020303" pitchFamily="18" charset="0"/>
              </a:rPr>
              <a:t>SBC First-Team All-Conference</a:t>
            </a:r>
          </a:p>
          <a:p>
            <a:pPr marL="114300" indent="0">
              <a:buNone/>
            </a:pPr>
            <a:r>
              <a:rPr lang="it-IT" sz="2400" b="1" dirty="0">
                <a:solidFill>
                  <a:srgbClr val="FF0000"/>
                </a:solidFill>
                <a:latin typeface="Georgia" panose="02040502050405020303" pitchFamily="18" charset="0"/>
              </a:rPr>
              <a:t>Diamond Williams </a:t>
            </a:r>
            <a:r>
              <a:rPr lang="it-IT" sz="2400" dirty="0">
                <a:latin typeface="Georgia" panose="02040502050405020303" pitchFamily="18" charset="0"/>
              </a:rPr>
              <a:t>(Softball)</a:t>
            </a:r>
          </a:p>
          <a:p>
            <a:r>
              <a:rPr lang="it-IT" sz="2400" dirty="0">
                <a:latin typeface="Georgia" panose="02040502050405020303" pitchFamily="18" charset="0"/>
              </a:rPr>
              <a:t>SBC Second-Team All-Conference</a:t>
            </a:r>
          </a:p>
          <a:p>
            <a:pPr marL="114300" indent="0">
              <a:buNone/>
            </a:pPr>
            <a:r>
              <a:rPr lang="it-IT" sz="2400" b="1" dirty="0">
                <a:solidFill>
                  <a:srgbClr val="FF0000"/>
                </a:solidFill>
                <a:latin typeface="Georgia" panose="02040502050405020303" pitchFamily="18" charset="0"/>
              </a:rPr>
              <a:t>Caden Bodine </a:t>
            </a:r>
            <a:r>
              <a:rPr lang="it-IT" sz="2400" dirty="0">
                <a:latin typeface="Georgia" panose="02040502050405020303" pitchFamily="18" charset="0"/>
              </a:rPr>
              <a:t>(Baseball)</a:t>
            </a:r>
          </a:p>
          <a:p>
            <a:r>
              <a:rPr lang="it-IT" sz="2400" dirty="0">
                <a:latin typeface="Georgia" panose="02040502050405020303" pitchFamily="18" charset="0"/>
              </a:rPr>
              <a:t>Baseball America Freshmen All-American</a:t>
            </a:r>
          </a:p>
          <a:p>
            <a:r>
              <a:rPr lang="it-IT" sz="2400" dirty="0">
                <a:latin typeface="Georgia" panose="02040502050405020303" pitchFamily="18" charset="0"/>
              </a:rPr>
              <a:t>Collegiate Baseball Freshman All-American</a:t>
            </a:r>
          </a:p>
          <a:p>
            <a:r>
              <a:rPr lang="it-IT" sz="2400" dirty="0">
                <a:latin typeface="Georgia" panose="02040502050405020303" pitchFamily="18" charset="0"/>
              </a:rPr>
              <a:t>SBC Freshman of the Year</a:t>
            </a:r>
          </a:p>
          <a:p>
            <a:r>
              <a:rPr lang="it-IT" sz="2400" dirty="0">
                <a:latin typeface="Georgia" panose="02040502050405020303" pitchFamily="18" charset="0"/>
              </a:rPr>
              <a:t>SBC First-Team All-Conference</a:t>
            </a:r>
          </a:p>
          <a:p>
            <a:pPr marL="114300" indent="0">
              <a:buNone/>
            </a:pPr>
            <a:r>
              <a:rPr lang="it-IT" sz="2400" b="1" dirty="0">
                <a:solidFill>
                  <a:srgbClr val="FF0000"/>
                </a:solidFill>
                <a:latin typeface="Georgia" panose="02040502050405020303" pitchFamily="18" charset="0"/>
              </a:rPr>
              <a:t>Nick Luckey </a:t>
            </a:r>
            <a:r>
              <a:rPr lang="it-IT" sz="2400" dirty="0">
                <a:latin typeface="Georgia" panose="02040502050405020303" pitchFamily="18" charset="0"/>
              </a:rPr>
              <a:t>(Baseball)</a:t>
            </a:r>
          </a:p>
          <a:p>
            <a:r>
              <a:rPr lang="it-IT" sz="2400" dirty="0">
                <a:latin typeface="Georgia" panose="02040502050405020303" pitchFamily="18" charset="0"/>
              </a:rPr>
              <a:t>SBC First-Team All-Conference</a:t>
            </a:r>
          </a:p>
          <a:p>
            <a:pPr marL="114300" indent="0">
              <a:buNone/>
            </a:pPr>
            <a:endParaRPr lang="it-IT" sz="2600" dirty="0">
              <a:latin typeface="Georgia" panose="02040502050405020303" pitchFamily="18" charset="0"/>
            </a:endParaRPr>
          </a:p>
          <a:p>
            <a:pPr marL="114300" indent="0">
              <a:buNone/>
            </a:pPr>
            <a:endParaRPr lang="en-US" sz="2600" dirty="0">
              <a:latin typeface="Georgia" panose="02040502050405020303" pitchFamily="18" charset="0"/>
            </a:endParaRPr>
          </a:p>
        </p:txBody>
      </p:sp>
    </p:spTree>
    <p:extLst>
      <p:ext uri="{BB962C8B-B14F-4D97-AF65-F5344CB8AC3E}">
        <p14:creationId xmlns:p14="http://schemas.microsoft.com/office/powerpoint/2010/main" val="243797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509451" cy="5018673"/>
          </a:xfrm>
        </p:spPr>
        <p:txBody>
          <a:bodyPr/>
          <a:lstStyle/>
          <a:p>
            <a:pPr marL="114300" indent="0">
              <a:buNone/>
            </a:pPr>
            <a:r>
              <a:rPr lang="en-US" sz="2600" b="1" dirty="0">
                <a:solidFill>
                  <a:srgbClr val="FF0000"/>
                </a:solidFill>
                <a:latin typeface="Georgia" panose="02040502050405020303" pitchFamily="18" charset="0"/>
              </a:rPr>
              <a:t>Teddy Sharkey </a:t>
            </a:r>
            <a:r>
              <a:rPr lang="en-US" sz="2600" dirty="0">
                <a:latin typeface="Georgia" panose="02040502050405020303" pitchFamily="18" charset="0"/>
              </a:rPr>
              <a:t>(Baseball)</a:t>
            </a:r>
          </a:p>
          <a:p>
            <a:r>
              <a:rPr lang="en-US" sz="2600" dirty="0">
                <a:latin typeface="Georgia" panose="02040502050405020303" pitchFamily="18" charset="0"/>
              </a:rPr>
              <a:t>Collegiate Baseball/Rawlings All-American</a:t>
            </a:r>
          </a:p>
          <a:p>
            <a:r>
              <a:rPr lang="en-US" sz="2600" dirty="0">
                <a:latin typeface="Georgia" panose="02040502050405020303" pitchFamily="18" charset="0"/>
              </a:rPr>
              <a:t>SBC First-Team All-Conference</a:t>
            </a:r>
          </a:p>
          <a:p>
            <a:pPr marL="114300" indent="0">
              <a:buNone/>
            </a:pPr>
            <a:r>
              <a:rPr lang="en-US" sz="2600" b="1" dirty="0">
                <a:solidFill>
                  <a:srgbClr val="FF0000"/>
                </a:solidFill>
                <a:latin typeface="Georgia" panose="02040502050405020303" pitchFamily="18" charset="0"/>
              </a:rPr>
              <a:t>Derek Bender </a:t>
            </a:r>
            <a:r>
              <a:rPr lang="en-US" sz="2600" dirty="0">
                <a:latin typeface="Georgia" panose="02040502050405020303" pitchFamily="18" charset="0"/>
              </a:rPr>
              <a:t>(Baseball)</a:t>
            </a:r>
          </a:p>
          <a:p>
            <a:r>
              <a:rPr lang="en-US" sz="2600" dirty="0">
                <a:latin typeface="Georgia" panose="02040502050405020303" pitchFamily="18" charset="0"/>
              </a:rPr>
              <a:t>Rawlings All-American</a:t>
            </a:r>
          </a:p>
          <a:p>
            <a:r>
              <a:rPr lang="en-US" sz="2600" dirty="0">
                <a:latin typeface="Georgia" panose="02040502050405020303" pitchFamily="18" charset="0"/>
              </a:rPr>
              <a:t>SBC First-Team All-Conference</a:t>
            </a:r>
          </a:p>
          <a:p>
            <a:pPr marL="114300" indent="0">
              <a:buNone/>
            </a:pPr>
            <a:r>
              <a:rPr lang="en-US" sz="2600" b="1" dirty="0">
                <a:solidFill>
                  <a:srgbClr val="FF0000"/>
                </a:solidFill>
                <a:latin typeface="Georgia" panose="02040502050405020303" pitchFamily="18" charset="0"/>
              </a:rPr>
              <a:t>Blake </a:t>
            </a:r>
            <a:r>
              <a:rPr lang="en-US" sz="2600" b="1" dirty="0" err="1">
                <a:solidFill>
                  <a:srgbClr val="FF0000"/>
                </a:solidFill>
                <a:latin typeface="Georgia" panose="02040502050405020303" pitchFamily="18" charset="0"/>
              </a:rPr>
              <a:t>Barthol</a:t>
            </a:r>
            <a:r>
              <a:rPr lang="en-US" sz="2600" b="1" dirty="0">
                <a:solidFill>
                  <a:srgbClr val="FF0000"/>
                </a:solidFill>
                <a:latin typeface="Georgia" panose="02040502050405020303" pitchFamily="18" charset="0"/>
              </a:rPr>
              <a:t> </a:t>
            </a:r>
            <a:r>
              <a:rPr lang="en-US" sz="2600" dirty="0">
                <a:latin typeface="Georgia" panose="02040502050405020303" pitchFamily="18" charset="0"/>
              </a:rPr>
              <a:t>(Baseball)</a:t>
            </a:r>
          </a:p>
          <a:p>
            <a:r>
              <a:rPr lang="en-US" sz="2600" dirty="0">
                <a:latin typeface="Georgia" panose="02040502050405020303" pitchFamily="18" charset="0"/>
              </a:rPr>
              <a:t>Collegiate Baseball Freshman All American</a:t>
            </a:r>
          </a:p>
          <a:p>
            <a:pPr marL="114300" indent="0">
              <a:buNone/>
            </a:pPr>
            <a:r>
              <a:rPr lang="en-US" sz="2600" b="1" dirty="0">
                <a:solidFill>
                  <a:srgbClr val="FF0000"/>
                </a:solidFill>
                <a:latin typeface="Georgia" panose="02040502050405020303" pitchFamily="18" charset="0"/>
              </a:rPr>
              <a:t>Zack Beach </a:t>
            </a:r>
            <a:r>
              <a:rPr lang="en-US" sz="2600" dirty="0">
                <a:latin typeface="Georgia" panose="02040502050405020303" pitchFamily="18" charset="0"/>
              </a:rPr>
              <a:t>(Baseball)</a:t>
            </a:r>
          </a:p>
          <a:p>
            <a:r>
              <a:rPr lang="en-US" sz="2600" dirty="0">
                <a:latin typeface="Georgia" panose="02040502050405020303" pitchFamily="18" charset="0"/>
              </a:rPr>
              <a:t>SBC Second-Team All-Conference</a:t>
            </a: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it-IT" sz="2600" dirty="0">
              <a:latin typeface="Georgia" panose="02040502050405020303" pitchFamily="18" charset="0"/>
            </a:endParaRPr>
          </a:p>
          <a:p>
            <a:pPr marL="114300" indent="0">
              <a:buNone/>
            </a:pPr>
            <a:endParaRPr lang="en-US" sz="2600" dirty="0">
              <a:latin typeface="Georgia" panose="02040502050405020303" pitchFamily="18" charset="0"/>
            </a:endParaRPr>
          </a:p>
        </p:txBody>
      </p:sp>
    </p:spTree>
    <p:extLst>
      <p:ext uri="{BB962C8B-B14F-4D97-AF65-F5344CB8AC3E}">
        <p14:creationId xmlns:p14="http://schemas.microsoft.com/office/powerpoint/2010/main" val="409500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97654" y="1417638"/>
            <a:ext cx="8509451" cy="5018673"/>
          </a:xfrm>
        </p:spPr>
        <p:txBody>
          <a:bodyPr/>
          <a:lstStyle/>
          <a:p>
            <a:pPr marL="114300" indent="0">
              <a:buNone/>
            </a:pPr>
            <a:r>
              <a:rPr lang="en-US" sz="2600" b="1" dirty="0">
                <a:solidFill>
                  <a:srgbClr val="FF0000"/>
                </a:solidFill>
                <a:latin typeface="Georgia" panose="02040502050405020303" pitchFamily="18" charset="0"/>
              </a:rPr>
              <a:t>Payton </a:t>
            </a:r>
            <a:r>
              <a:rPr lang="en-US" sz="2600" b="1" dirty="0" err="1">
                <a:solidFill>
                  <a:srgbClr val="FF0000"/>
                </a:solidFill>
                <a:latin typeface="Georgia" panose="02040502050405020303" pitchFamily="18" charset="0"/>
              </a:rPr>
              <a:t>Eeles</a:t>
            </a:r>
            <a:r>
              <a:rPr lang="en-US" sz="2600" b="1" dirty="0">
                <a:solidFill>
                  <a:srgbClr val="FF0000"/>
                </a:solidFill>
                <a:latin typeface="Georgia" panose="02040502050405020303" pitchFamily="18" charset="0"/>
              </a:rPr>
              <a:t> </a:t>
            </a:r>
            <a:r>
              <a:rPr lang="en-US" sz="2600" dirty="0">
                <a:latin typeface="Georgia" panose="02040502050405020303" pitchFamily="18" charset="0"/>
              </a:rPr>
              <a:t>(Baseball)</a:t>
            </a:r>
          </a:p>
          <a:p>
            <a:r>
              <a:rPr lang="en-US" sz="2600" dirty="0">
                <a:latin typeface="Georgia" panose="02040502050405020303" pitchFamily="18" charset="0"/>
              </a:rPr>
              <a:t>SBC Second-Team All-American</a:t>
            </a:r>
          </a:p>
          <a:p>
            <a:pPr marL="114300" indent="0">
              <a:buNone/>
            </a:pPr>
            <a:r>
              <a:rPr lang="en-US" sz="2600" b="1" dirty="0">
                <a:solidFill>
                  <a:srgbClr val="FF0000"/>
                </a:solidFill>
                <a:latin typeface="Georgia" panose="02040502050405020303" pitchFamily="18" charset="0"/>
              </a:rPr>
              <a:t>Graham Brown </a:t>
            </a:r>
            <a:r>
              <a:rPr lang="en-US" sz="2600" dirty="0">
                <a:latin typeface="Georgia" panose="02040502050405020303" pitchFamily="18" charset="0"/>
              </a:rPr>
              <a:t>(Baseball)</a:t>
            </a:r>
          </a:p>
          <a:p>
            <a:r>
              <a:rPr lang="en-US" sz="2600" dirty="0">
                <a:latin typeface="Georgia" panose="02040502050405020303" pitchFamily="18" charset="0"/>
              </a:rPr>
              <a:t>SBC Second-Team All-American</a:t>
            </a: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en-US" sz="2600" dirty="0">
              <a:latin typeface="Georgia" panose="02040502050405020303" pitchFamily="18" charset="0"/>
            </a:endParaRPr>
          </a:p>
          <a:p>
            <a:pPr marL="114300" indent="0">
              <a:buNone/>
            </a:pPr>
            <a:endParaRPr lang="it-IT" sz="2600" dirty="0">
              <a:latin typeface="Georgia" panose="02040502050405020303" pitchFamily="18" charset="0"/>
            </a:endParaRPr>
          </a:p>
          <a:p>
            <a:pPr marL="114300" indent="0">
              <a:buNone/>
            </a:pPr>
            <a:endParaRPr lang="en-US" sz="2600" dirty="0">
              <a:latin typeface="Georgia" panose="02040502050405020303" pitchFamily="18" charset="0"/>
            </a:endParaRPr>
          </a:p>
        </p:txBody>
      </p:sp>
    </p:spTree>
    <p:extLst>
      <p:ext uri="{BB962C8B-B14F-4D97-AF65-F5344CB8AC3E}">
        <p14:creationId xmlns:p14="http://schemas.microsoft.com/office/powerpoint/2010/main" val="296471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solidFill>
                <a:srgbClr val="249489"/>
              </a:solidFill>
              <a:latin typeface="Georgia" panose="02040502050405020303" pitchFamily="18" charset="0"/>
            </a:endParaRPr>
          </a:p>
        </p:txBody>
      </p:sp>
      <p:sp>
        <p:nvSpPr>
          <p:cNvPr id="3" name="Content Placeholder 2"/>
          <p:cNvSpPr>
            <a:spLocks noGrp="1"/>
          </p:cNvSpPr>
          <p:nvPr>
            <p:ph idx="1"/>
          </p:nvPr>
        </p:nvSpPr>
        <p:spPr>
          <a:xfrm>
            <a:off x="158262" y="1600200"/>
            <a:ext cx="7918938" cy="4800600"/>
          </a:xfrm>
        </p:spPr>
        <p:txBody>
          <a:bodyPr/>
          <a:lstStyle/>
          <a:p>
            <a:pPr marL="114300" indent="0">
              <a:buNone/>
            </a:pPr>
            <a:r>
              <a:rPr lang="en-US" sz="2400" b="1" dirty="0">
                <a:latin typeface="Georgia" panose="02040502050405020303" pitchFamily="18" charset="0"/>
              </a:rPr>
              <a:t>1A FAR Academic Excellence Award Winners:</a:t>
            </a:r>
          </a:p>
          <a:p>
            <a:r>
              <a:rPr lang="en-US" sz="2400" b="1" dirty="0">
                <a:solidFill>
                  <a:srgbClr val="FF0000"/>
                </a:solidFill>
                <a:latin typeface="Georgia" panose="02040502050405020303" pitchFamily="18" charset="0"/>
              </a:rPr>
              <a:t>Alyssa </a:t>
            </a:r>
            <a:r>
              <a:rPr lang="en-US" sz="2400" b="1" dirty="0" err="1">
                <a:solidFill>
                  <a:srgbClr val="FF0000"/>
                </a:solidFill>
                <a:latin typeface="Georgia" panose="02040502050405020303" pitchFamily="18" charset="0"/>
              </a:rPr>
              <a:t>Eske</a:t>
            </a:r>
            <a:r>
              <a:rPr lang="en-US" sz="2400" b="1" dirty="0">
                <a:solidFill>
                  <a:srgbClr val="FF0000"/>
                </a:solidFill>
                <a:latin typeface="Georgia" panose="02040502050405020303" pitchFamily="18" charset="0"/>
              </a:rPr>
              <a:t> </a:t>
            </a:r>
            <a:r>
              <a:rPr lang="en-US" sz="2400" b="1" dirty="0">
                <a:latin typeface="Georgia" panose="02040502050405020303" pitchFamily="18" charset="0"/>
              </a:rPr>
              <a:t>(Beach Volleyball)</a:t>
            </a:r>
          </a:p>
          <a:p>
            <a:r>
              <a:rPr lang="en-US" sz="2400" b="1" dirty="0">
                <a:solidFill>
                  <a:srgbClr val="FF0000"/>
                </a:solidFill>
                <a:latin typeface="Georgia" panose="02040502050405020303" pitchFamily="18" charset="0"/>
              </a:rPr>
              <a:t>Sarlota Svobodova </a:t>
            </a:r>
            <a:r>
              <a:rPr lang="en-US" sz="2400" b="1" dirty="0">
                <a:latin typeface="Georgia" panose="02040502050405020303" pitchFamily="18" charset="0"/>
              </a:rPr>
              <a:t>(Beach Volleyball)</a:t>
            </a:r>
          </a:p>
          <a:p>
            <a:r>
              <a:rPr lang="en-US" sz="2400" b="1" dirty="0">
                <a:solidFill>
                  <a:srgbClr val="FF0000"/>
                </a:solidFill>
                <a:latin typeface="Georgia" panose="02040502050405020303" pitchFamily="18" charset="0"/>
              </a:rPr>
              <a:t>JT Killen </a:t>
            </a:r>
            <a:r>
              <a:rPr lang="en-US" sz="2400" b="1" dirty="0">
                <a:latin typeface="Georgia" panose="02040502050405020303" pitchFamily="18" charset="0"/>
              </a:rPr>
              <a:t>(Football)</a:t>
            </a:r>
          </a:p>
          <a:p>
            <a:r>
              <a:rPr lang="en-US" sz="2400" b="1" dirty="0">
                <a:solidFill>
                  <a:srgbClr val="FF0000"/>
                </a:solidFill>
                <a:latin typeface="Georgia" panose="02040502050405020303" pitchFamily="18" charset="0"/>
              </a:rPr>
              <a:t>Iyanla De Jesus</a:t>
            </a:r>
            <a:r>
              <a:rPr lang="en-US" sz="2400" b="1" dirty="0">
                <a:latin typeface="Georgia" panose="02040502050405020303" pitchFamily="18" charset="0"/>
              </a:rPr>
              <a:t> (Softball)</a:t>
            </a:r>
          </a:p>
          <a:p>
            <a:r>
              <a:rPr lang="en-US" sz="2400" b="1" dirty="0" err="1">
                <a:solidFill>
                  <a:srgbClr val="FF0000"/>
                </a:solidFill>
                <a:latin typeface="Georgia" panose="02040502050405020303" pitchFamily="18" charset="0"/>
              </a:rPr>
              <a:t>Rebeka</a:t>
            </a:r>
            <a:r>
              <a:rPr lang="en-US" sz="2400" b="1" dirty="0">
                <a:solidFill>
                  <a:srgbClr val="FF0000"/>
                </a:solidFill>
                <a:latin typeface="Georgia" panose="02040502050405020303" pitchFamily="18" charset="0"/>
              </a:rPr>
              <a:t> </a:t>
            </a:r>
            <a:r>
              <a:rPr lang="en-US" sz="2400" b="1" dirty="0" err="1">
                <a:solidFill>
                  <a:srgbClr val="FF0000"/>
                </a:solidFill>
                <a:latin typeface="Georgia" panose="02040502050405020303" pitchFamily="18" charset="0"/>
              </a:rPr>
              <a:t>Fucka</a:t>
            </a:r>
            <a:r>
              <a:rPr lang="en-US" sz="2400" b="1" dirty="0">
                <a:solidFill>
                  <a:srgbClr val="FF0000"/>
                </a:solidFill>
                <a:latin typeface="Georgia" panose="02040502050405020303" pitchFamily="18" charset="0"/>
              </a:rPr>
              <a:t> </a:t>
            </a:r>
            <a:r>
              <a:rPr lang="en-US" sz="2400" b="1" dirty="0">
                <a:latin typeface="Georgia" panose="02040502050405020303" pitchFamily="18" charset="0"/>
              </a:rPr>
              <a:t>(Volleyball)</a:t>
            </a:r>
          </a:p>
          <a:p>
            <a:r>
              <a:rPr lang="en-US" sz="2400" b="1" dirty="0">
                <a:solidFill>
                  <a:srgbClr val="FF0000"/>
                </a:solidFill>
                <a:latin typeface="Georgia" panose="02040502050405020303" pitchFamily="18" charset="0"/>
              </a:rPr>
              <a:t>Ashley </a:t>
            </a:r>
            <a:r>
              <a:rPr lang="en-US" sz="2400" b="1" dirty="0" err="1">
                <a:solidFill>
                  <a:srgbClr val="FF0000"/>
                </a:solidFill>
                <a:latin typeface="Georgia" panose="02040502050405020303" pitchFamily="18" charset="0"/>
              </a:rPr>
              <a:t>Rulison</a:t>
            </a:r>
            <a:r>
              <a:rPr lang="en-US" sz="2400" b="1" dirty="0">
                <a:solidFill>
                  <a:srgbClr val="FF0000"/>
                </a:solidFill>
                <a:latin typeface="Georgia" panose="02040502050405020303" pitchFamily="18" charset="0"/>
              </a:rPr>
              <a:t> </a:t>
            </a:r>
            <a:r>
              <a:rPr lang="en-US" sz="2400" b="1" dirty="0">
                <a:latin typeface="Georgia" panose="02040502050405020303" pitchFamily="18" charset="0"/>
              </a:rPr>
              <a:t>(Women’s Cross-Country)</a:t>
            </a:r>
          </a:p>
          <a:p>
            <a:r>
              <a:rPr lang="en-US" sz="2400" b="1" dirty="0">
                <a:solidFill>
                  <a:srgbClr val="FF0000"/>
                </a:solidFill>
                <a:latin typeface="Georgia" panose="02040502050405020303" pitchFamily="18" charset="0"/>
              </a:rPr>
              <a:t>Brooke Gottlieb </a:t>
            </a:r>
            <a:r>
              <a:rPr lang="en-US" sz="2400" b="1" dirty="0">
                <a:latin typeface="Georgia" panose="02040502050405020303" pitchFamily="18" charset="0"/>
              </a:rPr>
              <a:t>(Lacrosse)</a:t>
            </a:r>
          </a:p>
          <a:p>
            <a:r>
              <a:rPr lang="en-US" sz="2400" b="1" dirty="0">
                <a:solidFill>
                  <a:srgbClr val="FF0000"/>
                </a:solidFill>
                <a:latin typeface="Georgia" panose="02040502050405020303" pitchFamily="18" charset="0"/>
              </a:rPr>
              <a:t>Megan Brouse </a:t>
            </a:r>
            <a:r>
              <a:rPr lang="en-US" sz="2400" b="1" dirty="0">
                <a:latin typeface="Georgia" panose="02040502050405020303" pitchFamily="18" charset="0"/>
              </a:rPr>
              <a:t>(Women’s Soccer)</a:t>
            </a:r>
          </a:p>
          <a:p>
            <a:r>
              <a:rPr lang="en-US" sz="2400" b="1" dirty="0">
                <a:solidFill>
                  <a:srgbClr val="FF0000"/>
                </a:solidFill>
                <a:latin typeface="Georgia" panose="02040502050405020303" pitchFamily="18" charset="0"/>
              </a:rPr>
              <a:t>Nikki Boon </a:t>
            </a:r>
            <a:r>
              <a:rPr lang="en-US" sz="2400" b="1" dirty="0">
                <a:latin typeface="Georgia" panose="02040502050405020303" pitchFamily="18" charset="0"/>
              </a:rPr>
              <a:t>(Women’s Track &amp; Field)</a:t>
            </a:r>
          </a:p>
        </p:txBody>
      </p:sp>
    </p:spTree>
    <p:extLst>
      <p:ext uri="{BB962C8B-B14F-4D97-AF65-F5344CB8AC3E}">
        <p14:creationId xmlns:p14="http://schemas.microsoft.com/office/powerpoint/2010/main" val="382982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solidFill>
                <a:srgbClr val="249489"/>
              </a:solidFill>
              <a:latin typeface="Georgia" panose="02040502050405020303" pitchFamily="18" charset="0"/>
            </a:endParaRPr>
          </a:p>
        </p:txBody>
      </p:sp>
      <p:sp>
        <p:nvSpPr>
          <p:cNvPr id="3" name="Content Placeholder 2"/>
          <p:cNvSpPr>
            <a:spLocks noGrp="1"/>
          </p:cNvSpPr>
          <p:nvPr>
            <p:ph idx="1"/>
          </p:nvPr>
        </p:nvSpPr>
        <p:spPr>
          <a:xfrm>
            <a:off x="158262" y="1600200"/>
            <a:ext cx="7918938" cy="4800600"/>
          </a:xfrm>
        </p:spPr>
        <p:txBody>
          <a:bodyPr/>
          <a:lstStyle/>
          <a:p>
            <a:pPr marL="114300" indent="0">
              <a:buNone/>
            </a:pPr>
            <a:r>
              <a:rPr lang="en-US" sz="2400" b="1" dirty="0">
                <a:latin typeface="Georgia" panose="02040502050405020303" pitchFamily="18" charset="0"/>
              </a:rPr>
              <a:t>College Sports Communicators (CSC) Academic All-District Team … recognizing student-athletes who combine performances ON THE COURT and IN THE CLASSROOM.</a:t>
            </a:r>
          </a:p>
          <a:p>
            <a:r>
              <a:rPr lang="en-US" b="1" dirty="0">
                <a:solidFill>
                  <a:srgbClr val="FF0000"/>
                </a:solidFill>
                <a:latin typeface="Georgia" panose="02040502050405020303" pitchFamily="18" charset="0"/>
              </a:rPr>
              <a:t>Iyanla De Jesus </a:t>
            </a:r>
            <a:r>
              <a:rPr lang="en-US" dirty="0">
                <a:latin typeface="Georgia" panose="02040502050405020303" pitchFamily="18" charset="0"/>
              </a:rPr>
              <a:t>(Softball)</a:t>
            </a:r>
          </a:p>
          <a:p>
            <a:r>
              <a:rPr lang="en-US" b="1" dirty="0">
                <a:solidFill>
                  <a:srgbClr val="FF0000"/>
                </a:solidFill>
                <a:latin typeface="Georgia" panose="02040502050405020303" pitchFamily="18" charset="0"/>
              </a:rPr>
              <a:t>Riley Zana </a:t>
            </a:r>
            <a:r>
              <a:rPr lang="en-US" dirty="0">
                <a:latin typeface="Georgia" panose="02040502050405020303" pitchFamily="18" charset="0"/>
              </a:rPr>
              <a:t>(Softball)</a:t>
            </a:r>
          </a:p>
          <a:p>
            <a:r>
              <a:rPr lang="en-US" b="1" dirty="0">
                <a:solidFill>
                  <a:srgbClr val="FF0000"/>
                </a:solidFill>
                <a:latin typeface="Georgia" panose="02040502050405020303" pitchFamily="18" charset="0"/>
              </a:rPr>
              <a:t>Abbey Montoya </a:t>
            </a:r>
            <a:r>
              <a:rPr lang="en-US" dirty="0">
                <a:latin typeface="Georgia" panose="02040502050405020303" pitchFamily="18" charset="0"/>
              </a:rPr>
              <a:t>(Softball)</a:t>
            </a:r>
          </a:p>
          <a:p>
            <a:r>
              <a:rPr lang="en-US" b="1" dirty="0">
                <a:solidFill>
                  <a:srgbClr val="FF0000"/>
                </a:solidFill>
                <a:latin typeface="Georgia" panose="02040502050405020303" pitchFamily="18" charset="0"/>
              </a:rPr>
              <a:t>Nicolette </a:t>
            </a:r>
            <a:r>
              <a:rPr lang="en-US" b="1" dirty="0" err="1">
                <a:solidFill>
                  <a:srgbClr val="FF0000"/>
                </a:solidFill>
                <a:latin typeface="Georgia" panose="02040502050405020303" pitchFamily="18" charset="0"/>
              </a:rPr>
              <a:t>Picone</a:t>
            </a:r>
            <a:r>
              <a:rPr lang="en-US" b="1" dirty="0">
                <a:solidFill>
                  <a:srgbClr val="FF0000"/>
                </a:solidFill>
                <a:latin typeface="Georgia" panose="02040502050405020303" pitchFamily="18" charset="0"/>
              </a:rPr>
              <a:t> </a:t>
            </a:r>
            <a:r>
              <a:rPr lang="en-US" dirty="0">
                <a:latin typeface="Georgia" panose="02040502050405020303" pitchFamily="18" charset="0"/>
              </a:rPr>
              <a:t>(Softball)</a:t>
            </a:r>
          </a:p>
          <a:p>
            <a:r>
              <a:rPr lang="en-US" b="1" dirty="0" err="1">
                <a:solidFill>
                  <a:srgbClr val="FF0000"/>
                </a:solidFill>
                <a:latin typeface="Georgia" panose="02040502050405020303" pitchFamily="18" charset="0"/>
              </a:rPr>
              <a:t>Mady</a:t>
            </a:r>
            <a:r>
              <a:rPr lang="en-US" b="1" dirty="0">
                <a:solidFill>
                  <a:srgbClr val="FF0000"/>
                </a:solidFill>
                <a:latin typeface="Georgia" panose="02040502050405020303" pitchFamily="18" charset="0"/>
              </a:rPr>
              <a:t> Volpe </a:t>
            </a:r>
            <a:r>
              <a:rPr lang="en-US" dirty="0">
                <a:latin typeface="Georgia" panose="02040502050405020303" pitchFamily="18" charset="0"/>
              </a:rPr>
              <a:t>(Softball)</a:t>
            </a:r>
          </a:p>
          <a:p>
            <a:r>
              <a:rPr lang="en-US" b="1" dirty="0">
                <a:solidFill>
                  <a:srgbClr val="FF0000"/>
                </a:solidFill>
                <a:latin typeface="Georgia" panose="02040502050405020303" pitchFamily="18" charset="0"/>
              </a:rPr>
              <a:t>Matthew </a:t>
            </a:r>
            <a:r>
              <a:rPr lang="en-US" b="1" dirty="0" err="1">
                <a:solidFill>
                  <a:srgbClr val="FF0000"/>
                </a:solidFill>
                <a:latin typeface="Georgia" panose="02040502050405020303" pitchFamily="18" charset="0"/>
              </a:rPr>
              <a:t>Potok</a:t>
            </a:r>
            <a:r>
              <a:rPr lang="en-US" b="1" dirty="0">
                <a:solidFill>
                  <a:srgbClr val="FF0000"/>
                </a:solidFill>
                <a:latin typeface="Georgia" panose="02040502050405020303" pitchFamily="18" charset="0"/>
              </a:rPr>
              <a:t> </a:t>
            </a:r>
            <a:r>
              <a:rPr lang="en-US" dirty="0">
                <a:latin typeface="Georgia" panose="02040502050405020303" pitchFamily="18" charset="0"/>
              </a:rPr>
              <a:t>(Baseball)</a:t>
            </a:r>
          </a:p>
          <a:p>
            <a:r>
              <a:rPr lang="en-US" b="1" dirty="0">
                <a:solidFill>
                  <a:srgbClr val="FF0000"/>
                </a:solidFill>
                <a:latin typeface="Georgia" panose="02040502050405020303" pitchFamily="18" charset="0"/>
              </a:rPr>
              <a:t>Anna Babayan </a:t>
            </a:r>
            <a:r>
              <a:rPr lang="en-US" dirty="0">
                <a:latin typeface="Georgia" panose="02040502050405020303" pitchFamily="18" charset="0"/>
              </a:rPr>
              <a:t>(Women’s Tennis)</a:t>
            </a:r>
          </a:p>
          <a:p>
            <a:pPr marL="114300" indent="0">
              <a:buNone/>
            </a:pPr>
            <a:endParaRPr lang="en-US" sz="2400" dirty="0">
              <a:latin typeface="Georgia" panose="02040502050405020303" pitchFamily="18" charset="0"/>
            </a:endParaRPr>
          </a:p>
          <a:p>
            <a:pPr marL="411163" lvl="1" indent="0">
              <a:buNone/>
            </a:pPr>
            <a:endParaRPr lang="en-US" b="1" dirty="0">
              <a:solidFill>
                <a:srgbClr val="FF0000"/>
              </a:solidFill>
              <a:latin typeface="Georgia" panose="02040502050405020303" pitchFamily="18" charset="0"/>
            </a:endParaRPr>
          </a:p>
          <a:p>
            <a:pPr marL="114300" indent="0">
              <a:buNone/>
            </a:pPr>
            <a:endParaRPr lang="en-US" sz="2800" dirty="0"/>
          </a:p>
          <a:p>
            <a:pPr marL="114300" indent="0">
              <a:buNone/>
            </a:pPr>
            <a:endParaRPr lang="en-US" sz="18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70990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0600-602C-47C4-BA2B-AD4FF405423F}"/>
              </a:ext>
            </a:extLst>
          </p:cNvPr>
          <p:cNvSpPr>
            <a:spLocks noGrp="1"/>
          </p:cNvSpPr>
          <p:nvPr>
            <p:ph type="title"/>
          </p:nvPr>
        </p:nvSpPr>
        <p:spPr/>
        <p:txBody>
          <a:bodyPr/>
          <a:lstStyle/>
          <a:p>
            <a:r>
              <a:rPr lang="en-US" sz="4400" b="1" dirty="0">
                <a:latin typeface="Georgia" panose="02040502050405020303" pitchFamily="18" charset="0"/>
              </a:rPr>
              <a:t>NCAA Faculty Athletics Representative (FAR)</a:t>
            </a:r>
          </a:p>
        </p:txBody>
      </p:sp>
      <p:sp>
        <p:nvSpPr>
          <p:cNvPr id="3" name="Content Placeholder 2">
            <a:extLst>
              <a:ext uri="{FF2B5EF4-FFF2-40B4-BE49-F238E27FC236}">
                <a16:creationId xmlns:a16="http://schemas.microsoft.com/office/drawing/2014/main" id="{3C1CD2E3-9128-4C0F-A079-41233F6113CF}"/>
              </a:ext>
            </a:extLst>
          </p:cNvPr>
          <p:cNvSpPr>
            <a:spLocks noGrp="1"/>
          </p:cNvSpPr>
          <p:nvPr>
            <p:ph idx="1"/>
          </p:nvPr>
        </p:nvSpPr>
        <p:spPr>
          <a:xfrm>
            <a:off x="2627790" y="1500326"/>
            <a:ext cx="5797119" cy="4900474"/>
          </a:xfrm>
        </p:spPr>
        <p:txBody>
          <a:bodyPr/>
          <a:lstStyle/>
          <a:p>
            <a:pPr marL="114300" indent="0">
              <a:buNone/>
            </a:pPr>
            <a:r>
              <a:rPr lang="en-US" sz="2400" dirty="0">
                <a:latin typeface="Georgia" panose="02040502050405020303" pitchFamily="18" charset="0"/>
              </a:rPr>
              <a:t>The Faculty Athletics Representative (FAR) is a member of the faculty appointed by the President to represent Coastal Carolina University and its faculty in relationships with the NCAA and the Sun Belt Conference. The FAR reports directly to the President. The FAR plays a key role in oversight of athletics programs, working to ensure the academic integrity of the athletics program and the welfare of student-athletes.</a:t>
            </a:r>
          </a:p>
        </p:txBody>
      </p:sp>
      <p:pic>
        <p:nvPicPr>
          <p:cNvPr id="1026" name="Picture 2" descr="NCAA Faculty Representative | University of Northern Iowa">
            <a:extLst>
              <a:ext uri="{FF2B5EF4-FFF2-40B4-BE49-F238E27FC236}">
                <a16:creationId xmlns:a16="http://schemas.microsoft.com/office/drawing/2014/main" id="{588AA1B5-6C3C-477F-B1FF-2278C8807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1" y="1833146"/>
            <a:ext cx="1485900" cy="2117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 Media - NCAA Strategies and Regulations.pptx | NCAA.org - The  Official Site of the NCAA">
            <a:extLst>
              <a:ext uri="{FF2B5EF4-FFF2-40B4-BE49-F238E27FC236}">
                <a16:creationId xmlns:a16="http://schemas.microsoft.com/office/drawing/2014/main" id="{5768B381-E4CA-473C-B608-05523E882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23" y="4225770"/>
            <a:ext cx="2321511"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66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solidFill>
                <a:srgbClr val="249489"/>
              </a:solidFill>
              <a:latin typeface="Georgia" panose="02040502050405020303" pitchFamily="18" charset="0"/>
            </a:endParaRPr>
          </a:p>
        </p:txBody>
      </p:sp>
      <p:sp>
        <p:nvSpPr>
          <p:cNvPr id="3" name="Content Placeholder 2"/>
          <p:cNvSpPr>
            <a:spLocks noGrp="1"/>
          </p:cNvSpPr>
          <p:nvPr>
            <p:ph idx="1"/>
          </p:nvPr>
        </p:nvSpPr>
        <p:spPr>
          <a:xfrm>
            <a:off x="158262" y="1600200"/>
            <a:ext cx="7918938" cy="4800600"/>
          </a:xfrm>
        </p:spPr>
        <p:txBody>
          <a:bodyPr/>
          <a:lstStyle/>
          <a:p>
            <a:pPr marL="114300" indent="0">
              <a:buNone/>
            </a:pPr>
            <a:r>
              <a:rPr lang="en-US" sz="2400" b="1" dirty="0">
                <a:latin typeface="Georgia" panose="02040502050405020303" pitchFamily="18" charset="0"/>
              </a:rPr>
              <a:t>CSC Academic All-District Recognition cont. …</a:t>
            </a:r>
          </a:p>
          <a:p>
            <a:r>
              <a:rPr lang="en-US" sz="2400" b="1" dirty="0">
                <a:solidFill>
                  <a:srgbClr val="FF0000"/>
                </a:solidFill>
                <a:latin typeface="Georgia" panose="02040502050405020303" pitchFamily="18" charset="0"/>
              </a:rPr>
              <a:t>Megan Hopton </a:t>
            </a:r>
            <a:r>
              <a:rPr lang="en-US" sz="2400" dirty="0">
                <a:latin typeface="Georgia" panose="02040502050405020303" pitchFamily="18" charset="0"/>
              </a:rPr>
              <a:t>(Women’s Tennis)</a:t>
            </a:r>
          </a:p>
          <a:p>
            <a:r>
              <a:rPr lang="en-US" sz="2400" b="1" dirty="0" err="1">
                <a:solidFill>
                  <a:srgbClr val="FF0000"/>
                </a:solidFill>
                <a:latin typeface="Georgia" panose="02040502050405020303" pitchFamily="18" charset="0"/>
              </a:rPr>
              <a:t>Lilie</a:t>
            </a:r>
            <a:r>
              <a:rPr lang="en-US" sz="2400" b="1" dirty="0">
                <a:solidFill>
                  <a:srgbClr val="FF0000"/>
                </a:solidFill>
                <a:latin typeface="Georgia" panose="02040502050405020303" pitchFamily="18" charset="0"/>
              </a:rPr>
              <a:t> </a:t>
            </a:r>
            <a:r>
              <a:rPr lang="en-US" sz="2400" b="1" dirty="0" err="1">
                <a:solidFill>
                  <a:srgbClr val="FF0000"/>
                </a:solidFill>
                <a:latin typeface="Georgia" panose="02040502050405020303" pitchFamily="18" charset="0"/>
              </a:rPr>
              <a:t>Steryous</a:t>
            </a:r>
            <a:r>
              <a:rPr lang="en-US" sz="2400" b="1" dirty="0">
                <a:solidFill>
                  <a:srgbClr val="FF0000"/>
                </a:solidFill>
                <a:latin typeface="Georgia" panose="02040502050405020303" pitchFamily="18" charset="0"/>
              </a:rPr>
              <a:t> </a:t>
            </a:r>
            <a:r>
              <a:rPr lang="en-US" sz="2400" dirty="0">
                <a:latin typeface="Georgia" panose="02040502050405020303" pitchFamily="18" charset="0"/>
              </a:rPr>
              <a:t>(Women’s Tennis)</a:t>
            </a:r>
          </a:p>
          <a:p>
            <a:r>
              <a:rPr lang="en-US" sz="2400" b="1" dirty="0">
                <a:solidFill>
                  <a:srgbClr val="FF0000"/>
                </a:solidFill>
                <a:latin typeface="Georgia" panose="02040502050405020303" pitchFamily="18" charset="0"/>
              </a:rPr>
              <a:t>Carlos Berna Ruiz </a:t>
            </a:r>
            <a:r>
              <a:rPr lang="en-US" sz="2400" dirty="0">
                <a:latin typeface="Georgia" panose="02040502050405020303" pitchFamily="18" charset="0"/>
              </a:rPr>
              <a:t>(Men’s Tennis)</a:t>
            </a:r>
          </a:p>
          <a:p>
            <a:r>
              <a:rPr lang="en-US" sz="2400" b="1" dirty="0">
                <a:solidFill>
                  <a:srgbClr val="FF0000"/>
                </a:solidFill>
                <a:latin typeface="Georgia" panose="02040502050405020303" pitchFamily="18" charset="0"/>
              </a:rPr>
              <a:t>Steve </a:t>
            </a:r>
            <a:r>
              <a:rPr lang="en-US" sz="2400" b="1" dirty="0" err="1">
                <a:solidFill>
                  <a:srgbClr val="FF0000"/>
                </a:solidFill>
                <a:latin typeface="Georgia" panose="02040502050405020303" pitchFamily="18" charset="0"/>
              </a:rPr>
              <a:t>Mundt</a:t>
            </a:r>
            <a:r>
              <a:rPr lang="en-US" sz="2400" b="1" dirty="0">
                <a:solidFill>
                  <a:srgbClr val="FF0000"/>
                </a:solidFill>
                <a:latin typeface="Georgia" panose="02040502050405020303" pitchFamily="18" charset="0"/>
              </a:rPr>
              <a:t> </a:t>
            </a:r>
            <a:r>
              <a:rPr lang="en-US" sz="2400" dirty="0">
                <a:latin typeface="Georgia" panose="02040502050405020303" pitchFamily="18" charset="0"/>
              </a:rPr>
              <a:t>(Men’s Tennis) </a:t>
            </a:r>
          </a:p>
          <a:p>
            <a:r>
              <a:rPr lang="en-US" sz="2400" b="1" dirty="0">
                <a:solidFill>
                  <a:srgbClr val="FF0000"/>
                </a:solidFill>
                <a:latin typeface="Georgia" panose="02040502050405020303" pitchFamily="18" charset="0"/>
              </a:rPr>
              <a:t>Maj </a:t>
            </a:r>
            <a:r>
              <a:rPr lang="en-US" sz="2400" b="1" dirty="0" err="1">
                <a:solidFill>
                  <a:srgbClr val="FF0000"/>
                </a:solidFill>
                <a:latin typeface="Georgia" panose="02040502050405020303" pitchFamily="18" charset="0"/>
              </a:rPr>
              <a:t>Tomac</a:t>
            </a:r>
            <a:r>
              <a:rPr lang="en-US" sz="2400" b="1" dirty="0">
                <a:solidFill>
                  <a:srgbClr val="FF0000"/>
                </a:solidFill>
                <a:latin typeface="Georgia" panose="02040502050405020303" pitchFamily="18" charset="0"/>
              </a:rPr>
              <a:t> </a:t>
            </a:r>
            <a:r>
              <a:rPr lang="en-US" sz="2400" dirty="0">
                <a:latin typeface="Georgia" panose="02040502050405020303" pitchFamily="18" charset="0"/>
              </a:rPr>
              <a:t>(Men’s Tennis)</a:t>
            </a:r>
          </a:p>
          <a:p>
            <a:r>
              <a:rPr lang="en-US" sz="2400" b="1" dirty="0">
                <a:solidFill>
                  <a:srgbClr val="FF0000"/>
                </a:solidFill>
                <a:latin typeface="Georgia" panose="02040502050405020303" pitchFamily="18" charset="0"/>
              </a:rPr>
              <a:t>Guilherme Toresan </a:t>
            </a:r>
            <a:r>
              <a:rPr lang="en-US" sz="2400" dirty="0">
                <a:latin typeface="Georgia" panose="02040502050405020303" pitchFamily="18" charset="0"/>
              </a:rPr>
              <a:t>(Men’s Tennis)</a:t>
            </a:r>
          </a:p>
          <a:p>
            <a:r>
              <a:rPr lang="en-US" b="1" dirty="0">
                <a:solidFill>
                  <a:srgbClr val="FF0000"/>
                </a:solidFill>
                <a:latin typeface="Georgia" panose="02040502050405020303" pitchFamily="18" charset="0"/>
              </a:rPr>
              <a:t>Kayla Downey </a:t>
            </a:r>
            <a:r>
              <a:rPr lang="en-US" dirty="0">
                <a:latin typeface="Georgia" panose="02040502050405020303" pitchFamily="18" charset="0"/>
              </a:rPr>
              <a:t>(Lacrosse)</a:t>
            </a:r>
          </a:p>
          <a:p>
            <a:r>
              <a:rPr lang="en-US" b="1" dirty="0">
                <a:solidFill>
                  <a:srgbClr val="FF0000"/>
                </a:solidFill>
                <a:latin typeface="Georgia" panose="02040502050405020303" pitchFamily="18" charset="0"/>
              </a:rPr>
              <a:t>Avery McIlwaine </a:t>
            </a:r>
            <a:r>
              <a:rPr lang="en-US" dirty="0">
                <a:latin typeface="Georgia" panose="02040502050405020303" pitchFamily="18" charset="0"/>
              </a:rPr>
              <a:t>(Lacrosse)</a:t>
            </a:r>
          </a:p>
          <a:p>
            <a:r>
              <a:rPr lang="en-US" b="1" dirty="0">
                <a:solidFill>
                  <a:srgbClr val="FF0000"/>
                </a:solidFill>
                <a:latin typeface="Georgia" panose="02040502050405020303" pitchFamily="18" charset="0"/>
              </a:rPr>
              <a:t>Monica Manley </a:t>
            </a:r>
            <a:r>
              <a:rPr lang="en-US" dirty="0">
                <a:latin typeface="Georgia" panose="02040502050405020303" pitchFamily="18" charset="0"/>
              </a:rPr>
              <a:t>(Lacrosse)</a:t>
            </a:r>
          </a:p>
          <a:p>
            <a:r>
              <a:rPr lang="en-US" sz="2400" b="1" dirty="0">
                <a:solidFill>
                  <a:srgbClr val="FF0000"/>
                </a:solidFill>
                <a:latin typeface="Georgia" panose="02040502050405020303" pitchFamily="18" charset="0"/>
              </a:rPr>
              <a:t>Lance Boykin </a:t>
            </a:r>
            <a:r>
              <a:rPr lang="en-US" sz="2400" dirty="0">
                <a:latin typeface="Georgia" panose="02040502050405020303" pitchFamily="18" charset="0"/>
              </a:rPr>
              <a:t>(Football)</a:t>
            </a:r>
          </a:p>
          <a:p>
            <a:pPr marL="114300" indent="0">
              <a:buNone/>
            </a:pPr>
            <a:endParaRPr lang="en-US" sz="18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88239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solidFill>
                <a:srgbClr val="249489"/>
              </a:solidFill>
              <a:latin typeface="Georgia" panose="02040502050405020303" pitchFamily="18" charset="0"/>
            </a:endParaRPr>
          </a:p>
        </p:txBody>
      </p:sp>
      <p:sp>
        <p:nvSpPr>
          <p:cNvPr id="3" name="Content Placeholder 2"/>
          <p:cNvSpPr>
            <a:spLocks noGrp="1"/>
          </p:cNvSpPr>
          <p:nvPr>
            <p:ph idx="1"/>
          </p:nvPr>
        </p:nvSpPr>
        <p:spPr>
          <a:xfrm>
            <a:off x="158262" y="1600200"/>
            <a:ext cx="7918938" cy="4800600"/>
          </a:xfrm>
        </p:spPr>
        <p:txBody>
          <a:bodyPr/>
          <a:lstStyle/>
          <a:p>
            <a:pPr marL="114300" indent="0">
              <a:buNone/>
            </a:pPr>
            <a:r>
              <a:rPr lang="en-US" sz="2400" b="1" dirty="0">
                <a:latin typeface="Georgia" panose="02040502050405020303" pitchFamily="18" charset="0"/>
              </a:rPr>
              <a:t>CSC Academic All-District Recognition cont. …</a:t>
            </a:r>
          </a:p>
          <a:p>
            <a:r>
              <a:rPr lang="en-US" sz="2400" b="1" dirty="0">
                <a:solidFill>
                  <a:srgbClr val="FF0000"/>
                </a:solidFill>
                <a:latin typeface="Georgia" panose="02040502050405020303" pitchFamily="18" charset="0"/>
              </a:rPr>
              <a:t>Shane Bruce </a:t>
            </a:r>
            <a:r>
              <a:rPr lang="en-US" sz="2400" dirty="0">
                <a:latin typeface="Georgia" panose="02040502050405020303" pitchFamily="18" charset="0"/>
              </a:rPr>
              <a:t>(Football)</a:t>
            </a:r>
          </a:p>
          <a:p>
            <a:r>
              <a:rPr lang="en-US" sz="2400" b="1" dirty="0">
                <a:solidFill>
                  <a:srgbClr val="FF0000"/>
                </a:solidFill>
                <a:latin typeface="Georgia" panose="02040502050405020303" pitchFamily="18" charset="0"/>
              </a:rPr>
              <a:t>Liam Gray </a:t>
            </a:r>
            <a:r>
              <a:rPr lang="en-US" sz="2400" dirty="0">
                <a:latin typeface="Georgia" panose="02040502050405020303" pitchFamily="18" charset="0"/>
              </a:rPr>
              <a:t>(Football)</a:t>
            </a:r>
            <a:endParaRPr lang="en-US" sz="2400" b="1" dirty="0">
              <a:solidFill>
                <a:srgbClr val="FF0000"/>
              </a:solidFill>
              <a:latin typeface="Georgia" panose="02040502050405020303" pitchFamily="18" charset="0"/>
            </a:endParaRPr>
          </a:p>
          <a:p>
            <a:r>
              <a:rPr lang="en-US" sz="2400" b="1" dirty="0">
                <a:solidFill>
                  <a:srgbClr val="FF0000"/>
                </a:solidFill>
                <a:latin typeface="Georgia" panose="02040502050405020303" pitchFamily="18" charset="0"/>
              </a:rPr>
              <a:t>Kade Hensley </a:t>
            </a:r>
            <a:r>
              <a:rPr lang="en-US" sz="2400" dirty="0">
                <a:latin typeface="Georgia" panose="02040502050405020303" pitchFamily="18" charset="0"/>
              </a:rPr>
              <a:t>(Football)</a:t>
            </a:r>
            <a:endParaRPr lang="en-US" sz="2400" b="1" dirty="0">
              <a:solidFill>
                <a:srgbClr val="FF0000"/>
              </a:solidFill>
              <a:latin typeface="Georgia" panose="02040502050405020303" pitchFamily="18" charset="0"/>
            </a:endParaRPr>
          </a:p>
          <a:p>
            <a:r>
              <a:rPr lang="en-US" sz="2400" b="1" dirty="0" err="1">
                <a:solidFill>
                  <a:srgbClr val="FF0000"/>
                </a:solidFill>
                <a:latin typeface="Georgia" panose="02040502050405020303" pitchFamily="18" charset="0"/>
              </a:rPr>
              <a:t>Tavyn</a:t>
            </a:r>
            <a:r>
              <a:rPr lang="en-US" sz="2400" b="1" dirty="0">
                <a:solidFill>
                  <a:srgbClr val="FF0000"/>
                </a:solidFill>
                <a:latin typeface="Georgia" panose="02040502050405020303" pitchFamily="18" charset="0"/>
              </a:rPr>
              <a:t> Jackson </a:t>
            </a:r>
            <a:r>
              <a:rPr lang="en-US" sz="2400" dirty="0">
                <a:latin typeface="Georgia" panose="02040502050405020303" pitchFamily="18" charset="0"/>
              </a:rPr>
              <a:t>(Football)</a:t>
            </a:r>
            <a:endParaRPr lang="en-US" sz="2400" b="1" dirty="0">
              <a:solidFill>
                <a:srgbClr val="FF0000"/>
              </a:solidFill>
              <a:latin typeface="Georgia" panose="02040502050405020303" pitchFamily="18" charset="0"/>
            </a:endParaRPr>
          </a:p>
          <a:p>
            <a:r>
              <a:rPr lang="en-US" sz="2400" b="1" dirty="0">
                <a:solidFill>
                  <a:srgbClr val="FF0000"/>
                </a:solidFill>
                <a:latin typeface="Georgia" panose="02040502050405020303" pitchFamily="18" charset="0"/>
              </a:rPr>
              <a:t>JT Killen </a:t>
            </a:r>
            <a:r>
              <a:rPr lang="en-US" sz="2400" dirty="0">
                <a:latin typeface="Georgia" panose="02040502050405020303" pitchFamily="18" charset="0"/>
              </a:rPr>
              <a:t>(Football)</a:t>
            </a:r>
            <a:endParaRPr lang="en-US" sz="2400" b="1" dirty="0">
              <a:solidFill>
                <a:srgbClr val="FF0000"/>
              </a:solidFill>
              <a:latin typeface="Georgia" panose="02040502050405020303" pitchFamily="18" charset="0"/>
            </a:endParaRPr>
          </a:p>
          <a:p>
            <a:r>
              <a:rPr lang="en-US" sz="2400" b="1" dirty="0" err="1">
                <a:solidFill>
                  <a:srgbClr val="FF0000"/>
                </a:solidFill>
                <a:latin typeface="Georgia" panose="02040502050405020303" pitchFamily="18" charset="0"/>
              </a:rPr>
              <a:t>Jairan</a:t>
            </a:r>
            <a:r>
              <a:rPr lang="en-US" sz="2400" b="1" dirty="0">
                <a:solidFill>
                  <a:srgbClr val="FF0000"/>
                </a:solidFill>
                <a:latin typeface="Georgia" panose="02040502050405020303" pitchFamily="18" charset="0"/>
              </a:rPr>
              <a:t> Parker </a:t>
            </a:r>
            <a:r>
              <a:rPr lang="en-US" sz="2400" dirty="0">
                <a:latin typeface="Georgia" panose="02040502050405020303" pitchFamily="18" charset="0"/>
              </a:rPr>
              <a:t>(Football)</a:t>
            </a:r>
            <a:endParaRPr lang="en-US" sz="2400" b="1" dirty="0">
              <a:solidFill>
                <a:srgbClr val="FF0000"/>
              </a:solidFill>
              <a:latin typeface="Georgia" panose="02040502050405020303" pitchFamily="18" charset="0"/>
            </a:endParaRPr>
          </a:p>
          <a:p>
            <a:r>
              <a:rPr lang="en-US" sz="2400" b="1" dirty="0">
                <a:solidFill>
                  <a:srgbClr val="FF0000"/>
                </a:solidFill>
                <a:latin typeface="Georgia" panose="02040502050405020303" pitchFamily="18" charset="0"/>
              </a:rPr>
              <a:t>Rolan Wooden II </a:t>
            </a:r>
            <a:r>
              <a:rPr lang="en-US" sz="2400" dirty="0">
                <a:latin typeface="Georgia" panose="02040502050405020303" pitchFamily="18" charset="0"/>
              </a:rPr>
              <a:t>(Football)</a:t>
            </a:r>
          </a:p>
          <a:p>
            <a:r>
              <a:rPr lang="en-US" sz="2400" b="1" dirty="0" err="1">
                <a:solidFill>
                  <a:srgbClr val="FF0000"/>
                </a:solidFill>
                <a:latin typeface="Georgia" panose="02040502050405020303" pitchFamily="18" charset="0"/>
              </a:rPr>
              <a:t>Mael</a:t>
            </a:r>
            <a:r>
              <a:rPr lang="en-US" sz="2400" b="1" dirty="0">
                <a:solidFill>
                  <a:srgbClr val="FF0000"/>
                </a:solidFill>
                <a:latin typeface="Georgia" panose="02040502050405020303" pitchFamily="18" charset="0"/>
              </a:rPr>
              <a:t> </a:t>
            </a:r>
            <a:r>
              <a:rPr lang="en-US" sz="2400" b="1" dirty="0" err="1">
                <a:solidFill>
                  <a:srgbClr val="FF0000"/>
                </a:solidFill>
                <a:latin typeface="Georgia" panose="02040502050405020303" pitchFamily="18" charset="0"/>
              </a:rPr>
              <a:t>Couteau</a:t>
            </a:r>
            <a:r>
              <a:rPr lang="en-US" sz="2400" b="1" dirty="0">
                <a:solidFill>
                  <a:srgbClr val="FF0000"/>
                </a:solidFill>
                <a:latin typeface="Georgia" panose="02040502050405020303" pitchFamily="18" charset="0"/>
              </a:rPr>
              <a:t> </a:t>
            </a:r>
            <a:r>
              <a:rPr lang="en-US" sz="2400" dirty="0">
                <a:latin typeface="Georgia" panose="02040502050405020303" pitchFamily="18" charset="0"/>
              </a:rPr>
              <a:t>(Men’s Soccer)</a:t>
            </a:r>
          </a:p>
          <a:p>
            <a:r>
              <a:rPr lang="en-US" sz="2400" b="1" dirty="0">
                <a:solidFill>
                  <a:srgbClr val="FF0000"/>
                </a:solidFill>
                <a:latin typeface="Georgia" panose="02040502050405020303" pitchFamily="18" charset="0"/>
              </a:rPr>
              <a:t>Peter Dearle </a:t>
            </a:r>
            <a:r>
              <a:rPr lang="en-US" sz="2400" dirty="0">
                <a:latin typeface="Georgia" panose="02040502050405020303" pitchFamily="18" charset="0"/>
              </a:rPr>
              <a:t>(Men’s Soccer)</a:t>
            </a:r>
            <a:endParaRPr lang="en-US" sz="2400" b="1" dirty="0">
              <a:solidFill>
                <a:srgbClr val="FF0000"/>
              </a:solidFill>
              <a:latin typeface="Georgia" panose="02040502050405020303" pitchFamily="18" charset="0"/>
            </a:endParaRPr>
          </a:p>
          <a:p>
            <a:pPr marL="114300" indent="0">
              <a:buNone/>
            </a:pPr>
            <a:endParaRPr lang="en-US" sz="18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71315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solidFill>
                <a:srgbClr val="249489"/>
              </a:solidFill>
              <a:latin typeface="Georgia" panose="02040502050405020303" pitchFamily="18" charset="0"/>
            </a:endParaRPr>
          </a:p>
        </p:txBody>
      </p:sp>
      <p:sp>
        <p:nvSpPr>
          <p:cNvPr id="3" name="Content Placeholder 2"/>
          <p:cNvSpPr>
            <a:spLocks noGrp="1"/>
          </p:cNvSpPr>
          <p:nvPr>
            <p:ph idx="1"/>
          </p:nvPr>
        </p:nvSpPr>
        <p:spPr>
          <a:xfrm>
            <a:off x="158262" y="1600200"/>
            <a:ext cx="7918938" cy="4800600"/>
          </a:xfrm>
        </p:spPr>
        <p:txBody>
          <a:bodyPr/>
          <a:lstStyle/>
          <a:p>
            <a:pPr marL="114300" indent="0">
              <a:buNone/>
            </a:pPr>
            <a:r>
              <a:rPr lang="en-US" sz="2400" b="1" dirty="0">
                <a:latin typeface="Georgia" panose="02040502050405020303" pitchFamily="18" charset="0"/>
              </a:rPr>
              <a:t>CSC Academic All-District Recognition cont. …</a:t>
            </a:r>
          </a:p>
          <a:p>
            <a:r>
              <a:rPr lang="en-US" sz="2400" b="1" dirty="0">
                <a:solidFill>
                  <a:srgbClr val="FF0000"/>
                </a:solidFill>
                <a:latin typeface="Georgia" panose="02040502050405020303" pitchFamily="18" charset="0"/>
              </a:rPr>
              <a:t>Alex Kinateder </a:t>
            </a:r>
            <a:r>
              <a:rPr lang="en-US" sz="2400" dirty="0">
                <a:latin typeface="Georgia" panose="02040502050405020303" pitchFamily="18" charset="0"/>
              </a:rPr>
              <a:t>(Soccer)</a:t>
            </a:r>
          </a:p>
          <a:p>
            <a:r>
              <a:rPr lang="en-US" sz="2400" b="1" dirty="0">
                <a:solidFill>
                  <a:srgbClr val="FF0000"/>
                </a:solidFill>
                <a:latin typeface="Georgia" panose="02040502050405020303" pitchFamily="18" charset="0"/>
              </a:rPr>
              <a:t>Luc </a:t>
            </a:r>
            <a:r>
              <a:rPr lang="en-US" sz="2400" b="1" dirty="0" err="1">
                <a:solidFill>
                  <a:srgbClr val="FF0000"/>
                </a:solidFill>
                <a:latin typeface="Georgia" panose="02040502050405020303" pitchFamily="18" charset="0"/>
              </a:rPr>
              <a:t>Mikula</a:t>
            </a:r>
            <a:r>
              <a:rPr lang="en-US" sz="2400" b="1" dirty="0">
                <a:solidFill>
                  <a:srgbClr val="FF0000"/>
                </a:solidFill>
                <a:latin typeface="Georgia" panose="02040502050405020303" pitchFamily="18" charset="0"/>
              </a:rPr>
              <a:t> </a:t>
            </a:r>
            <a:r>
              <a:rPr lang="en-US" sz="2400" dirty="0">
                <a:latin typeface="Georgia" panose="02040502050405020303" pitchFamily="18" charset="0"/>
              </a:rPr>
              <a:t>(Soccer)</a:t>
            </a:r>
          </a:p>
          <a:p>
            <a:r>
              <a:rPr lang="en-US" sz="2400" b="1" dirty="0">
                <a:solidFill>
                  <a:srgbClr val="FF0000"/>
                </a:solidFill>
                <a:latin typeface="Georgia" panose="02040502050405020303" pitchFamily="18" charset="0"/>
              </a:rPr>
              <a:t>Dimitris </a:t>
            </a:r>
            <a:r>
              <a:rPr lang="en-US" sz="2400" b="1" dirty="0" err="1">
                <a:solidFill>
                  <a:srgbClr val="FF0000"/>
                </a:solidFill>
                <a:latin typeface="Georgia" panose="02040502050405020303" pitchFamily="18" charset="0"/>
              </a:rPr>
              <a:t>Moraitakis</a:t>
            </a:r>
            <a:r>
              <a:rPr lang="en-US" sz="2400" b="1" dirty="0">
                <a:solidFill>
                  <a:srgbClr val="FF0000"/>
                </a:solidFill>
                <a:latin typeface="Georgia" panose="02040502050405020303" pitchFamily="18" charset="0"/>
              </a:rPr>
              <a:t> </a:t>
            </a:r>
            <a:r>
              <a:rPr lang="en-US" sz="2400" dirty="0">
                <a:latin typeface="Georgia" panose="02040502050405020303" pitchFamily="18" charset="0"/>
              </a:rPr>
              <a:t>(Soccer)</a:t>
            </a:r>
          </a:p>
          <a:p>
            <a:endParaRPr lang="en-US" sz="2400" dirty="0">
              <a:latin typeface="Georgia" panose="02040502050405020303" pitchFamily="18" charset="0"/>
            </a:endParaRPr>
          </a:p>
        </p:txBody>
      </p:sp>
    </p:spTree>
    <p:extLst>
      <p:ext uri="{BB962C8B-B14F-4D97-AF65-F5344CB8AC3E}">
        <p14:creationId xmlns:p14="http://schemas.microsoft.com/office/powerpoint/2010/main" val="11772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p>
        </p:txBody>
      </p:sp>
      <p:sp>
        <p:nvSpPr>
          <p:cNvPr id="3" name="Content Placeholder 2"/>
          <p:cNvSpPr>
            <a:spLocks noGrp="1"/>
          </p:cNvSpPr>
          <p:nvPr>
            <p:ph idx="1"/>
          </p:nvPr>
        </p:nvSpPr>
        <p:spPr>
          <a:xfrm>
            <a:off x="248575" y="1600199"/>
            <a:ext cx="7828625" cy="5084685"/>
          </a:xfrm>
        </p:spPr>
        <p:txBody>
          <a:bodyPr/>
          <a:lstStyle/>
          <a:p>
            <a:pPr marL="114300" indent="0">
              <a:buNone/>
            </a:pPr>
            <a:r>
              <a:rPr lang="en-US" dirty="0">
                <a:latin typeface="Georgia" panose="02040502050405020303" pitchFamily="18" charset="0"/>
              </a:rPr>
              <a:t>The </a:t>
            </a:r>
            <a:r>
              <a:rPr lang="en-US" b="1" dirty="0">
                <a:solidFill>
                  <a:srgbClr val="FF0000"/>
                </a:solidFill>
                <a:latin typeface="Georgia" panose="02040502050405020303" pitchFamily="18" charset="0"/>
              </a:rPr>
              <a:t>NFF Hampshire Honor Society </a:t>
            </a:r>
            <a:r>
              <a:rPr lang="en-US" dirty="0">
                <a:latin typeface="Georgia" panose="02040502050405020303" pitchFamily="18" charset="0"/>
              </a:rPr>
              <a:t>recognizes</a:t>
            </a:r>
            <a:r>
              <a:rPr lang="en-US" b="1" dirty="0">
                <a:solidFill>
                  <a:srgbClr val="FF0000"/>
                </a:solidFill>
                <a:latin typeface="Georgia" panose="02040502050405020303" pitchFamily="18" charset="0"/>
              </a:rPr>
              <a:t> </a:t>
            </a:r>
            <a:r>
              <a:rPr lang="en-US" dirty="0">
                <a:latin typeface="Georgia" panose="02040502050405020303" pitchFamily="18" charset="0"/>
              </a:rPr>
              <a:t>college </a:t>
            </a:r>
            <a:r>
              <a:rPr lang="en-US" b="1" dirty="0">
                <a:solidFill>
                  <a:srgbClr val="FF0000"/>
                </a:solidFill>
                <a:latin typeface="Georgia" panose="02040502050405020303" pitchFamily="18" charset="0"/>
              </a:rPr>
              <a:t>football players </a:t>
            </a:r>
            <a:r>
              <a:rPr lang="en-US" dirty="0">
                <a:latin typeface="Georgia" panose="02040502050405020303" pitchFamily="18" charset="0"/>
              </a:rPr>
              <a:t>from all divisions of the NCAA, NAIA, and sprint football, who each maintained a cumulative 3.2 GPA or better throughout their college careers.</a:t>
            </a:r>
          </a:p>
          <a:p>
            <a:r>
              <a:rPr lang="en-US" b="1" dirty="0">
                <a:solidFill>
                  <a:srgbClr val="FF0000"/>
                </a:solidFill>
                <a:latin typeface="Georgia" panose="02040502050405020303" pitchFamily="18" charset="0"/>
              </a:rPr>
              <a:t>Lance Boykin</a:t>
            </a:r>
          </a:p>
          <a:p>
            <a:r>
              <a:rPr lang="en-US" b="1" dirty="0">
                <a:solidFill>
                  <a:srgbClr val="FF0000"/>
                </a:solidFill>
                <a:latin typeface="Georgia" panose="02040502050405020303" pitchFamily="18" charset="0"/>
              </a:rPr>
              <a:t>Bryce Carpenter</a:t>
            </a:r>
          </a:p>
          <a:p>
            <a:r>
              <a:rPr lang="en-US" b="1" dirty="0">
                <a:solidFill>
                  <a:srgbClr val="FF0000"/>
                </a:solidFill>
                <a:latin typeface="Georgia" panose="02040502050405020303" pitchFamily="18" charset="0"/>
              </a:rPr>
              <a:t>TJ Ivy Jr.</a:t>
            </a:r>
          </a:p>
          <a:p>
            <a:r>
              <a:rPr lang="en-US" b="1" dirty="0" err="1">
                <a:solidFill>
                  <a:srgbClr val="FF0000"/>
                </a:solidFill>
                <a:latin typeface="Georgia" panose="02040502050405020303" pitchFamily="18" charset="0"/>
              </a:rPr>
              <a:t>Antwine</a:t>
            </a:r>
            <a:r>
              <a:rPr lang="en-US" b="1" dirty="0">
                <a:solidFill>
                  <a:srgbClr val="FF0000"/>
                </a:solidFill>
                <a:latin typeface="Georgia" panose="02040502050405020303" pitchFamily="18" charset="0"/>
              </a:rPr>
              <a:t> </a:t>
            </a:r>
            <a:r>
              <a:rPr lang="en-US" b="1" dirty="0" err="1">
                <a:solidFill>
                  <a:srgbClr val="FF0000"/>
                </a:solidFill>
                <a:latin typeface="Georgia" panose="02040502050405020303" pitchFamily="18" charset="0"/>
              </a:rPr>
              <a:t>Loper</a:t>
            </a:r>
            <a:endParaRPr lang="en-US" b="1" dirty="0">
              <a:solidFill>
                <a:srgbClr val="FF0000"/>
              </a:solidFill>
              <a:latin typeface="Georgia" panose="02040502050405020303" pitchFamily="18" charset="0"/>
            </a:endParaRPr>
          </a:p>
          <a:p>
            <a:r>
              <a:rPr lang="en-US" b="1" dirty="0">
                <a:solidFill>
                  <a:srgbClr val="FF0000"/>
                </a:solidFill>
                <a:latin typeface="Georgia" panose="02040502050405020303" pitchFamily="18" charset="0"/>
              </a:rPr>
              <a:t>Kennedy Roberts</a:t>
            </a:r>
          </a:p>
          <a:p>
            <a:r>
              <a:rPr lang="en-US" b="1" dirty="0">
                <a:solidFill>
                  <a:srgbClr val="FF0000"/>
                </a:solidFill>
                <a:latin typeface="Georgia" panose="02040502050405020303" pitchFamily="18" charset="0"/>
              </a:rPr>
              <a:t>Tyler Roberts</a:t>
            </a:r>
          </a:p>
          <a:p>
            <a:r>
              <a:rPr lang="en-US" b="1" dirty="0">
                <a:solidFill>
                  <a:srgbClr val="FF0000"/>
                </a:solidFill>
                <a:latin typeface="Georgia" panose="02040502050405020303" pitchFamily="18" charset="0"/>
              </a:rPr>
              <a:t>Reese White</a:t>
            </a:r>
          </a:p>
          <a:p>
            <a:r>
              <a:rPr lang="en-US" b="1" dirty="0">
                <a:solidFill>
                  <a:srgbClr val="FF0000"/>
                </a:solidFill>
                <a:latin typeface="Georgia" panose="02040502050405020303" pitchFamily="18" charset="0"/>
              </a:rPr>
              <a:t>Rolan Wooden II</a:t>
            </a:r>
          </a:p>
        </p:txBody>
      </p:sp>
    </p:spTree>
    <p:extLst>
      <p:ext uri="{BB962C8B-B14F-4D97-AF65-F5344CB8AC3E}">
        <p14:creationId xmlns:p14="http://schemas.microsoft.com/office/powerpoint/2010/main" val="298842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p>
        </p:txBody>
      </p:sp>
      <p:sp>
        <p:nvSpPr>
          <p:cNvPr id="3" name="Content Placeholder 2"/>
          <p:cNvSpPr>
            <a:spLocks noGrp="1"/>
          </p:cNvSpPr>
          <p:nvPr>
            <p:ph idx="1"/>
          </p:nvPr>
        </p:nvSpPr>
        <p:spPr>
          <a:xfrm>
            <a:off x="307731" y="1600200"/>
            <a:ext cx="7918938" cy="4800600"/>
          </a:xfrm>
        </p:spPr>
        <p:txBody>
          <a:bodyPr/>
          <a:lstStyle/>
          <a:p>
            <a:pPr marL="114300" indent="0">
              <a:buNone/>
            </a:pPr>
            <a:r>
              <a:rPr lang="en-US" sz="2400" b="1" dirty="0">
                <a:latin typeface="Georgia" panose="02040502050405020303" pitchFamily="18" charset="0"/>
              </a:rPr>
              <a:t>2023 Women's Golf Coaches Association (WGCA) All-America Scholars</a:t>
            </a:r>
          </a:p>
          <a:p>
            <a:r>
              <a:rPr lang="en-US" sz="2400" b="1" dirty="0">
                <a:solidFill>
                  <a:srgbClr val="FF0000"/>
                </a:solidFill>
                <a:latin typeface="Georgia" panose="02040502050405020303" pitchFamily="18" charset="0"/>
              </a:rPr>
              <a:t>Luisa Gibson </a:t>
            </a:r>
          </a:p>
          <a:p>
            <a:r>
              <a:rPr lang="en-US" sz="2400" b="1" dirty="0">
                <a:solidFill>
                  <a:srgbClr val="FF0000"/>
                </a:solidFill>
                <a:latin typeface="Georgia" panose="02040502050405020303" pitchFamily="18" charset="0"/>
              </a:rPr>
              <a:t>Isabella </a:t>
            </a:r>
            <a:r>
              <a:rPr lang="en-US" sz="2400" b="1" dirty="0" err="1">
                <a:solidFill>
                  <a:srgbClr val="FF0000"/>
                </a:solidFill>
                <a:latin typeface="Georgia" panose="02040502050405020303" pitchFamily="18" charset="0"/>
              </a:rPr>
              <a:t>Spinazze</a:t>
            </a:r>
            <a:endParaRPr lang="en-US" sz="2400" b="1" dirty="0">
              <a:solidFill>
                <a:srgbClr val="FF0000"/>
              </a:solidFill>
              <a:latin typeface="Georgia" panose="02040502050405020303" pitchFamily="18" charset="0"/>
            </a:endParaRPr>
          </a:p>
          <a:p>
            <a:r>
              <a:rPr lang="en-US" sz="2400" b="1" dirty="0">
                <a:solidFill>
                  <a:srgbClr val="FF0000"/>
                </a:solidFill>
                <a:latin typeface="Georgia" panose="02040502050405020303" pitchFamily="18" charset="0"/>
              </a:rPr>
              <a:t>Clare </a:t>
            </a:r>
            <a:r>
              <a:rPr lang="en-US" sz="2400" b="1" dirty="0" err="1">
                <a:solidFill>
                  <a:srgbClr val="FF0000"/>
                </a:solidFill>
                <a:latin typeface="Georgia" panose="02040502050405020303" pitchFamily="18" charset="0"/>
              </a:rPr>
              <a:t>Gimpel</a:t>
            </a:r>
            <a:r>
              <a:rPr lang="en-US" sz="2400" b="1" dirty="0">
                <a:latin typeface="Georgia" panose="02040502050405020303" pitchFamily="18" charset="0"/>
              </a:rPr>
              <a:t> </a:t>
            </a:r>
          </a:p>
          <a:p>
            <a:pPr marL="114300" indent="0">
              <a:buNone/>
            </a:pPr>
            <a:r>
              <a:rPr lang="en-US" sz="2400" b="1" dirty="0">
                <a:latin typeface="Georgia" panose="02040502050405020303" pitchFamily="18" charset="0"/>
              </a:rPr>
              <a:t>2023 Academic All-American by the Golf Coaches Association of America</a:t>
            </a:r>
          </a:p>
          <a:p>
            <a:r>
              <a:rPr lang="en-US" sz="2400" b="1" dirty="0">
                <a:solidFill>
                  <a:srgbClr val="FF0000"/>
                </a:solidFill>
                <a:latin typeface="Georgia" panose="02040502050405020303" pitchFamily="18" charset="0"/>
              </a:rPr>
              <a:t>Garrett Cooper</a:t>
            </a:r>
          </a:p>
          <a:p>
            <a:r>
              <a:rPr lang="en-US" sz="2400" b="1" dirty="0">
                <a:solidFill>
                  <a:srgbClr val="FF0000"/>
                </a:solidFill>
                <a:latin typeface="Georgia" panose="02040502050405020303" pitchFamily="18" charset="0"/>
              </a:rPr>
              <a:t>Trey Crenshaw</a:t>
            </a:r>
          </a:p>
          <a:p>
            <a:r>
              <a:rPr lang="en-US" sz="2400" b="1" dirty="0">
                <a:solidFill>
                  <a:srgbClr val="FF0000"/>
                </a:solidFill>
                <a:latin typeface="Georgia" panose="02040502050405020303" pitchFamily="18" charset="0"/>
              </a:rPr>
              <a:t>Seth Taylor</a:t>
            </a:r>
          </a:p>
        </p:txBody>
      </p:sp>
    </p:spTree>
    <p:extLst>
      <p:ext uri="{BB962C8B-B14F-4D97-AF65-F5344CB8AC3E}">
        <p14:creationId xmlns:p14="http://schemas.microsoft.com/office/powerpoint/2010/main" val="128970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8444-2BCF-4662-9D71-ADA93FA97284}"/>
              </a:ext>
            </a:extLst>
          </p:cNvPr>
          <p:cNvSpPr>
            <a:spLocks noGrp="1"/>
          </p:cNvSpPr>
          <p:nvPr>
            <p:ph type="title"/>
          </p:nvPr>
        </p:nvSpPr>
        <p:spPr/>
        <p:txBody>
          <a:bodyPr/>
          <a:lstStyle/>
          <a:p>
            <a:r>
              <a:rPr lang="en-US" sz="3600" b="1" dirty="0">
                <a:latin typeface="Georgia" panose="02040502050405020303" pitchFamily="18" charset="0"/>
              </a:rPr>
              <a:t>Recognizing </a:t>
            </a:r>
            <a:r>
              <a:rPr lang="en-US" sz="3600" b="1" dirty="0">
                <a:solidFill>
                  <a:srgbClr val="FF0000"/>
                </a:solidFill>
                <a:latin typeface="Georgia" panose="02040502050405020303" pitchFamily="18" charset="0"/>
              </a:rPr>
              <a:t>ACADEMIC</a:t>
            </a:r>
            <a:r>
              <a:rPr lang="en-US" sz="3600" b="1" dirty="0">
                <a:latin typeface="Georgia" panose="02040502050405020303" pitchFamily="18" charset="0"/>
              </a:rPr>
              <a:t> and </a:t>
            </a:r>
            <a:r>
              <a:rPr lang="en-US" sz="3600" b="1" dirty="0">
                <a:solidFill>
                  <a:srgbClr val="FF0000"/>
                </a:solidFill>
                <a:latin typeface="Georgia" panose="02040502050405020303" pitchFamily="18" charset="0"/>
              </a:rPr>
              <a:t>ATHLETIC</a:t>
            </a:r>
            <a:r>
              <a:rPr lang="en-US" sz="3600" b="1" dirty="0">
                <a:latin typeface="Georgia" panose="02040502050405020303" pitchFamily="18" charset="0"/>
              </a:rPr>
              <a:t> Excellence</a:t>
            </a:r>
            <a:endParaRPr lang="en-US" sz="3600" dirty="0"/>
          </a:p>
        </p:txBody>
      </p:sp>
      <p:graphicFrame>
        <p:nvGraphicFramePr>
          <p:cNvPr id="4" name="Content Placeholder 3">
            <a:extLst>
              <a:ext uri="{FF2B5EF4-FFF2-40B4-BE49-F238E27FC236}">
                <a16:creationId xmlns:a16="http://schemas.microsoft.com/office/drawing/2014/main" id="{1B2B022A-22E6-49CD-B6A3-15BD38F20E08}"/>
              </a:ext>
            </a:extLst>
          </p:cNvPr>
          <p:cNvGraphicFramePr>
            <a:graphicFrameLocks noGrp="1"/>
          </p:cNvGraphicFramePr>
          <p:nvPr>
            <p:ph idx="1"/>
            <p:extLst>
              <p:ext uri="{D42A27DB-BD31-4B8C-83A1-F6EECF244321}">
                <p14:modId xmlns:p14="http://schemas.microsoft.com/office/powerpoint/2010/main" val="882735583"/>
              </p:ext>
            </p:extLst>
          </p:nvPr>
        </p:nvGraphicFramePr>
        <p:xfrm>
          <a:off x="457200" y="1600200"/>
          <a:ext cx="7620000" cy="21945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458326619"/>
                    </a:ext>
                  </a:extLst>
                </a:gridCol>
                <a:gridCol w="3810000">
                  <a:extLst>
                    <a:ext uri="{9D8B030D-6E8A-4147-A177-3AD203B41FA5}">
                      <a16:colId xmlns:a16="http://schemas.microsoft.com/office/drawing/2014/main" val="2115250427"/>
                    </a:ext>
                  </a:extLst>
                </a:gridCol>
              </a:tblGrid>
              <a:tr h="370840">
                <a:tc>
                  <a:txBody>
                    <a:bodyPr/>
                    <a:lstStyle/>
                    <a:p>
                      <a:pPr algn="ctr"/>
                      <a:r>
                        <a:rPr lang="en-US" b="1" dirty="0">
                          <a:latin typeface="Georgia" panose="02040502050405020303" pitchFamily="18" charset="0"/>
                        </a:rPr>
                        <a:t>2023 ITA Scholar Athletes</a:t>
                      </a:r>
                    </a:p>
                    <a:p>
                      <a:pPr algn="ctr"/>
                      <a:r>
                        <a:rPr lang="en-US" b="1" dirty="0">
                          <a:latin typeface="Georgia" panose="02040502050405020303" pitchFamily="18" charset="0"/>
                        </a:rPr>
                        <a:t>Women’s Tennis</a:t>
                      </a:r>
                    </a:p>
                  </a:txBody>
                  <a:tcPr/>
                </a:tc>
                <a:tc>
                  <a:txBody>
                    <a:bodyPr/>
                    <a:lstStyle/>
                    <a:p>
                      <a:pPr algn="ctr"/>
                      <a:r>
                        <a:rPr lang="en-US" b="1" dirty="0">
                          <a:latin typeface="Georgia" panose="02040502050405020303" pitchFamily="18" charset="0"/>
                        </a:rPr>
                        <a:t>2023 ITA Scholar Athletes</a:t>
                      </a:r>
                    </a:p>
                    <a:p>
                      <a:pPr algn="ctr"/>
                      <a:r>
                        <a:rPr lang="en-US" b="1" dirty="0">
                          <a:latin typeface="Georgia" panose="02040502050405020303" pitchFamily="18" charset="0"/>
                        </a:rPr>
                        <a:t>Men’s Tennis</a:t>
                      </a:r>
                    </a:p>
                  </a:txBody>
                  <a:tcPr/>
                </a:tc>
                <a:extLst>
                  <a:ext uri="{0D108BD9-81ED-4DB2-BD59-A6C34878D82A}">
                    <a16:rowId xmlns:a16="http://schemas.microsoft.com/office/drawing/2014/main" val="433298888"/>
                  </a:ext>
                </a:extLst>
              </a:tr>
              <a:tr h="370840">
                <a:tc>
                  <a:txBody>
                    <a:bodyPr/>
                    <a:lstStyle/>
                    <a:p>
                      <a:r>
                        <a:rPr lang="en-US" sz="2400" dirty="0">
                          <a:latin typeface="Georgia" panose="02040502050405020303" pitchFamily="18" charset="0"/>
                        </a:rPr>
                        <a:t>Anna Babayan</a:t>
                      </a:r>
                    </a:p>
                    <a:p>
                      <a:r>
                        <a:rPr lang="en-US" sz="2400" dirty="0">
                          <a:latin typeface="Georgia" panose="02040502050405020303" pitchFamily="18" charset="0"/>
                        </a:rPr>
                        <a:t>Megan Hopton</a:t>
                      </a:r>
                    </a:p>
                    <a:p>
                      <a:r>
                        <a:rPr lang="en-US" sz="2400" dirty="0" err="1">
                          <a:latin typeface="Georgia" panose="02040502050405020303" pitchFamily="18" charset="0"/>
                        </a:rPr>
                        <a:t>Lilie</a:t>
                      </a:r>
                      <a:r>
                        <a:rPr lang="en-US" sz="2400" dirty="0">
                          <a:latin typeface="Georgia" panose="02040502050405020303" pitchFamily="18" charset="0"/>
                        </a:rPr>
                        <a:t> </a:t>
                      </a:r>
                      <a:r>
                        <a:rPr lang="en-US" sz="2400" dirty="0" err="1">
                          <a:latin typeface="Georgia" panose="02040502050405020303" pitchFamily="18" charset="0"/>
                        </a:rPr>
                        <a:t>Steryous</a:t>
                      </a:r>
                      <a:endParaRPr lang="en-US" sz="2400"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latin typeface="Georgia" panose="02040502050405020303" pitchFamily="18" charset="0"/>
                        </a:rPr>
                        <a:t>Carlos Berna Ruiz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latin typeface="Georgia" panose="02040502050405020303" pitchFamily="18" charset="0"/>
                        </a:rPr>
                        <a:t>Steve </a:t>
                      </a:r>
                      <a:r>
                        <a:rPr lang="en-US" sz="2400" dirty="0" err="1">
                          <a:latin typeface="Georgia" panose="02040502050405020303" pitchFamily="18" charset="0"/>
                        </a:rPr>
                        <a:t>Mundt</a:t>
                      </a:r>
                      <a:endParaRPr lang="en-US" sz="24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latin typeface="Georgia" panose="02040502050405020303" pitchFamily="18" charset="0"/>
                        </a:rPr>
                        <a:t>Maj </a:t>
                      </a:r>
                      <a:r>
                        <a:rPr lang="en-US" sz="2400" dirty="0" err="1">
                          <a:latin typeface="Georgia" panose="02040502050405020303" pitchFamily="18" charset="0"/>
                        </a:rPr>
                        <a:t>Tomac</a:t>
                      </a:r>
                      <a:endParaRPr lang="en-US" sz="24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latin typeface="Georgia" panose="02040502050405020303" pitchFamily="18" charset="0"/>
                        </a:rPr>
                        <a:t>Guilherme Toresan</a:t>
                      </a:r>
                    </a:p>
                  </a:txBody>
                  <a:tcPr/>
                </a:tc>
                <a:extLst>
                  <a:ext uri="{0D108BD9-81ED-4DB2-BD59-A6C34878D82A}">
                    <a16:rowId xmlns:a16="http://schemas.microsoft.com/office/drawing/2014/main" val="1599245440"/>
                  </a:ext>
                </a:extLst>
              </a:tr>
            </a:tbl>
          </a:graphicData>
        </a:graphic>
      </p:graphicFrame>
    </p:spTree>
    <p:extLst>
      <p:ext uri="{BB962C8B-B14F-4D97-AF65-F5344CB8AC3E}">
        <p14:creationId xmlns:p14="http://schemas.microsoft.com/office/powerpoint/2010/main" val="118905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Georgia" panose="02040502050405020303" pitchFamily="18" charset="0"/>
              </a:rPr>
              <a:t>TEAM</a:t>
            </a:r>
            <a:r>
              <a:rPr lang="en-US" sz="4000" b="1" dirty="0">
                <a:latin typeface="Georgia" panose="02040502050405020303" pitchFamily="18" charset="0"/>
              </a:rPr>
              <a:t> Academic Awards</a:t>
            </a:r>
            <a:endParaRPr lang="en-US" sz="4000" dirty="0"/>
          </a:p>
        </p:txBody>
      </p:sp>
      <p:sp>
        <p:nvSpPr>
          <p:cNvPr id="3" name="Content Placeholder 2"/>
          <p:cNvSpPr>
            <a:spLocks noGrp="1"/>
          </p:cNvSpPr>
          <p:nvPr>
            <p:ph idx="1"/>
          </p:nvPr>
        </p:nvSpPr>
        <p:spPr>
          <a:xfrm>
            <a:off x="115410" y="1600200"/>
            <a:ext cx="8327253" cy="4800600"/>
          </a:xfrm>
        </p:spPr>
        <p:txBody>
          <a:bodyPr/>
          <a:lstStyle/>
          <a:p>
            <a:r>
              <a:rPr lang="en-US" sz="2000" dirty="0">
                <a:latin typeface="Georgia" panose="02040502050405020303" pitchFamily="18" charset="0"/>
              </a:rPr>
              <a:t>ABCA Team Academic Excellence Award (</a:t>
            </a:r>
            <a:r>
              <a:rPr lang="en-US" sz="2000" b="1" dirty="0">
                <a:solidFill>
                  <a:srgbClr val="FF0000"/>
                </a:solidFill>
                <a:latin typeface="Georgia" panose="02040502050405020303" pitchFamily="18" charset="0"/>
              </a:rPr>
              <a:t>Baseball</a:t>
            </a:r>
            <a:r>
              <a:rPr lang="en-US" sz="2000" dirty="0">
                <a:latin typeface="Georgia" panose="02040502050405020303" pitchFamily="18" charset="0"/>
              </a:rPr>
              <a:t>)</a:t>
            </a:r>
          </a:p>
          <a:p>
            <a:r>
              <a:rPr lang="en-US" sz="2000" dirty="0">
                <a:latin typeface="Georgia" panose="02040502050405020303" pitchFamily="18" charset="0"/>
              </a:rPr>
              <a:t>USMC/AVCA Team Academic Award (</a:t>
            </a:r>
            <a:r>
              <a:rPr lang="en-US" sz="2000" b="1" dirty="0">
                <a:solidFill>
                  <a:srgbClr val="FF0000"/>
                </a:solidFill>
                <a:latin typeface="Georgia" panose="02040502050405020303" pitchFamily="18" charset="0"/>
              </a:rPr>
              <a:t>Volleyball</a:t>
            </a:r>
            <a:r>
              <a:rPr lang="en-US" sz="2000" dirty="0">
                <a:latin typeface="Georgia" panose="02040502050405020303" pitchFamily="18" charset="0"/>
              </a:rPr>
              <a:t>)</a:t>
            </a:r>
          </a:p>
          <a:p>
            <a:r>
              <a:rPr lang="en-US" sz="2000" dirty="0">
                <a:latin typeface="Georgia" panose="02040502050405020303" pitchFamily="18" charset="0"/>
              </a:rPr>
              <a:t>USMC/AVCA Team Academic Award (</a:t>
            </a:r>
            <a:r>
              <a:rPr lang="en-US" sz="2000" b="1" dirty="0">
                <a:solidFill>
                  <a:srgbClr val="FF0000"/>
                </a:solidFill>
                <a:latin typeface="Georgia" panose="02040502050405020303" pitchFamily="18" charset="0"/>
              </a:rPr>
              <a:t>Beach Volleyball</a:t>
            </a:r>
            <a:r>
              <a:rPr lang="en-US" sz="2000" dirty="0">
                <a:latin typeface="Georgia" panose="02040502050405020303" pitchFamily="18" charset="0"/>
              </a:rPr>
              <a:t>)</a:t>
            </a:r>
          </a:p>
          <a:p>
            <a:r>
              <a:rPr lang="en-US" sz="2000" dirty="0">
                <a:latin typeface="Georgia" panose="02040502050405020303" pitchFamily="18" charset="0"/>
              </a:rPr>
              <a:t>United Soccer Coaches Team Academic Award (</a:t>
            </a:r>
            <a:r>
              <a:rPr lang="en-US" sz="2000" b="1" dirty="0">
                <a:solidFill>
                  <a:srgbClr val="FF0000"/>
                </a:solidFill>
                <a:latin typeface="Georgia" panose="02040502050405020303" pitchFamily="18" charset="0"/>
              </a:rPr>
              <a:t>Men’s Soccer</a:t>
            </a:r>
            <a:r>
              <a:rPr lang="en-US" sz="2000" dirty="0">
                <a:latin typeface="Georgia" panose="02040502050405020303" pitchFamily="18" charset="0"/>
              </a:rPr>
              <a:t>)</a:t>
            </a:r>
          </a:p>
          <a:p>
            <a:r>
              <a:rPr lang="en-US" sz="2000" dirty="0">
                <a:latin typeface="Georgia" panose="02040502050405020303" pitchFamily="18" charset="0"/>
              </a:rPr>
              <a:t>United Soccer Coaches Team Academic Award (</a:t>
            </a:r>
            <a:r>
              <a:rPr lang="en-US" sz="2000" b="1" dirty="0">
                <a:solidFill>
                  <a:srgbClr val="FF0000"/>
                </a:solidFill>
                <a:latin typeface="Georgia" panose="02040502050405020303" pitchFamily="18" charset="0"/>
              </a:rPr>
              <a:t>Women’s Soccer</a:t>
            </a:r>
            <a:r>
              <a:rPr lang="en-US" sz="2000" dirty="0">
                <a:latin typeface="Georgia" panose="02040502050405020303" pitchFamily="18" charset="0"/>
              </a:rPr>
              <a:t>)</a:t>
            </a:r>
          </a:p>
          <a:p>
            <a:r>
              <a:rPr lang="en-US" sz="2000" dirty="0">
                <a:latin typeface="Georgia" panose="02040502050405020303" pitchFamily="18" charset="0"/>
              </a:rPr>
              <a:t>Intercollegiate Tennis Association (ITA) All-Academic Team </a:t>
            </a:r>
            <a:r>
              <a:rPr lang="en-US" sz="2000" b="1" dirty="0">
                <a:solidFill>
                  <a:srgbClr val="FF0000"/>
                </a:solidFill>
                <a:latin typeface="Georgia" panose="02040502050405020303" pitchFamily="18" charset="0"/>
              </a:rPr>
              <a:t>(Women’s Tennis</a:t>
            </a:r>
            <a:r>
              <a:rPr lang="en-US" sz="2000" dirty="0">
                <a:latin typeface="Georgia" panose="02040502050405020303" pitchFamily="18" charset="0"/>
              </a:rPr>
              <a:t>)</a:t>
            </a:r>
          </a:p>
          <a:p>
            <a:r>
              <a:rPr lang="en-US" sz="2000" dirty="0">
                <a:latin typeface="Georgia" panose="02040502050405020303" pitchFamily="18" charset="0"/>
              </a:rPr>
              <a:t>Intercollegiate Tennis Association (ITA) All-Academic Team (</a:t>
            </a:r>
            <a:r>
              <a:rPr lang="en-US" sz="2000" b="1" dirty="0">
                <a:solidFill>
                  <a:srgbClr val="FF0000"/>
                </a:solidFill>
                <a:latin typeface="Georgia" panose="02040502050405020303" pitchFamily="18" charset="0"/>
              </a:rPr>
              <a:t>Men’s Tennis</a:t>
            </a:r>
            <a:r>
              <a:rPr lang="en-US" sz="2000" dirty="0">
                <a:latin typeface="Georgia" panose="02040502050405020303" pitchFamily="18" charset="0"/>
              </a:rPr>
              <a:t>)</a:t>
            </a:r>
          </a:p>
          <a:p>
            <a:r>
              <a:rPr lang="en-US" sz="2000" dirty="0">
                <a:latin typeface="Georgia" panose="02040502050405020303" pitchFamily="18" charset="0"/>
              </a:rPr>
              <a:t>USTFCCCA All-Academic Team (</a:t>
            </a:r>
            <a:r>
              <a:rPr lang="en-US" sz="2000" b="1" dirty="0">
                <a:solidFill>
                  <a:srgbClr val="FF0000"/>
                </a:solidFill>
                <a:latin typeface="Georgia" panose="02040502050405020303" pitchFamily="18" charset="0"/>
              </a:rPr>
              <a:t>Men’s Track &amp; Field</a:t>
            </a:r>
            <a:r>
              <a:rPr lang="en-US" sz="2000" dirty="0">
                <a:latin typeface="Georgia" panose="02040502050405020303" pitchFamily="18" charset="0"/>
              </a:rPr>
              <a:t>)</a:t>
            </a:r>
          </a:p>
          <a:p>
            <a:r>
              <a:rPr lang="en-US" sz="2000" dirty="0">
                <a:latin typeface="Georgia" panose="02040502050405020303" pitchFamily="18" charset="0"/>
              </a:rPr>
              <a:t>USTFCCCA All-Academic Team (</a:t>
            </a:r>
            <a:r>
              <a:rPr lang="en-US" sz="2000" b="1" dirty="0">
                <a:solidFill>
                  <a:srgbClr val="FF0000"/>
                </a:solidFill>
                <a:latin typeface="Georgia" panose="02040502050405020303" pitchFamily="18" charset="0"/>
              </a:rPr>
              <a:t>Women’s Track &amp; Field</a:t>
            </a:r>
            <a:r>
              <a:rPr lang="en-US" sz="2000" dirty="0">
                <a:latin typeface="Georgia" panose="02040502050405020303" pitchFamily="18" charset="0"/>
              </a:rPr>
              <a:t>)</a:t>
            </a:r>
          </a:p>
          <a:p>
            <a:pPr marL="114300" indent="0">
              <a:buNone/>
            </a:pPr>
            <a:endParaRPr lang="en-US" sz="2400" b="1" dirty="0">
              <a:latin typeface="Georgia" panose="02040502050405020303" pitchFamily="18" charset="0"/>
            </a:endParaRPr>
          </a:p>
        </p:txBody>
      </p:sp>
    </p:spTree>
    <p:extLst>
      <p:ext uri="{BB962C8B-B14F-4D97-AF65-F5344CB8AC3E}">
        <p14:creationId xmlns:p14="http://schemas.microsoft.com/office/powerpoint/2010/main" val="59229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solidFill>
                  <a:srgbClr val="FF0000"/>
                </a:solidFill>
                <a:latin typeface="Georgia"/>
                <a:cs typeface="Georgia"/>
              </a:rPr>
              <a:t>Cumulative</a:t>
            </a:r>
            <a:r>
              <a:rPr lang="en-US" sz="2800" b="1" dirty="0">
                <a:latin typeface="Georgia"/>
                <a:cs typeface="Georgia"/>
              </a:rPr>
              <a:t> Grade Point Average (GPA) Summary for Student-Athletes, at the end of Spring 2023 semester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1648852"/>
              </p:ext>
            </p:extLst>
          </p:nvPr>
        </p:nvGraphicFramePr>
        <p:xfrm>
          <a:off x="559559" y="1857375"/>
          <a:ext cx="7342495" cy="3657601"/>
        </p:xfrm>
        <a:graphic>
          <a:graphicData uri="http://schemas.openxmlformats.org/drawingml/2006/table">
            <a:tbl>
              <a:tblPr firstRow="1" firstCol="1" bandRow="1"/>
              <a:tblGrid>
                <a:gridCol w="1583140">
                  <a:extLst>
                    <a:ext uri="{9D8B030D-6E8A-4147-A177-3AD203B41FA5}">
                      <a16:colId xmlns:a16="http://schemas.microsoft.com/office/drawing/2014/main" val="20000"/>
                    </a:ext>
                  </a:extLst>
                </a:gridCol>
                <a:gridCol w="2838734">
                  <a:extLst>
                    <a:ext uri="{9D8B030D-6E8A-4147-A177-3AD203B41FA5}">
                      <a16:colId xmlns:a16="http://schemas.microsoft.com/office/drawing/2014/main" val="20001"/>
                    </a:ext>
                  </a:extLst>
                </a:gridCol>
                <a:gridCol w="2920621">
                  <a:extLst>
                    <a:ext uri="{9D8B030D-6E8A-4147-A177-3AD203B41FA5}">
                      <a16:colId xmlns:a16="http://schemas.microsoft.com/office/drawing/2014/main" val="20002"/>
                    </a:ext>
                  </a:extLst>
                </a:gridCol>
              </a:tblGrid>
              <a:tr h="1828801">
                <a:tc>
                  <a:txBody>
                    <a:bodyPr/>
                    <a:lstStyle/>
                    <a:p>
                      <a:pPr marL="0" marR="0" algn="ctr">
                        <a:lnSpc>
                          <a:spcPct val="115000"/>
                        </a:lnSpc>
                        <a:spcBef>
                          <a:spcPts val="0"/>
                        </a:spcBef>
                        <a:spcAft>
                          <a:spcPts val="0"/>
                        </a:spcAft>
                      </a:pPr>
                      <a:r>
                        <a:rPr lang="en-US" sz="2000" b="1" dirty="0">
                          <a:effectLst/>
                          <a:latin typeface="Georgia" panose="02040502050405020303" pitchFamily="18" charset="0"/>
                          <a:ea typeface="Calibri"/>
                          <a:cs typeface="Times New Roman"/>
                        </a:rPr>
                        <a:t> </a:t>
                      </a:r>
                      <a:endParaRPr lang="en-US" sz="11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effectLst/>
                          <a:latin typeface="Georgia" panose="02040502050405020303" pitchFamily="18" charset="0"/>
                          <a:ea typeface="Calibri"/>
                          <a:cs typeface="Times New Roman"/>
                        </a:rPr>
                        <a:t>Student-Athlete </a:t>
                      </a:r>
                      <a:r>
                        <a:rPr lang="en-US" sz="2200" b="1" baseline="0" dirty="0">
                          <a:effectLst/>
                          <a:latin typeface="Georgia" panose="02040502050405020303" pitchFamily="18" charset="0"/>
                          <a:ea typeface="Calibri"/>
                          <a:cs typeface="Times New Roman"/>
                        </a:rPr>
                        <a:t> </a:t>
                      </a:r>
                      <a:r>
                        <a:rPr lang="en-US" sz="2200" b="1" dirty="0">
                          <a:effectLst/>
                          <a:latin typeface="Georgia" panose="02040502050405020303" pitchFamily="18" charset="0"/>
                          <a:ea typeface="Calibri"/>
                          <a:cs typeface="Times New Roman"/>
                        </a:rPr>
                        <a:t>Average </a:t>
                      </a:r>
                      <a:r>
                        <a:rPr lang="en-US" sz="2200" b="1" dirty="0">
                          <a:solidFill>
                            <a:srgbClr val="FF0000"/>
                          </a:solidFill>
                          <a:effectLst/>
                          <a:latin typeface="Georgia" panose="02040502050405020303" pitchFamily="18" charset="0"/>
                          <a:ea typeface="Calibri"/>
                          <a:cs typeface="Times New Roman"/>
                        </a:rPr>
                        <a:t>Cumulative</a:t>
                      </a:r>
                      <a:r>
                        <a:rPr lang="en-US" sz="2200" b="1" dirty="0">
                          <a:effectLst/>
                          <a:latin typeface="Georgia" panose="02040502050405020303" pitchFamily="18" charset="0"/>
                          <a:ea typeface="Calibri"/>
                          <a:cs typeface="Times New Roman"/>
                        </a:rPr>
                        <a:t> GPA</a:t>
                      </a:r>
                      <a:endParaRPr lang="en-US" sz="22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effectLst/>
                          <a:latin typeface="Georgia" panose="02040502050405020303" pitchFamily="18" charset="0"/>
                          <a:ea typeface="Calibri"/>
                          <a:cs typeface="Times New Roman"/>
                        </a:rPr>
                        <a:t>General Degree-Seeking Students  Average </a:t>
                      </a:r>
                      <a:r>
                        <a:rPr lang="en-US" sz="2200" b="1" dirty="0">
                          <a:solidFill>
                            <a:srgbClr val="FF0000"/>
                          </a:solidFill>
                          <a:effectLst/>
                          <a:latin typeface="Georgia" panose="02040502050405020303" pitchFamily="18" charset="0"/>
                          <a:ea typeface="Calibri"/>
                          <a:cs typeface="Times New Roman"/>
                        </a:rPr>
                        <a:t>Cumulative</a:t>
                      </a:r>
                      <a:r>
                        <a:rPr lang="en-US" sz="2200" b="1" baseline="0" dirty="0">
                          <a:solidFill>
                            <a:srgbClr val="FF0000"/>
                          </a:solidFill>
                          <a:effectLst/>
                          <a:latin typeface="Georgia" panose="02040502050405020303" pitchFamily="18" charset="0"/>
                          <a:ea typeface="Calibri"/>
                          <a:cs typeface="Times New Roman"/>
                        </a:rPr>
                        <a:t> </a:t>
                      </a:r>
                      <a:r>
                        <a:rPr lang="en-US" sz="2200" b="1" dirty="0">
                          <a:effectLst/>
                          <a:latin typeface="Georgia" panose="02040502050405020303" pitchFamily="18" charset="0"/>
                          <a:ea typeface="Calibri"/>
                          <a:cs typeface="Times New Roman"/>
                        </a:rPr>
                        <a:t>GPA</a:t>
                      </a:r>
                      <a:endParaRPr lang="en-US" sz="22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All</a:t>
                      </a:r>
                      <a:endParaRPr lang="en-US" sz="2400" dirty="0">
                        <a:effectLst/>
                        <a:latin typeface="Georgia" panose="02040502050405020303"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Women</a:t>
                      </a:r>
                      <a:endParaRPr lang="en-US" sz="2400" dirty="0">
                        <a:effectLst/>
                        <a:latin typeface="Georgia" panose="02040502050405020303"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Men</a:t>
                      </a:r>
                      <a:endParaRPr lang="en-US" sz="2400" dirty="0">
                        <a:effectLst/>
                        <a:latin typeface="Georgia" panose="02040502050405020303" pitchFamily="18"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latin typeface="Georgia" panose="02040502050405020303" pitchFamily="18" charset="0"/>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849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latin typeface="Georgia"/>
                <a:cs typeface="Georgia"/>
              </a:rPr>
              <a:t>Average Grade Point Average Per Team –</a:t>
            </a:r>
            <a:r>
              <a:rPr lang="en-US" sz="2800" b="1" dirty="0">
                <a:solidFill>
                  <a:srgbClr val="FF0000"/>
                </a:solidFill>
                <a:latin typeface="Georgia"/>
                <a:cs typeface="Georgia"/>
              </a:rPr>
              <a:t>Women’s Sports </a:t>
            </a:r>
            <a:r>
              <a:rPr lang="en-US" sz="2800" b="1" dirty="0">
                <a:latin typeface="Georgia"/>
                <a:cs typeface="Georgia"/>
              </a:rPr>
              <a:t>at end of Spring 2023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9266695"/>
              </p:ext>
            </p:extLst>
          </p:nvPr>
        </p:nvGraphicFramePr>
        <p:xfrm>
          <a:off x="600076" y="1423380"/>
          <a:ext cx="7048498" cy="5137745"/>
        </p:xfrm>
        <a:graphic>
          <a:graphicData uri="http://schemas.openxmlformats.org/drawingml/2006/table">
            <a:tbl>
              <a:tblPr firstRow="1" firstCol="1" bandRow="1"/>
              <a:tblGrid>
                <a:gridCol w="3524249">
                  <a:extLst>
                    <a:ext uri="{9D8B030D-6E8A-4147-A177-3AD203B41FA5}">
                      <a16:colId xmlns:a16="http://schemas.microsoft.com/office/drawing/2014/main" val="20000"/>
                    </a:ext>
                  </a:extLst>
                </a:gridCol>
                <a:gridCol w="3524249">
                  <a:extLst>
                    <a:ext uri="{9D8B030D-6E8A-4147-A177-3AD203B41FA5}">
                      <a16:colId xmlns:a16="http://schemas.microsoft.com/office/drawing/2014/main" val="20001"/>
                    </a:ext>
                  </a:extLst>
                </a:gridCol>
              </a:tblGrid>
              <a:tr h="584426">
                <a:tc>
                  <a:txBody>
                    <a:bodyPr/>
                    <a:lstStyle/>
                    <a:p>
                      <a:pPr marL="0" marR="0" algn="ctr">
                        <a:lnSpc>
                          <a:spcPct val="115000"/>
                        </a:lnSpc>
                        <a:spcBef>
                          <a:spcPts val="0"/>
                        </a:spcBef>
                        <a:spcAft>
                          <a:spcPts val="0"/>
                        </a:spcAft>
                      </a:pPr>
                      <a:r>
                        <a:rPr lang="en-US" sz="2200" b="1" dirty="0">
                          <a:effectLst/>
                          <a:latin typeface="Georgia" panose="02040502050405020303" pitchFamily="18" charset="0"/>
                          <a:ea typeface="Calibri"/>
                          <a:cs typeface="Times New Roman"/>
                        </a:rPr>
                        <a:t>Women’s Sport</a:t>
                      </a:r>
                      <a:endParaRPr lang="en-US" sz="22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dirty="0">
                          <a:effectLst/>
                          <a:latin typeface="Georgia" panose="02040502050405020303" pitchFamily="18" charset="0"/>
                          <a:ea typeface="Calibri"/>
                          <a:cs typeface="Times New Roman"/>
                        </a:rPr>
                        <a:t>Average Cumulative GPA for Team</a:t>
                      </a:r>
                      <a:endParaRPr lang="en-US" sz="22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35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dirty="0">
                          <a:effectLst/>
                          <a:latin typeface="Georgia" panose="02040502050405020303" pitchFamily="18" charset="0"/>
                          <a:ea typeface="Calibri"/>
                          <a:cs typeface="Times New Roman"/>
                        </a:rPr>
                        <a:t>Basketball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280">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Beach Volleyball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355">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Cross-Country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135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dirty="0">
                          <a:effectLst/>
                          <a:latin typeface="Georgia" panose="02040502050405020303" pitchFamily="18" charset="0"/>
                          <a:ea typeface="Calibri"/>
                          <a:cs typeface="Times New Roman"/>
                        </a:rPr>
                        <a:t>Golf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1355">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Indoor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355">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Lacrosse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1355">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Softball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355">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Soccer (</a:t>
                      </a:r>
                      <a:r>
                        <a:rPr lang="en-US" sz="2000" b="1" dirty="0">
                          <a:solidFill>
                            <a:srgbClr val="FF0000"/>
                          </a:solidFill>
                          <a:effectLst/>
                          <a:latin typeface="Georgia" panose="02040502050405020303" pitchFamily="18" charset="0"/>
                          <a:ea typeface="Calibri"/>
                          <a:cs typeface="Times New Roman"/>
                        </a:rPr>
                        <a:t>highest in SBC</a:t>
                      </a:r>
                      <a:r>
                        <a:rPr lang="en-US" sz="2000" dirty="0">
                          <a:effectLst/>
                          <a:latin typeface="Georgia" panose="02040502050405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1355">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Tennis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1355">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1355">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Volleyball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1355">
                <a:tc>
                  <a:txBody>
                    <a:bodyPr/>
                    <a:lstStyle/>
                    <a:p>
                      <a:pPr marL="0" marR="0" algn="ctr">
                        <a:lnSpc>
                          <a:spcPct val="115000"/>
                        </a:lnSpc>
                        <a:spcBef>
                          <a:spcPts val="0"/>
                        </a:spcBef>
                        <a:spcAft>
                          <a:spcPts val="0"/>
                        </a:spcAft>
                      </a:pPr>
                      <a:endParaRPr lang="en-US" sz="20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000" dirty="0">
                        <a:latin typeface="Georgia" panose="02040502050405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3280">
                <a:tc>
                  <a:txBody>
                    <a:bodyPr/>
                    <a:lstStyle/>
                    <a:p>
                      <a:pPr marL="0" marR="0" algn="ctr">
                        <a:lnSpc>
                          <a:spcPct val="115000"/>
                        </a:lnSpc>
                        <a:spcBef>
                          <a:spcPts val="0"/>
                        </a:spcBef>
                        <a:spcAft>
                          <a:spcPts val="0"/>
                        </a:spcAft>
                      </a:pPr>
                      <a:r>
                        <a:rPr lang="en-US" sz="2000" b="1" dirty="0">
                          <a:solidFill>
                            <a:srgbClr val="FF0000"/>
                          </a:solidFill>
                          <a:effectLst/>
                          <a:latin typeface="Georgia" panose="02040502050405020303" pitchFamily="18" charset="0"/>
                          <a:ea typeface="Calibri"/>
                          <a:cs typeface="Times New Roman"/>
                        </a:rPr>
                        <a:t>Average</a:t>
                      </a:r>
                      <a:r>
                        <a:rPr lang="en-US" sz="2000" b="1" baseline="0" dirty="0">
                          <a:solidFill>
                            <a:srgbClr val="FF0000"/>
                          </a:solidFill>
                          <a:effectLst/>
                          <a:latin typeface="Georgia" panose="02040502050405020303" pitchFamily="18" charset="0"/>
                          <a:ea typeface="Calibri"/>
                          <a:cs typeface="Times New Roman"/>
                        </a:rPr>
                        <a:t> </a:t>
                      </a:r>
                      <a:r>
                        <a:rPr lang="en-US" sz="2000" b="1" dirty="0">
                          <a:solidFill>
                            <a:srgbClr val="FF0000"/>
                          </a:solidFill>
                          <a:effectLst/>
                          <a:latin typeface="Georgia" panose="02040502050405020303" pitchFamily="18" charset="0"/>
                          <a:ea typeface="Calibri"/>
                          <a:cs typeface="Times New Roman"/>
                        </a:rPr>
                        <a:t>GPA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410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latin typeface="Georgia"/>
                <a:cs typeface="Georgia"/>
              </a:rPr>
              <a:t>Average Grade Point Average Per Team –</a:t>
            </a:r>
            <a:r>
              <a:rPr lang="en-US" sz="2800" b="1" dirty="0">
                <a:solidFill>
                  <a:srgbClr val="FF0000"/>
                </a:solidFill>
                <a:latin typeface="Georgia"/>
                <a:cs typeface="Georgia"/>
              </a:rPr>
              <a:t>Men’s Sports </a:t>
            </a:r>
            <a:r>
              <a:rPr lang="en-US" sz="2800" b="1" dirty="0">
                <a:latin typeface="Georgia"/>
                <a:cs typeface="Georgia"/>
              </a:rPr>
              <a:t>at end of Spring 2023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6590086"/>
              </p:ext>
            </p:extLst>
          </p:nvPr>
        </p:nvGraphicFramePr>
        <p:xfrm>
          <a:off x="542924" y="1596791"/>
          <a:ext cx="7448551" cy="4203507"/>
        </p:xfrm>
        <a:graphic>
          <a:graphicData uri="http://schemas.openxmlformats.org/drawingml/2006/table">
            <a:tbl>
              <a:tblPr firstRow="1" firstCol="1" bandRow="1"/>
              <a:tblGrid>
                <a:gridCol w="3914251">
                  <a:extLst>
                    <a:ext uri="{9D8B030D-6E8A-4147-A177-3AD203B41FA5}">
                      <a16:colId xmlns:a16="http://schemas.microsoft.com/office/drawing/2014/main" val="20000"/>
                    </a:ext>
                  </a:extLst>
                </a:gridCol>
                <a:gridCol w="3534300">
                  <a:extLst>
                    <a:ext uri="{9D8B030D-6E8A-4147-A177-3AD203B41FA5}">
                      <a16:colId xmlns:a16="http://schemas.microsoft.com/office/drawing/2014/main" val="20001"/>
                    </a:ext>
                  </a:extLst>
                </a:gridCol>
              </a:tblGrid>
              <a:tr h="382137">
                <a:tc>
                  <a:txBody>
                    <a:bodyPr/>
                    <a:lstStyle/>
                    <a:p>
                      <a:pPr marL="0" marR="0" algn="ctr">
                        <a:lnSpc>
                          <a:spcPct val="115000"/>
                        </a:lnSpc>
                        <a:spcBef>
                          <a:spcPts val="0"/>
                        </a:spcBef>
                        <a:spcAft>
                          <a:spcPts val="0"/>
                        </a:spcAft>
                      </a:pPr>
                      <a:r>
                        <a:rPr lang="en-US" sz="2000" b="1" dirty="0">
                          <a:effectLst/>
                          <a:latin typeface="Georgia" panose="02040502050405020303" pitchFamily="18" charset="0"/>
                          <a:ea typeface="Calibri"/>
                          <a:cs typeface="Times New Roman"/>
                        </a:rPr>
                        <a:t>Men’s Sport</a:t>
                      </a:r>
                      <a:endParaRPr lang="en-US" sz="20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Georgia" panose="02040502050405020303" pitchFamily="18" charset="0"/>
                          <a:ea typeface="Calibri"/>
                          <a:cs typeface="Times New Roman"/>
                        </a:rPr>
                        <a:t>Average GPA for Team</a:t>
                      </a:r>
                      <a:endParaRPr lang="en-US" sz="20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Baseball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Basketball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2.73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Cross-Country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Football (</a:t>
                      </a:r>
                      <a:r>
                        <a:rPr lang="en-US" sz="2000" b="1" dirty="0">
                          <a:solidFill>
                            <a:srgbClr val="FF0000"/>
                          </a:solidFill>
                          <a:effectLst/>
                          <a:latin typeface="Georgia" panose="02040502050405020303" pitchFamily="18" charset="0"/>
                          <a:ea typeface="Calibri"/>
                          <a:cs typeface="Times New Roman"/>
                        </a:rPr>
                        <a:t>highest in SBC</a:t>
                      </a:r>
                      <a:r>
                        <a:rPr lang="en-US" sz="2000" dirty="0">
                          <a:effectLst/>
                          <a:latin typeface="Georgia" panose="02040502050405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Golf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Tennis (</a:t>
                      </a:r>
                      <a:r>
                        <a:rPr lang="en-US" sz="2000" b="1" dirty="0">
                          <a:solidFill>
                            <a:srgbClr val="FF0000"/>
                          </a:solidFill>
                          <a:effectLst/>
                          <a:latin typeface="Georgia" panose="02040502050405020303" pitchFamily="18" charset="0"/>
                          <a:ea typeface="Calibri"/>
                          <a:cs typeface="Times New Roman"/>
                        </a:rPr>
                        <a:t>highest in SBC</a:t>
                      </a:r>
                      <a:r>
                        <a:rPr lang="en-US" sz="2000" dirty="0">
                          <a:effectLst/>
                          <a:latin typeface="Georgia" panose="02040502050405020303" pitchFamily="18"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213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000" dirty="0">
                        <a:latin typeface="Georgia" panose="020405020504050203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213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a:solidFill>
                            <a:srgbClr val="FF0000"/>
                          </a:solidFill>
                          <a:effectLst/>
                          <a:latin typeface="Georgia" panose="02040502050405020303" pitchFamily="18" charset="0"/>
                          <a:ea typeface="Calibri"/>
                          <a:cs typeface="Times New Roman"/>
                        </a:rPr>
                        <a:t>Average</a:t>
                      </a:r>
                      <a:r>
                        <a:rPr lang="en-US" sz="2000" b="1" baseline="0" dirty="0">
                          <a:solidFill>
                            <a:srgbClr val="FF0000"/>
                          </a:solidFill>
                          <a:effectLst/>
                          <a:latin typeface="Georgia" panose="02040502050405020303" pitchFamily="18" charset="0"/>
                          <a:ea typeface="Calibri"/>
                          <a:cs typeface="Times New Roman"/>
                        </a:rPr>
                        <a:t> </a:t>
                      </a:r>
                      <a:r>
                        <a:rPr lang="en-US" sz="2000" b="1" dirty="0">
                          <a:solidFill>
                            <a:srgbClr val="FF0000"/>
                          </a:solidFill>
                          <a:effectLst/>
                          <a:latin typeface="Georgia" panose="02040502050405020303" pitchFamily="18" charset="0"/>
                          <a:ea typeface="Calibri"/>
                          <a:cs typeface="Times New Roman"/>
                        </a:rPr>
                        <a:t>GPA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1612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defRPr/>
            </a:pPr>
            <a:r>
              <a:rPr lang="en-US" sz="3200" b="1" dirty="0">
                <a:latin typeface="Georgia"/>
                <a:cs typeface="Georgia"/>
              </a:rPr>
              <a:t>Dept. of Athletics Mission Statement</a:t>
            </a:r>
          </a:p>
        </p:txBody>
      </p:sp>
      <p:sp>
        <p:nvSpPr>
          <p:cNvPr id="18434" name="Content Placeholder 2"/>
          <p:cNvSpPr>
            <a:spLocks noGrp="1"/>
          </p:cNvSpPr>
          <p:nvPr>
            <p:ph idx="1"/>
          </p:nvPr>
        </p:nvSpPr>
        <p:spPr>
          <a:xfrm>
            <a:off x="152400" y="1417638"/>
            <a:ext cx="8134350" cy="4830761"/>
          </a:xfrm>
        </p:spPr>
        <p:txBody>
          <a:bodyPr/>
          <a:lstStyle/>
          <a:p>
            <a:pPr marL="114300" indent="0">
              <a:buNone/>
            </a:pPr>
            <a:r>
              <a:rPr lang="en-US" sz="2400" dirty="0">
                <a:latin typeface="Georgia" charset="0"/>
                <a:cs typeface="Georgia" charset="0"/>
              </a:rPr>
              <a:t>The Coastal Carolina University Department of Athletics seeks to provide our student-athletes </a:t>
            </a:r>
            <a:r>
              <a:rPr lang="en-US" sz="2400" b="1" dirty="0">
                <a:solidFill>
                  <a:srgbClr val="FF0000"/>
                </a:solidFill>
                <a:latin typeface="Georgia" charset="0"/>
                <a:cs typeface="Georgia" charset="0"/>
              </a:rPr>
              <a:t>the opportunities to reach their potential </a:t>
            </a:r>
            <a:r>
              <a:rPr lang="en-US" sz="2400" dirty="0">
                <a:latin typeface="Georgia" charset="0"/>
                <a:cs typeface="Georgia" charset="0"/>
              </a:rPr>
              <a:t>as responsible and productive citizens. </a:t>
            </a:r>
          </a:p>
          <a:p>
            <a:pPr marL="114300" indent="0">
              <a:buNone/>
            </a:pPr>
            <a:endParaRPr lang="en-US" sz="2400" dirty="0">
              <a:latin typeface="Georgia" charset="0"/>
              <a:cs typeface="Georgia" charset="0"/>
            </a:endParaRPr>
          </a:p>
          <a:p>
            <a:pPr marL="114300" indent="0">
              <a:buNone/>
            </a:pPr>
            <a:r>
              <a:rPr lang="en-US" sz="2400" dirty="0">
                <a:latin typeface="Georgia" charset="0"/>
                <a:cs typeface="Georgia" charset="0"/>
              </a:rPr>
              <a:t>This is accomplished by fostering a </a:t>
            </a:r>
            <a:r>
              <a:rPr lang="en-US" sz="2400" b="1" dirty="0">
                <a:solidFill>
                  <a:srgbClr val="FF0000"/>
                </a:solidFill>
                <a:latin typeface="Georgia" charset="0"/>
                <a:cs typeface="Georgia" charset="0"/>
              </a:rPr>
              <a:t>culture of success academically, athletically and personally</a:t>
            </a:r>
            <a:r>
              <a:rPr lang="en-US" sz="2400" dirty="0">
                <a:latin typeface="Georgia" charset="0"/>
                <a:cs typeface="Georgia" charset="0"/>
              </a:rPr>
              <a:t>. </a:t>
            </a:r>
          </a:p>
          <a:p>
            <a:pPr marL="114300" indent="0">
              <a:buNone/>
            </a:pPr>
            <a:endParaRPr lang="en-US" sz="2400" dirty="0">
              <a:latin typeface="Georgia" charset="0"/>
              <a:cs typeface="Georgia" charset="0"/>
            </a:endParaRPr>
          </a:p>
          <a:p>
            <a:pPr marL="114300" indent="0">
              <a:buNone/>
            </a:pPr>
            <a:r>
              <a:rPr lang="en-US" sz="2400" dirty="0">
                <a:latin typeface="Georgia" charset="0"/>
                <a:cs typeface="Georgia" charset="0"/>
              </a:rPr>
              <a:t>Athletic participation has </a:t>
            </a:r>
            <a:r>
              <a:rPr lang="en-US" sz="2400" b="1" dirty="0">
                <a:solidFill>
                  <a:srgbClr val="FF0000"/>
                </a:solidFill>
                <a:latin typeface="Georgia" charset="0"/>
                <a:cs typeface="Georgia" charset="0"/>
              </a:rPr>
              <a:t>the ability to provide an added dimension to the overall college experience </a:t>
            </a:r>
            <a:r>
              <a:rPr lang="en-US" sz="2400" dirty="0">
                <a:latin typeface="Georgia" charset="0"/>
                <a:cs typeface="Georgia" charset="0"/>
              </a:rPr>
              <a:t>of a student and to benefit the student in their personal and professional challenges.</a:t>
            </a:r>
          </a:p>
        </p:txBody>
      </p:sp>
    </p:spTree>
    <p:extLst>
      <p:ext uri="{BB962C8B-B14F-4D97-AF65-F5344CB8AC3E}">
        <p14:creationId xmlns:p14="http://schemas.microsoft.com/office/powerpoint/2010/main" val="390800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7654"/>
            <a:ext cx="8352407" cy="1242876"/>
          </a:xfrm>
        </p:spPr>
        <p:txBody>
          <a:bodyPr/>
          <a:lstStyle/>
          <a:p>
            <a:pPr>
              <a:defRPr/>
            </a:pPr>
            <a:r>
              <a:rPr lang="en-US" sz="2800" b="1" dirty="0">
                <a:latin typeface="Georgia" charset="0"/>
              </a:rPr>
              <a:t>Distribution of Student-Athletes (including Team Managers, Dance, &amp; Cheer) by College</a:t>
            </a:r>
            <a:endParaRPr lang="en-US" sz="2800" b="1" dirty="0">
              <a:solidFill>
                <a:schemeClr val="accent2">
                  <a:lumMod val="75000"/>
                </a:schemeClr>
              </a:solidFill>
              <a:latin typeface="Georgia"/>
              <a:cs typeface="Georgi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7873466"/>
              </p:ext>
            </p:extLst>
          </p:nvPr>
        </p:nvGraphicFramePr>
        <p:xfrm>
          <a:off x="457200" y="1340530"/>
          <a:ext cx="7620000" cy="5251492"/>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675465">
                <a:tc>
                  <a:txBody>
                    <a:bodyPr/>
                    <a:lstStyle/>
                    <a:p>
                      <a:pPr algn="ctr"/>
                      <a:r>
                        <a:rPr lang="en-US" sz="2000" b="1" dirty="0">
                          <a:latin typeface="Georgia" panose="02040502050405020303" pitchFamily="18" charset="0"/>
                        </a:rPr>
                        <a:t>College</a:t>
                      </a:r>
                    </a:p>
                  </a:txBody>
                  <a:tcPr anchor="ctr"/>
                </a:tc>
                <a:tc>
                  <a:txBody>
                    <a:bodyPr/>
                    <a:lstStyle/>
                    <a:p>
                      <a:pPr algn="ctr"/>
                      <a:r>
                        <a:rPr lang="en-US" sz="2000" b="1" dirty="0">
                          <a:latin typeface="Georgia" panose="02040502050405020303" pitchFamily="18" charset="0"/>
                        </a:rPr>
                        <a:t>NUMBER of </a:t>
                      </a:r>
                    </a:p>
                    <a:p>
                      <a:pPr algn="ctr"/>
                      <a:r>
                        <a:rPr lang="en-US" sz="2000" b="1" dirty="0">
                          <a:latin typeface="Georgia" panose="02040502050405020303" pitchFamily="18" charset="0"/>
                        </a:rPr>
                        <a:t>Student-Athletes</a:t>
                      </a:r>
                    </a:p>
                  </a:txBody>
                  <a:tcPr anchor="ctr"/>
                </a:tc>
                <a:tc>
                  <a:txBody>
                    <a:bodyPr/>
                    <a:lstStyle/>
                    <a:p>
                      <a:pPr algn="ctr"/>
                      <a:r>
                        <a:rPr lang="en-US" sz="2000" b="1" dirty="0">
                          <a:latin typeface="Georgia" panose="02040502050405020303" pitchFamily="18" charset="0"/>
                        </a:rPr>
                        <a:t>PERCENTAGE of </a:t>
                      </a:r>
                    </a:p>
                    <a:p>
                      <a:pPr algn="ctr"/>
                      <a:r>
                        <a:rPr lang="en-US" sz="2000" b="1" dirty="0">
                          <a:latin typeface="Georgia" panose="02040502050405020303" pitchFamily="18" charset="0"/>
                        </a:rPr>
                        <a:t>Student-Athletes</a:t>
                      </a:r>
                    </a:p>
                  </a:txBody>
                  <a:tcPr anchor="ctr"/>
                </a:tc>
                <a:extLst>
                  <a:ext uri="{0D108BD9-81ED-4DB2-BD59-A6C34878D82A}">
                    <a16:rowId xmlns:a16="http://schemas.microsoft.com/office/drawing/2014/main" val="10000"/>
                  </a:ext>
                </a:extLst>
              </a:tr>
              <a:tr h="411153">
                <a:tc>
                  <a:txBody>
                    <a:bodyPr/>
                    <a:lstStyle/>
                    <a:p>
                      <a:r>
                        <a:rPr lang="en-US" sz="2000" b="1" dirty="0">
                          <a:latin typeface="Georgia" panose="02040502050405020303" pitchFamily="18" charset="0"/>
                        </a:rPr>
                        <a:t>Business</a:t>
                      </a:r>
                    </a:p>
                  </a:txBody>
                  <a:tcPr anchor="ctr"/>
                </a:tc>
                <a:tc>
                  <a:txBody>
                    <a:bodyPr/>
                    <a:lstStyle/>
                    <a:p>
                      <a:pPr algn="ctr"/>
                      <a:r>
                        <a:rPr lang="en-US" sz="2200" dirty="0">
                          <a:latin typeface="Georgia" panose="02040502050405020303" pitchFamily="18" charset="0"/>
                        </a:rPr>
                        <a:t>182</a:t>
                      </a:r>
                    </a:p>
                  </a:txBody>
                  <a:tcPr anchor="ctr"/>
                </a:tc>
                <a:tc>
                  <a:txBody>
                    <a:bodyPr/>
                    <a:lstStyle/>
                    <a:p>
                      <a:pPr algn="ctr"/>
                      <a:r>
                        <a:rPr lang="en-US" sz="2200" dirty="0">
                          <a:latin typeface="Georgia" panose="02040502050405020303" pitchFamily="18" charset="0"/>
                        </a:rPr>
                        <a:t>27%</a:t>
                      </a:r>
                    </a:p>
                  </a:txBody>
                  <a:tcPr anchor="ctr"/>
                </a:tc>
                <a:extLst>
                  <a:ext uri="{0D108BD9-81ED-4DB2-BD59-A6C34878D82A}">
                    <a16:rowId xmlns:a16="http://schemas.microsoft.com/office/drawing/2014/main" val="10001"/>
                  </a:ext>
                </a:extLst>
              </a:tr>
              <a:tr h="675465">
                <a:tc>
                  <a:txBody>
                    <a:bodyPr/>
                    <a:lstStyle/>
                    <a:p>
                      <a:r>
                        <a:rPr lang="en-US" sz="2000" b="1" dirty="0">
                          <a:latin typeface="Georgia" panose="02040502050405020303" pitchFamily="18" charset="0"/>
                        </a:rPr>
                        <a:t>Education &amp; Social Sciences</a:t>
                      </a:r>
                    </a:p>
                  </a:txBody>
                  <a:tcPr anchor="ctr"/>
                </a:tc>
                <a:tc>
                  <a:txBody>
                    <a:bodyPr/>
                    <a:lstStyle/>
                    <a:p>
                      <a:pPr algn="ctr"/>
                      <a:r>
                        <a:rPr lang="en-US" sz="2200" dirty="0">
                          <a:latin typeface="Georgia" panose="02040502050405020303" pitchFamily="18" charset="0"/>
                        </a:rPr>
                        <a:t>48</a:t>
                      </a:r>
                    </a:p>
                  </a:txBody>
                  <a:tcPr anchor="ctr"/>
                </a:tc>
                <a:tc>
                  <a:txBody>
                    <a:bodyPr/>
                    <a:lstStyle/>
                    <a:p>
                      <a:pPr algn="ctr"/>
                      <a:r>
                        <a:rPr lang="en-US" sz="2200" dirty="0">
                          <a:latin typeface="Georgia" panose="02040502050405020303" pitchFamily="18" charset="0"/>
                        </a:rPr>
                        <a:t>7%</a:t>
                      </a:r>
                    </a:p>
                  </a:txBody>
                  <a:tcPr anchor="ctr"/>
                </a:tc>
                <a:extLst>
                  <a:ext uri="{0D108BD9-81ED-4DB2-BD59-A6C34878D82A}">
                    <a16:rowId xmlns:a16="http://schemas.microsoft.com/office/drawing/2014/main" val="10002"/>
                  </a:ext>
                </a:extLst>
              </a:tr>
              <a:tr h="675465">
                <a:tc>
                  <a:txBody>
                    <a:bodyPr/>
                    <a:lstStyle/>
                    <a:p>
                      <a:r>
                        <a:rPr lang="en-US" sz="2000" b="1" dirty="0">
                          <a:latin typeface="Georgia" panose="02040502050405020303" pitchFamily="18" charset="0"/>
                        </a:rPr>
                        <a:t>Humanities &amp; Fine Arts </a:t>
                      </a:r>
                    </a:p>
                  </a:txBody>
                  <a:tcPr anchor="ctr"/>
                </a:tc>
                <a:tc>
                  <a:txBody>
                    <a:bodyPr/>
                    <a:lstStyle/>
                    <a:p>
                      <a:pPr algn="ctr"/>
                      <a:r>
                        <a:rPr lang="en-US" sz="2200" dirty="0">
                          <a:latin typeface="Georgia" panose="02040502050405020303" pitchFamily="18" charset="0"/>
                        </a:rPr>
                        <a:t>109</a:t>
                      </a:r>
                    </a:p>
                  </a:txBody>
                  <a:tcPr anchor="ctr"/>
                </a:tc>
                <a:tc>
                  <a:txBody>
                    <a:bodyPr/>
                    <a:lstStyle/>
                    <a:p>
                      <a:pPr algn="ctr"/>
                      <a:r>
                        <a:rPr lang="en-US" sz="2200" dirty="0">
                          <a:latin typeface="Georgia" panose="02040502050405020303" pitchFamily="18" charset="0"/>
                        </a:rPr>
                        <a:t>16%</a:t>
                      </a:r>
                    </a:p>
                  </a:txBody>
                  <a:tcPr anchor="ctr"/>
                </a:tc>
                <a:extLst>
                  <a:ext uri="{0D108BD9-81ED-4DB2-BD59-A6C34878D82A}">
                    <a16:rowId xmlns:a16="http://schemas.microsoft.com/office/drawing/2014/main" val="10003"/>
                  </a:ext>
                </a:extLst>
              </a:tr>
              <a:tr h="411153">
                <a:tc>
                  <a:txBody>
                    <a:bodyPr/>
                    <a:lstStyle/>
                    <a:p>
                      <a:r>
                        <a:rPr lang="en-US" sz="2000" b="1" dirty="0">
                          <a:latin typeface="Georgia" panose="02040502050405020303" pitchFamily="18" charset="0"/>
                        </a:rPr>
                        <a:t>Science</a:t>
                      </a:r>
                    </a:p>
                  </a:txBody>
                  <a:tcPr anchor="ctr"/>
                </a:tc>
                <a:tc>
                  <a:txBody>
                    <a:bodyPr/>
                    <a:lstStyle/>
                    <a:p>
                      <a:pPr algn="ctr"/>
                      <a:r>
                        <a:rPr lang="en-US" sz="2200" dirty="0">
                          <a:latin typeface="Georgia" panose="02040502050405020303" pitchFamily="18" charset="0"/>
                        </a:rPr>
                        <a:t>95</a:t>
                      </a:r>
                    </a:p>
                  </a:txBody>
                  <a:tcPr anchor="ctr"/>
                </a:tc>
                <a:tc>
                  <a:txBody>
                    <a:bodyPr/>
                    <a:lstStyle/>
                    <a:p>
                      <a:pPr algn="ctr"/>
                      <a:r>
                        <a:rPr lang="en-US" sz="2200" dirty="0">
                          <a:latin typeface="Georgia" panose="02040502050405020303" pitchFamily="18" charset="0"/>
                        </a:rPr>
                        <a:t>14%</a:t>
                      </a:r>
                    </a:p>
                  </a:txBody>
                  <a:tcPr anchor="ctr"/>
                </a:tc>
                <a:extLst>
                  <a:ext uri="{0D108BD9-81ED-4DB2-BD59-A6C34878D82A}">
                    <a16:rowId xmlns:a16="http://schemas.microsoft.com/office/drawing/2014/main" val="10004"/>
                  </a:ext>
                </a:extLst>
              </a:tr>
              <a:tr h="675465">
                <a:tc>
                  <a:txBody>
                    <a:bodyPr/>
                    <a:lstStyle/>
                    <a:p>
                      <a:r>
                        <a:rPr lang="en-US" sz="2000" b="1" dirty="0">
                          <a:latin typeface="Georgia" panose="02040502050405020303" pitchFamily="18" charset="0"/>
                        </a:rPr>
                        <a:t>CMC Health &amp; Human Perform.</a:t>
                      </a:r>
                    </a:p>
                  </a:txBody>
                  <a:tcPr anchor="ctr"/>
                </a:tc>
                <a:tc>
                  <a:txBody>
                    <a:bodyPr/>
                    <a:lstStyle/>
                    <a:p>
                      <a:pPr algn="ctr"/>
                      <a:r>
                        <a:rPr lang="en-US" sz="2200" dirty="0">
                          <a:latin typeface="Georgia" panose="02040502050405020303" pitchFamily="18" charset="0"/>
                        </a:rPr>
                        <a:t>224</a:t>
                      </a:r>
                    </a:p>
                  </a:txBody>
                  <a:tcPr anchor="ctr"/>
                </a:tc>
                <a:tc>
                  <a:txBody>
                    <a:bodyPr/>
                    <a:lstStyle/>
                    <a:p>
                      <a:pPr algn="ctr"/>
                      <a:r>
                        <a:rPr lang="en-US" sz="2200" dirty="0">
                          <a:latin typeface="Georgia" panose="02040502050405020303" pitchFamily="18" charset="0"/>
                        </a:rPr>
                        <a:t>34%</a:t>
                      </a:r>
                    </a:p>
                  </a:txBody>
                  <a:tcPr anchor="ctr"/>
                </a:tc>
                <a:extLst>
                  <a:ext uri="{0D108BD9-81ED-4DB2-BD59-A6C34878D82A}">
                    <a16:rowId xmlns:a16="http://schemas.microsoft.com/office/drawing/2014/main" val="2657865361"/>
                  </a:ext>
                </a:extLst>
              </a:tr>
              <a:tr h="496612">
                <a:tc>
                  <a:txBody>
                    <a:bodyPr/>
                    <a:lstStyle/>
                    <a:p>
                      <a:r>
                        <a:rPr lang="en-US" sz="1800" b="1" dirty="0">
                          <a:latin typeface="Georgia" panose="02040502050405020303" pitchFamily="18" charset="0"/>
                        </a:rPr>
                        <a:t>HTC Honors/Other</a:t>
                      </a:r>
                    </a:p>
                  </a:txBody>
                  <a:tcPr anchor="ctr"/>
                </a:tc>
                <a:tc>
                  <a:txBody>
                    <a:bodyPr/>
                    <a:lstStyle/>
                    <a:p>
                      <a:pPr algn="ctr"/>
                      <a:r>
                        <a:rPr lang="en-US" sz="2200" dirty="0">
                          <a:latin typeface="Georgia" panose="02040502050405020303" pitchFamily="18" charset="0"/>
                        </a:rPr>
                        <a:t>5</a:t>
                      </a:r>
                    </a:p>
                  </a:txBody>
                  <a:tcPr anchor="ctr"/>
                </a:tc>
                <a:tc>
                  <a:txBody>
                    <a:bodyPr/>
                    <a:lstStyle/>
                    <a:p>
                      <a:pPr algn="ctr"/>
                      <a:r>
                        <a:rPr lang="en-US" sz="2200" dirty="0">
                          <a:latin typeface="Georgia" panose="02040502050405020303" pitchFamily="18" charset="0"/>
                        </a:rPr>
                        <a:t>&lt;1%</a:t>
                      </a:r>
                    </a:p>
                  </a:txBody>
                  <a:tcPr anchor="ctr"/>
                </a:tc>
                <a:extLst>
                  <a:ext uri="{0D108BD9-81ED-4DB2-BD59-A6C34878D82A}">
                    <a16:rowId xmlns:a16="http://schemas.microsoft.com/office/drawing/2014/main" val="10005"/>
                  </a:ext>
                </a:extLst>
              </a:tr>
              <a:tr h="440520">
                <a:tc>
                  <a:txBody>
                    <a:bodyPr/>
                    <a:lstStyle/>
                    <a:p>
                      <a:r>
                        <a:rPr lang="en-US" sz="2400" b="1" dirty="0">
                          <a:solidFill>
                            <a:srgbClr val="FF0000"/>
                          </a:solidFill>
                          <a:latin typeface="Georgia" panose="02040502050405020303" pitchFamily="18" charset="0"/>
                        </a:rPr>
                        <a:t>Total</a:t>
                      </a:r>
                    </a:p>
                  </a:txBody>
                  <a:tcPr anchor="ctr"/>
                </a:tc>
                <a:tc>
                  <a:txBody>
                    <a:bodyPr/>
                    <a:lstStyle/>
                    <a:p>
                      <a:pPr algn="ctr"/>
                      <a:r>
                        <a:rPr lang="en-US" sz="2200" dirty="0">
                          <a:latin typeface="Georgia" panose="02040502050405020303" pitchFamily="18" charset="0"/>
                        </a:rPr>
                        <a:t>663</a:t>
                      </a:r>
                    </a:p>
                  </a:txBody>
                  <a:tcPr anchor="ctr"/>
                </a:tc>
                <a:tc>
                  <a:txBody>
                    <a:bodyPr/>
                    <a:lstStyle/>
                    <a:p>
                      <a:pPr algn="ctr"/>
                      <a:r>
                        <a:rPr lang="en-US" sz="2200" dirty="0">
                          <a:latin typeface="Georgia" panose="02040502050405020303" pitchFamily="18" charset="0"/>
                        </a:rPr>
                        <a:t>100%</a:t>
                      </a:r>
                    </a:p>
                  </a:txBody>
                  <a:tcPr anchor="ctr"/>
                </a:tc>
                <a:extLst>
                  <a:ext uri="{0D108BD9-81ED-4DB2-BD59-A6C34878D82A}">
                    <a16:rowId xmlns:a16="http://schemas.microsoft.com/office/drawing/2014/main" val="10007"/>
                  </a:ext>
                </a:extLst>
              </a:tr>
              <a:tr h="616729">
                <a:tc gridSpan="3">
                  <a:txBody>
                    <a:bodyPr/>
                    <a:lstStyle/>
                    <a:p>
                      <a:r>
                        <a:rPr lang="en-US" sz="1800" b="1" dirty="0">
                          <a:solidFill>
                            <a:schemeClr val="tx1"/>
                          </a:solidFill>
                          <a:latin typeface="Georgia" panose="02040502050405020303" pitchFamily="18" charset="0"/>
                        </a:rPr>
                        <a:t>NOTE: There are </a:t>
                      </a:r>
                      <a:r>
                        <a:rPr lang="en-US" sz="1800" b="1" dirty="0">
                          <a:solidFill>
                            <a:srgbClr val="FF0000"/>
                          </a:solidFill>
                          <a:latin typeface="Georgia" panose="02040502050405020303" pitchFamily="18" charset="0"/>
                        </a:rPr>
                        <a:t>501 Student-Athletes </a:t>
                      </a:r>
                      <a:r>
                        <a:rPr lang="en-US" sz="1800" b="1" dirty="0">
                          <a:solidFill>
                            <a:schemeClr val="tx1"/>
                          </a:solidFill>
                          <a:latin typeface="Georgia" panose="02040502050405020303" pitchFamily="18" charset="0"/>
                        </a:rPr>
                        <a:t>and </a:t>
                      </a:r>
                      <a:r>
                        <a:rPr lang="en-US" sz="1800" b="1" dirty="0">
                          <a:solidFill>
                            <a:srgbClr val="FF0000"/>
                          </a:solidFill>
                          <a:latin typeface="Georgia" panose="02040502050405020303" pitchFamily="18" charset="0"/>
                        </a:rPr>
                        <a:t>162 students </a:t>
                      </a:r>
                      <a:r>
                        <a:rPr lang="en-US" sz="1800" b="1" dirty="0">
                          <a:solidFill>
                            <a:schemeClr val="tx1"/>
                          </a:solidFill>
                          <a:latin typeface="Georgia" panose="02040502050405020303" pitchFamily="18" charset="0"/>
                        </a:rPr>
                        <a:t>who participate in Dance, Cheer, &amp; Student Managers.</a:t>
                      </a:r>
                    </a:p>
                  </a:txBody>
                  <a:tcPr anchor="ctr"/>
                </a:tc>
                <a:tc hMerge="1">
                  <a:txBody>
                    <a:bodyPr/>
                    <a:lstStyle/>
                    <a:p>
                      <a:pPr algn="ctr"/>
                      <a:endParaRPr lang="en-US" sz="2200" dirty="0">
                        <a:latin typeface="Georgia" panose="02040502050405020303" pitchFamily="18" charset="0"/>
                      </a:endParaRPr>
                    </a:p>
                  </a:txBody>
                  <a:tcPr anchor="ctr"/>
                </a:tc>
                <a:tc hMerge="1">
                  <a:txBody>
                    <a:bodyPr/>
                    <a:lstStyle/>
                    <a:p>
                      <a:pPr algn="ctr"/>
                      <a:endParaRPr lang="en-US" sz="2200" dirty="0">
                        <a:latin typeface="Georgia" panose="02040502050405020303" pitchFamily="18" charset="0"/>
                      </a:endParaRPr>
                    </a:p>
                  </a:txBody>
                  <a:tcPr anchor="ctr"/>
                </a:tc>
                <a:extLst>
                  <a:ext uri="{0D108BD9-81ED-4DB2-BD59-A6C34878D82A}">
                    <a16:rowId xmlns:a16="http://schemas.microsoft.com/office/drawing/2014/main" val="1516820924"/>
                  </a:ext>
                </a:extLst>
              </a:tr>
            </a:tbl>
          </a:graphicData>
        </a:graphic>
      </p:graphicFrame>
    </p:spTree>
    <p:extLst>
      <p:ext uri="{BB962C8B-B14F-4D97-AF65-F5344CB8AC3E}">
        <p14:creationId xmlns:p14="http://schemas.microsoft.com/office/powerpoint/2010/main" val="239672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07569" cy="1143000"/>
          </a:xfrm>
        </p:spPr>
        <p:txBody>
          <a:bodyPr/>
          <a:lstStyle/>
          <a:p>
            <a:r>
              <a:rPr lang="en-US" sz="3200" b="1" dirty="0">
                <a:latin typeface="Georgia" panose="02040502050405020303" pitchFamily="18" charset="0"/>
              </a:rPr>
              <a:t>Sports with </a:t>
            </a:r>
            <a:r>
              <a:rPr lang="en-US" sz="3200" b="1" dirty="0">
                <a:solidFill>
                  <a:srgbClr val="FF0000"/>
                </a:solidFill>
                <a:latin typeface="Georgia" panose="02040502050405020303" pitchFamily="18" charset="0"/>
              </a:rPr>
              <a:t>Head Count Scholarships</a:t>
            </a:r>
          </a:p>
        </p:txBody>
      </p:sp>
      <p:sp>
        <p:nvSpPr>
          <p:cNvPr id="3" name="Content Placeholder 2"/>
          <p:cNvSpPr>
            <a:spLocks noGrp="1"/>
          </p:cNvSpPr>
          <p:nvPr>
            <p:ph idx="1"/>
          </p:nvPr>
        </p:nvSpPr>
        <p:spPr/>
        <p:txBody>
          <a:bodyPr/>
          <a:lstStyle/>
          <a:p>
            <a:pPr marL="114300" indent="0">
              <a:buNone/>
            </a:pPr>
            <a:r>
              <a:rPr lang="en-US" dirty="0">
                <a:latin typeface="Georgia" panose="02040502050405020303" pitchFamily="18" charset="0"/>
              </a:rPr>
              <a:t>Head count sports mean the team is restricted in the number of student-athletes who can be on scholarship. For example, an NCAA DI FBS Football team is allowed </a:t>
            </a:r>
            <a:r>
              <a:rPr lang="en-US" b="1" dirty="0">
                <a:solidFill>
                  <a:srgbClr val="FF0000"/>
                </a:solidFill>
                <a:latin typeface="Georgia" panose="02040502050405020303" pitchFamily="18" charset="0"/>
              </a:rPr>
              <a:t>85 scholarships per year</a:t>
            </a:r>
            <a:r>
              <a:rPr lang="en-US" dirty="0">
                <a:latin typeface="Georgia" panose="02040502050405020303" pitchFamily="18" charset="0"/>
              </a:rPr>
              <a:t> and they are </a:t>
            </a:r>
            <a:r>
              <a:rPr lang="en-US" b="1" dirty="0">
                <a:solidFill>
                  <a:srgbClr val="FF0000"/>
                </a:solidFill>
                <a:latin typeface="Georgia" panose="02040502050405020303" pitchFamily="18" charset="0"/>
              </a:rPr>
              <a:t>only allowed to have 85 athletes on scholarship</a:t>
            </a:r>
            <a:r>
              <a:rPr lang="en-US" dirty="0">
                <a:latin typeface="Georgia" panose="02040502050405020303" pitchFamily="18" charset="0"/>
              </a:rPr>
              <a:t>. </a:t>
            </a:r>
            <a:r>
              <a:rPr lang="en-US" b="1" u="sng" dirty="0">
                <a:latin typeface="Georgia" panose="02040502050405020303" pitchFamily="18" charset="0"/>
              </a:rPr>
              <a:t>They cannot divide that money up to give half scholarships to more student-athletes</a:t>
            </a:r>
            <a:r>
              <a:rPr lang="en-US" dirty="0">
                <a:latin typeface="Georgia" panose="02040502050405020303" pitchFamily="18" charset="0"/>
              </a:rPr>
              <a:t>.</a:t>
            </a:r>
          </a:p>
          <a:p>
            <a:pPr marL="114300" indent="0">
              <a:buNone/>
            </a:pPr>
            <a:r>
              <a:rPr lang="en-US" dirty="0">
                <a:latin typeface="Georgia" panose="02040502050405020303" pitchFamily="18" charset="0"/>
              </a:rPr>
              <a:t> </a:t>
            </a:r>
          </a:p>
          <a:p>
            <a:r>
              <a:rPr lang="en-US" dirty="0">
                <a:latin typeface="Georgia" panose="02040502050405020303" pitchFamily="18" charset="0"/>
              </a:rPr>
              <a:t>Football (DI FBS only)</a:t>
            </a:r>
          </a:p>
          <a:p>
            <a:r>
              <a:rPr lang="en-US" dirty="0">
                <a:latin typeface="Georgia" panose="02040502050405020303" pitchFamily="18" charset="0"/>
              </a:rPr>
              <a:t>Basketball (DI men’s and women’s)</a:t>
            </a:r>
          </a:p>
          <a:p>
            <a:r>
              <a:rPr lang="en-US" dirty="0">
                <a:latin typeface="Georgia" panose="02040502050405020303" pitchFamily="18" charset="0"/>
              </a:rPr>
              <a:t>Tennis (DI women only)</a:t>
            </a:r>
          </a:p>
          <a:p>
            <a:r>
              <a:rPr lang="en-US" dirty="0">
                <a:latin typeface="Georgia" panose="02040502050405020303" pitchFamily="18" charset="0"/>
              </a:rPr>
              <a:t>Gymnastics (DI women only) </a:t>
            </a:r>
          </a:p>
          <a:p>
            <a:r>
              <a:rPr lang="en-US" dirty="0">
                <a:latin typeface="Georgia" panose="02040502050405020303" pitchFamily="18" charset="0"/>
              </a:rPr>
              <a:t>Volleyball (DI women only).</a:t>
            </a:r>
          </a:p>
        </p:txBody>
      </p:sp>
    </p:spTree>
    <p:extLst>
      <p:ext uri="{BB962C8B-B14F-4D97-AF65-F5344CB8AC3E}">
        <p14:creationId xmlns:p14="http://schemas.microsoft.com/office/powerpoint/2010/main" val="410363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07569" cy="1143000"/>
          </a:xfrm>
        </p:spPr>
        <p:txBody>
          <a:bodyPr/>
          <a:lstStyle/>
          <a:p>
            <a:r>
              <a:rPr lang="en-US" sz="3200" b="1" dirty="0">
                <a:latin typeface="Georgia" panose="02040502050405020303" pitchFamily="18" charset="0"/>
              </a:rPr>
              <a:t>Sports with </a:t>
            </a:r>
            <a:r>
              <a:rPr lang="en-US" sz="3200" b="1" dirty="0">
                <a:solidFill>
                  <a:srgbClr val="FF0000"/>
                </a:solidFill>
                <a:latin typeface="Georgia" panose="02040502050405020303" pitchFamily="18" charset="0"/>
              </a:rPr>
              <a:t>Equivalency Scholarships</a:t>
            </a:r>
          </a:p>
        </p:txBody>
      </p:sp>
      <p:sp>
        <p:nvSpPr>
          <p:cNvPr id="3" name="Content Placeholder 2"/>
          <p:cNvSpPr>
            <a:spLocks noGrp="1"/>
          </p:cNvSpPr>
          <p:nvPr>
            <p:ph idx="1"/>
          </p:nvPr>
        </p:nvSpPr>
        <p:spPr>
          <a:xfrm>
            <a:off x="457200" y="1349407"/>
            <a:ext cx="7620000" cy="5200862"/>
          </a:xfrm>
        </p:spPr>
        <p:txBody>
          <a:bodyPr/>
          <a:lstStyle/>
          <a:p>
            <a:pPr marL="114300" indent="0">
              <a:buNone/>
            </a:pPr>
            <a:r>
              <a:rPr lang="en-US" b="1" dirty="0">
                <a:solidFill>
                  <a:srgbClr val="FF0000"/>
                </a:solidFill>
                <a:latin typeface="Georgia" panose="02040502050405020303" pitchFamily="18" charset="0"/>
              </a:rPr>
              <a:t>Equivalency scholarships mean there is no restriction on the number of student-athletes who may be on scholarship, but there is a limit on the number of scholarships a team can have</a:t>
            </a:r>
            <a:r>
              <a:rPr lang="en-US" dirty="0">
                <a:latin typeface="Georgia" panose="02040502050405020303" pitchFamily="18" charset="0"/>
              </a:rPr>
              <a:t>. For example, a team might have 30 student-athletes and 15 scholarships. Rather than have 15 student-athletes on scholarships and 15 student-athletes as walk-ons, a coach may divide the scholarships and all student-athletes could receive a half scholarship. </a:t>
            </a:r>
            <a:r>
              <a:rPr lang="en-US" b="1" u="sng" dirty="0">
                <a:latin typeface="Georgia" panose="02040502050405020303" pitchFamily="18" charset="0"/>
              </a:rPr>
              <a:t>For most equivalency sports, athletes are on partial scholarships</a:t>
            </a:r>
            <a:r>
              <a:rPr lang="en-US" b="1" dirty="0">
                <a:latin typeface="Georgia" panose="02040502050405020303" pitchFamily="18" charset="0"/>
              </a:rPr>
              <a:t>.</a:t>
            </a:r>
          </a:p>
          <a:p>
            <a:pPr marL="114300" indent="0">
              <a:buNone/>
            </a:pPr>
            <a:endParaRPr lang="en-US" dirty="0">
              <a:latin typeface="Georgia" panose="02040502050405020303" pitchFamily="18" charset="0"/>
            </a:endParaRPr>
          </a:p>
          <a:p>
            <a:r>
              <a:rPr lang="en-US" dirty="0">
                <a:latin typeface="Georgia" panose="02040502050405020303" pitchFamily="18" charset="0"/>
              </a:rPr>
              <a:t>In some sports, there are also limits on the number of student-athletes receiving scholarships (Baseball = 27; Beach Volleyball = 14).</a:t>
            </a:r>
          </a:p>
          <a:p>
            <a:pPr lvl="1"/>
            <a:endParaRPr lang="en-US" dirty="0">
              <a:latin typeface="Georgia" panose="02040502050405020303" pitchFamily="18" charset="0"/>
            </a:endParaRPr>
          </a:p>
        </p:txBody>
      </p:sp>
    </p:spTree>
    <p:extLst>
      <p:ext uri="{BB962C8B-B14F-4D97-AF65-F5344CB8AC3E}">
        <p14:creationId xmlns:p14="http://schemas.microsoft.com/office/powerpoint/2010/main" val="413313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6700" cy="1143000"/>
          </a:xfrm>
        </p:spPr>
        <p:txBody>
          <a:bodyPr/>
          <a:lstStyle/>
          <a:p>
            <a:r>
              <a:rPr lang="en-US" sz="4000" b="1" dirty="0">
                <a:latin typeface="Georgia" panose="02040502050405020303" pitchFamily="18" charset="0"/>
              </a:rPr>
              <a:t>Coastal Carolina University</a:t>
            </a:r>
            <a:endParaRPr lang="en-US" sz="4000" dirty="0"/>
          </a:p>
        </p:txBody>
      </p:sp>
      <p:graphicFrame>
        <p:nvGraphicFramePr>
          <p:cNvPr id="4" name="Content Placeholder 3"/>
          <p:cNvGraphicFramePr>
            <a:graphicFrameLocks noGrp="1"/>
          </p:cNvGraphicFramePr>
          <p:nvPr>
            <p:ph idx="1"/>
            <p:extLst/>
          </p:nvPr>
        </p:nvGraphicFramePr>
        <p:xfrm>
          <a:off x="457200" y="1310054"/>
          <a:ext cx="7620000" cy="51816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4249692960"/>
                    </a:ext>
                  </a:extLst>
                </a:gridCol>
                <a:gridCol w="3810000">
                  <a:extLst>
                    <a:ext uri="{9D8B030D-6E8A-4147-A177-3AD203B41FA5}">
                      <a16:colId xmlns:a16="http://schemas.microsoft.com/office/drawing/2014/main" val="3857804087"/>
                    </a:ext>
                  </a:extLst>
                </a:gridCol>
              </a:tblGrid>
              <a:tr h="1683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Georgia" panose="02040502050405020303" pitchFamily="18" charset="0"/>
                        </a:rPr>
                        <a:t>% of Student-Athletes</a:t>
                      </a:r>
                      <a:r>
                        <a:rPr lang="en-US" sz="2400" baseline="0" dirty="0">
                          <a:latin typeface="Georgia" panose="02040502050405020303" pitchFamily="18" charset="0"/>
                        </a:rPr>
                        <a:t> on </a:t>
                      </a:r>
                      <a:r>
                        <a:rPr lang="en-US" sz="2400" dirty="0">
                          <a:solidFill>
                            <a:srgbClr val="FFC000"/>
                          </a:solidFill>
                          <a:latin typeface="Georgia" panose="02040502050405020303" pitchFamily="18" charset="0"/>
                        </a:rPr>
                        <a:t>Hea</a:t>
                      </a:r>
                      <a:r>
                        <a:rPr lang="en-US" sz="2400" baseline="0" dirty="0">
                          <a:solidFill>
                            <a:srgbClr val="FFC000"/>
                          </a:solidFill>
                          <a:latin typeface="Georgia" panose="02040502050405020303" pitchFamily="18" charset="0"/>
                        </a:rPr>
                        <a:t>d Count Scholarship</a:t>
                      </a:r>
                    </a:p>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Georgia" panose="02040502050405020303" pitchFamily="18" charset="0"/>
                        </a:rPr>
                        <a:t>%</a:t>
                      </a:r>
                      <a:r>
                        <a:rPr lang="en-US" sz="2400" baseline="0" dirty="0">
                          <a:latin typeface="Georgia" panose="02040502050405020303" pitchFamily="18" charset="0"/>
                        </a:rPr>
                        <a:t> of Student-Athletes on </a:t>
                      </a:r>
                      <a:r>
                        <a:rPr lang="en-US" sz="2400" baseline="0" dirty="0">
                          <a:solidFill>
                            <a:srgbClr val="FFC000"/>
                          </a:solidFill>
                          <a:latin typeface="Georgia" panose="02040502050405020303" pitchFamily="18" charset="0"/>
                        </a:rPr>
                        <a:t>Equivalency (Partial) or No Scholarship</a:t>
                      </a:r>
                      <a:endParaRPr lang="en-US" sz="2400" dirty="0">
                        <a:solidFill>
                          <a:srgbClr val="FFC000"/>
                        </a:solidFill>
                        <a:latin typeface="Georgia" panose="02040502050405020303" pitchFamily="18" charset="0"/>
                      </a:endParaRPr>
                    </a:p>
                    <a:p>
                      <a:pPr algn="ctr"/>
                      <a:endParaRPr lang="en-US" sz="2400" dirty="0"/>
                    </a:p>
                  </a:txBody>
                  <a:tcPr/>
                </a:tc>
                <a:extLst>
                  <a:ext uri="{0D108BD9-81ED-4DB2-BD59-A6C34878D82A}">
                    <a16:rowId xmlns:a16="http://schemas.microsoft.com/office/drawing/2014/main" val="346949506"/>
                  </a:ext>
                </a:extLst>
              </a:tr>
              <a:tr h="3126105">
                <a:tc>
                  <a:txBody>
                    <a:bodyPr/>
                    <a:lstStyle/>
                    <a:p>
                      <a:endParaRPr lang="en-US" dirty="0">
                        <a:latin typeface="Georgia" panose="02040502050405020303" pitchFamily="18" charset="0"/>
                      </a:endParaRPr>
                    </a:p>
                    <a:p>
                      <a:pPr algn="ctr"/>
                      <a:r>
                        <a:rPr lang="en-US" sz="4400" dirty="0">
                          <a:latin typeface="Georgia" panose="02040502050405020303" pitchFamily="18" charset="0"/>
                        </a:rPr>
                        <a:t>About </a:t>
                      </a:r>
                      <a:r>
                        <a:rPr lang="en-US" sz="4400" b="1" dirty="0">
                          <a:solidFill>
                            <a:srgbClr val="FF0000"/>
                          </a:solidFill>
                          <a:latin typeface="Georgia" panose="02040502050405020303" pitchFamily="18" charset="0"/>
                        </a:rPr>
                        <a:t>1/3</a:t>
                      </a:r>
                      <a:endParaRPr lang="en-US" sz="4400" b="0" dirty="0">
                        <a:solidFill>
                          <a:srgbClr val="FF0000"/>
                        </a:solidFill>
                        <a:latin typeface="Georgia" panose="02040502050405020303" pitchFamily="18" charset="0"/>
                      </a:endParaRPr>
                    </a:p>
                    <a:p>
                      <a:pPr marL="0" indent="0" algn="l">
                        <a:buFont typeface="Arial" panose="020B0604020202020204" pitchFamily="34" charset="0"/>
                        <a:buNone/>
                      </a:pPr>
                      <a:endParaRPr lang="en-US" sz="2800" b="0" dirty="0">
                        <a:solidFill>
                          <a:schemeClr val="dk1"/>
                        </a:solidFill>
                        <a:latin typeface="Georgia" panose="02040502050405020303" pitchFamily="18" charset="0"/>
                      </a:endParaRPr>
                    </a:p>
                    <a:p>
                      <a:pPr marL="342900" indent="-342900" algn="l">
                        <a:buFont typeface="Arial" panose="020B0604020202020204" pitchFamily="34" charset="0"/>
                        <a:buChar char="•"/>
                      </a:pPr>
                      <a:r>
                        <a:rPr lang="en-US" sz="2000" b="0" dirty="0">
                          <a:solidFill>
                            <a:schemeClr val="dk1"/>
                          </a:solidFill>
                          <a:latin typeface="Georgia" panose="02040502050405020303" pitchFamily="18" charset="0"/>
                        </a:rPr>
                        <a:t>Football (up</a:t>
                      </a:r>
                      <a:r>
                        <a:rPr lang="en-US" sz="2000" b="0" baseline="0" dirty="0">
                          <a:solidFill>
                            <a:schemeClr val="dk1"/>
                          </a:solidFill>
                          <a:latin typeface="Georgia" panose="02040502050405020303" pitchFamily="18" charset="0"/>
                        </a:rPr>
                        <a:t> to 85)</a:t>
                      </a:r>
                    </a:p>
                    <a:p>
                      <a:pPr marL="342900" indent="-342900" algn="l">
                        <a:buFont typeface="Arial" panose="020B0604020202020204" pitchFamily="34" charset="0"/>
                        <a:buChar char="•"/>
                      </a:pPr>
                      <a:r>
                        <a:rPr lang="en-US" sz="2000" b="0" dirty="0">
                          <a:solidFill>
                            <a:schemeClr val="tx1"/>
                          </a:solidFill>
                          <a:latin typeface="Georgia" panose="02040502050405020303" pitchFamily="18" charset="0"/>
                        </a:rPr>
                        <a:t>Men’s Basketball (13)</a:t>
                      </a:r>
                    </a:p>
                    <a:p>
                      <a:pPr marL="342900" indent="-342900" algn="l">
                        <a:buFont typeface="Arial" panose="020B0604020202020204" pitchFamily="34" charset="0"/>
                        <a:buChar char="•"/>
                      </a:pPr>
                      <a:r>
                        <a:rPr lang="en-US" sz="2000" b="0" dirty="0">
                          <a:solidFill>
                            <a:schemeClr val="tx1"/>
                          </a:solidFill>
                          <a:latin typeface="Georgia" panose="02040502050405020303" pitchFamily="18" charset="0"/>
                        </a:rPr>
                        <a:t>Women’s Basketball (15)</a:t>
                      </a:r>
                    </a:p>
                    <a:p>
                      <a:pPr marL="342900" indent="-342900" algn="l">
                        <a:buFont typeface="Arial" panose="020B0604020202020204" pitchFamily="34" charset="0"/>
                        <a:buChar char="•"/>
                      </a:pPr>
                      <a:r>
                        <a:rPr lang="en-US" sz="2000" b="0" dirty="0">
                          <a:solidFill>
                            <a:schemeClr val="tx1"/>
                          </a:solidFill>
                          <a:latin typeface="Georgia" panose="02040502050405020303" pitchFamily="18" charset="0"/>
                        </a:rPr>
                        <a:t>Women’s Tennis (8)</a:t>
                      </a:r>
                    </a:p>
                    <a:p>
                      <a:pPr marL="342900" indent="-342900" algn="l">
                        <a:buFont typeface="Arial" panose="020B0604020202020204" pitchFamily="34" charset="0"/>
                        <a:buChar char="•"/>
                      </a:pPr>
                      <a:r>
                        <a:rPr lang="en-US" sz="2000" b="0" dirty="0">
                          <a:solidFill>
                            <a:schemeClr val="tx1"/>
                          </a:solidFill>
                          <a:latin typeface="Georgia" panose="02040502050405020303" pitchFamily="18" charset="0"/>
                        </a:rPr>
                        <a:t>Volleyball (12)</a:t>
                      </a:r>
                      <a:endParaRPr lang="en-US" sz="2000" dirty="0">
                        <a:latin typeface="Georgia" panose="02040502050405020303" pitchFamily="18" charset="0"/>
                      </a:endParaRPr>
                    </a:p>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p>
                      <a:pPr algn="ctr"/>
                      <a:r>
                        <a:rPr lang="en-US" sz="4400" dirty="0">
                          <a:latin typeface="Georgia" panose="02040502050405020303" pitchFamily="18" charset="0"/>
                        </a:rPr>
                        <a:t>About </a:t>
                      </a:r>
                      <a:r>
                        <a:rPr lang="en-US" sz="4400" b="1" dirty="0">
                          <a:solidFill>
                            <a:srgbClr val="FF0000"/>
                          </a:solidFill>
                          <a:latin typeface="Georgia" panose="02040502050405020303" pitchFamily="18" charset="0"/>
                        </a:rPr>
                        <a:t>2/3</a:t>
                      </a:r>
                    </a:p>
                    <a:p>
                      <a:pPr algn="ctr"/>
                      <a:endParaRPr lang="en-US" sz="2800" b="1" dirty="0">
                        <a:solidFill>
                          <a:srgbClr val="C00000"/>
                        </a:solidFill>
                        <a:latin typeface="Georgia" panose="02040502050405020303" pitchFamily="18" charset="0"/>
                      </a:endParaRPr>
                    </a:p>
                    <a:p>
                      <a:pPr marL="342900" indent="-342900" algn="l">
                        <a:buFont typeface="Arial" panose="020B0604020202020204" pitchFamily="34" charset="0"/>
                        <a:buChar char="•"/>
                      </a:pPr>
                      <a:r>
                        <a:rPr lang="en-US" sz="2000" b="0" dirty="0">
                          <a:solidFill>
                            <a:schemeClr val="tx1"/>
                          </a:solidFill>
                          <a:latin typeface="Georgia" panose="02040502050405020303" pitchFamily="18" charset="0"/>
                        </a:rPr>
                        <a:t>All</a:t>
                      </a:r>
                      <a:r>
                        <a:rPr lang="en-US" sz="2000" b="0" baseline="0" dirty="0">
                          <a:solidFill>
                            <a:schemeClr val="tx1"/>
                          </a:solidFill>
                          <a:latin typeface="Georgia" panose="02040502050405020303" pitchFamily="18" charset="0"/>
                        </a:rPr>
                        <a:t> other sports</a:t>
                      </a:r>
                    </a:p>
                    <a:p>
                      <a:pPr marL="342900" indent="-342900" algn="l">
                        <a:buFont typeface="Arial" panose="020B0604020202020204" pitchFamily="34" charset="0"/>
                        <a:buChar char="•"/>
                      </a:pPr>
                      <a:endParaRPr lang="en-US" sz="2000" b="0" baseline="0" dirty="0">
                        <a:solidFill>
                          <a:schemeClr val="tx1"/>
                        </a:solidFill>
                        <a:latin typeface="Georgia" panose="02040502050405020303" pitchFamily="18" charset="0"/>
                      </a:endParaRPr>
                    </a:p>
                    <a:p>
                      <a:pPr marL="0" indent="0" algn="l">
                        <a:buFont typeface="Arial" panose="020B0604020202020204" pitchFamily="34" charset="0"/>
                        <a:buNone/>
                      </a:pPr>
                      <a:endParaRPr lang="en-US" sz="2000" b="0" baseline="0" dirty="0">
                        <a:solidFill>
                          <a:schemeClr val="tx1"/>
                        </a:solidFill>
                        <a:latin typeface="Georgia" panose="02040502050405020303" pitchFamily="18" charset="0"/>
                      </a:endParaRPr>
                    </a:p>
                    <a:p>
                      <a:pPr marL="342900" indent="-342900" algn="l">
                        <a:buFont typeface="Arial" panose="020B0604020202020204" pitchFamily="34" charset="0"/>
                        <a:buChar char="•"/>
                      </a:pPr>
                      <a:r>
                        <a:rPr lang="en-US" sz="1800" b="1" baseline="0" dirty="0">
                          <a:solidFill>
                            <a:srgbClr val="FF0000"/>
                          </a:solidFill>
                          <a:latin typeface="Georgia" panose="02040502050405020303" pitchFamily="18" charset="0"/>
                        </a:rPr>
                        <a:t>1/3 PARTIAL Athletic Aid</a:t>
                      </a:r>
                    </a:p>
                    <a:p>
                      <a:pPr marL="342900" indent="-342900" algn="l">
                        <a:buFont typeface="Arial" panose="020B0604020202020204" pitchFamily="34" charset="0"/>
                        <a:buChar char="•"/>
                      </a:pPr>
                      <a:r>
                        <a:rPr lang="en-US" sz="1800" b="1" baseline="0" dirty="0">
                          <a:solidFill>
                            <a:srgbClr val="FF0000"/>
                          </a:solidFill>
                          <a:latin typeface="Georgia" panose="02040502050405020303" pitchFamily="18" charset="0"/>
                        </a:rPr>
                        <a:t>1/3 NO Athletic Aid</a:t>
                      </a:r>
                      <a:endParaRPr lang="en-US" sz="1800" b="1" dirty="0">
                        <a:solidFill>
                          <a:srgbClr val="FF0000"/>
                        </a:solidFill>
                        <a:latin typeface="Georgia" panose="02040502050405020303" pitchFamily="18" charset="0"/>
                      </a:endParaRPr>
                    </a:p>
                    <a:p>
                      <a:pPr algn="ctr"/>
                      <a:endParaRPr lang="en-US" sz="2000" b="1" dirty="0">
                        <a:solidFill>
                          <a:srgbClr val="C00000"/>
                        </a:solidFill>
                        <a:latin typeface="Georgia" panose="02040502050405020303" pitchFamily="18" charset="0"/>
                      </a:endParaRPr>
                    </a:p>
                  </a:txBody>
                  <a:tcPr/>
                </a:tc>
                <a:extLst>
                  <a:ext uri="{0D108BD9-81ED-4DB2-BD59-A6C34878D82A}">
                    <a16:rowId xmlns:a16="http://schemas.microsoft.com/office/drawing/2014/main" val="2631348795"/>
                  </a:ext>
                </a:extLst>
              </a:tr>
            </a:tbl>
          </a:graphicData>
        </a:graphic>
      </p:graphicFrame>
    </p:spTree>
    <p:extLst>
      <p:ext uri="{BB962C8B-B14F-4D97-AF65-F5344CB8AC3E}">
        <p14:creationId xmlns:p14="http://schemas.microsoft.com/office/powerpoint/2010/main" val="1568806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NCAA Scholarships Per Sport</a:t>
            </a:r>
            <a:br>
              <a:rPr lang="en-US" sz="4000" b="1" dirty="0">
                <a:latin typeface="Georgia" panose="02040502050405020303" pitchFamily="18" charset="0"/>
              </a:rPr>
            </a:br>
            <a:r>
              <a:rPr lang="en-US" sz="4000" b="1" dirty="0">
                <a:solidFill>
                  <a:srgbClr val="FF0000"/>
                </a:solidFill>
                <a:latin typeface="Georgia" panose="02040502050405020303" pitchFamily="18" charset="0"/>
              </a:rPr>
              <a:t>Men’s Sports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4320020"/>
              </p:ext>
            </p:extLst>
          </p:nvPr>
        </p:nvGraphicFramePr>
        <p:xfrm>
          <a:off x="578499" y="1838127"/>
          <a:ext cx="7109924" cy="3845771"/>
        </p:xfrm>
        <a:graphic>
          <a:graphicData uri="http://schemas.openxmlformats.org/drawingml/2006/table">
            <a:tbl>
              <a:tblPr firstRow="1" firstCol="1" bandRow="1"/>
              <a:tblGrid>
                <a:gridCol w="2369468">
                  <a:extLst>
                    <a:ext uri="{9D8B030D-6E8A-4147-A177-3AD203B41FA5}">
                      <a16:colId xmlns:a16="http://schemas.microsoft.com/office/drawing/2014/main" val="20000"/>
                    </a:ext>
                  </a:extLst>
                </a:gridCol>
                <a:gridCol w="2370228">
                  <a:extLst>
                    <a:ext uri="{9D8B030D-6E8A-4147-A177-3AD203B41FA5}">
                      <a16:colId xmlns:a16="http://schemas.microsoft.com/office/drawing/2014/main" val="20001"/>
                    </a:ext>
                  </a:extLst>
                </a:gridCol>
                <a:gridCol w="2370228">
                  <a:extLst>
                    <a:ext uri="{9D8B030D-6E8A-4147-A177-3AD203B41FA5}">
                      <a16:colId xmlns:a16="http://schemas.microsoft.com/office/drawing/2014/main" val="20002"/>
                    </a:ext>
                  </a:extLst>
                </a:gridCol>
              </a:tblGrid>
              <a:tr h="384450">
                <a:tc>
                  <a:txBody>
                    <a:bodyPr/>
                    <a:lstStyle/>
                    <a:p>
                      <a:pPr marL="0" marR="0">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Georgia" panose="02040502050405020303" pitchFamily="18" charset="0"/>
                          <a:ea typeface="Calibri" panose="020F0502020204030204" pitchFamily="34" charset="0"/>
                          <a:cs typeface="Times New Roman" panose="02020603050405020304" pitchFamily="18" charset="0"/>
                        </a:rPr>
                        <a:t>Allowable</a:t>
                      </a:r>
                    </a:p>
                    <a:p>
                      <a:pPr marL="0" marR="0" algn="ctr">
                        <a:lnSpc>
                          <a:spcPct val="107000"/>
                        </a:lnSpc>
                        <a:spcBef>
                          <a:spcPts val="0"/>
                        </a:spcBef>
                        <a:spcAft>
                          <a:spcPts val="0"/>
                        </a:spcAft>
                      </a:pPr>
                      <a:r>
                        <a:rPr lang="en-US" sz="2400" b="1" dirty="0">
                          <a:effectLst/>
                          <a:latin typeface="Georgia" panose="02040502050405020303" pitchFamily="18" charset="0"/>
                          <a:ea typeface="Calibri" panose="020F0502020204030204" pitchFamily="34" charset="0"/>
                          <a:cs typeface="Times New Roman" panose="02020603050405020304" pitchFamily="18" charset="0"/>
                        </a:rPr>
                        <a:t>NCAA Scholarships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Georgia" panose="02040502050405020303" pitchFamily="18" charset="0"/>
                          <a:ea typeface="Calibri" panose="020F0502020204030204" pitchFamily="34" charset="0"/>
                          <a:cs typeface="Times New Roman" panose="02020603050405020304" pitchFamily="18" charset="0"/>
                        </a:rPr>
                        <a:t>CCU Roster Size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450">
                <a:tc>
                  <a:txBody>
                    <a:bodyPr/>
                    <a:lstStyle/>
                    <a:p>
                      <a:pPr marL="0" marR="0">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Baseball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450">
                <a:tc>
                  <a:txBody>
                    <a:bodyPr/>
                    <a:lstStyle/>
                    <a:p>
                      <a:pPr marL="0" marR="0">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Basketball**</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450">
                <a:tc>
                  <a:txBody>
                    <a:bodyPr/>
                    <a:lstStyle/>
                    <a:p>
                      <a:pPr marL="0" marR="0">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X-C / Track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450">
                <a:tc>
                  <a:txBody>
                    <a:bodyPr/>
                    <a:lstStyle/>
                    <a:p>
                      <a:pPr marL="0" marR="0">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Football**</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450">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Golf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450">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Soccer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450">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Tennis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8818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NCAA Scholarships Per Sport</a:t>
            </a:r>
            <a:br>
              <a:rPr lang="en-US" sz="4000" b="1" dirty="0">
                <a:latin typeface="Georgia" panose="02040502050405020303" pitchFamily="18" charset="0"/>
              </a:rPr>
            </a:br>
            <a:r>
              <a:rPr lang="en-US" sz="4000" b="1" dirty="0">
                <a:solidFill>
                  <a:srgbClr val="FF0000"/>
                </a:solidFill>
                <a:latin typeface="Georgia" panose="02040502050405020303" pitchFamily="18" charset="0"/>
              </a:rPr>
              <a:t>Women’s Sports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652974"/>
              </p:ext>
            </p:extLst>
          </p:nvPr>
        </p:nvGraphicFramePr>
        <p:xfrm>
          <a:off x="457200" y="1591409"/>
          <a:ext cx="7372351" cy="4985241"/>
        </p:xfrm>
        <a:graphic>
          <a:graphicData uri="http://schemas.openxmlformats.org/drawingml/2006/table">
            <a:tbl>
              <a:tblPr firstRow="1" firstCol="1" bandRow="1"/>
              <a:tblGrid>
                <a:gridCol w="2456925">
                  <a:extLst>
                    <a:ext uri="{9D8B030D-6E8A-4147-A177-3AD203B41FA5}">
                      <a16:colId xmlns:a16="http://schemas.microsoft.com/office/drawing/2014/main" val="20000"/>
                    </a:ext>
                  </a:extLst>
                </a:gridCol>
                <a:gridCol w="2457713">
                  <a:extLst>
                    <a:ext uri="{9D8B030D-6E8A-4147-A177-3AD203B41FA5}">
                      <a16:colId xmlns:a16="http://schemas.microsoft.com/office/drawing/2014/main" val="20001"/>
                    </a:ext>
                  </a:extLst>
                </a:gridCol>
                <a:gridCol w="2457713">
                  <a:extLst>
                    <a:ext uri="{9D8B030D-6E8A-4147-A177-3AD203B41FA5}">
                      <a16:colId xmlns:a16="http://schemas.microsoft.com/office/drawing/2014/main" val="20002"/>
                    </a:ext>
                  </a:extLst>
                </a:gridCol>
              </a:tblGrid>
              <a:tr h="1184460">
                <a:tc>
                  <a:txBody>
                    <a:bodyPr/>
                    <a:lstStyle/>
                    <a:p>
                      <a:pPr marL="0" marR="0">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Georgia" panose="02040502050405020303" pitchFamily="18" charset="0"/>
                          <a:ea typeface="Calibri" panose="020F0502020204030204" pitchFamily="34" charset="0"/>
                          <a:cs typeface="Times New Roman" panose="02020603050405020304" pitchFamily="18" charset="0"/>
                        </a:rPr>
                        <a:t>Allowable NCAA Scholarships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Georgia" panose="02040502050405020303" pitchFamily="18" charset="0"/>
                          <a:ea typeface="Calibri" panose="020F0502020204030204" pitchFamily="34" charset="0"/>
                          <a:cs typeface="Times New Roman" panose="02020603050405020304" pitchFamily="18" charset="0"/>
                        </a:rPr>
                        <a:t>CCU Roster Size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3657">
                <a:tc>
                  <a:txBody>
                    <a:bodyPr/>
                    <a:lstStyle/>
                    <a:p>
                      <a:pPr marL="0" marR="0">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Basketball**</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15</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0304">
                <a:tc>
                  <a:txBody>
                    <a:bodyPr/>
                    <a:lstStyle/>
                    <a:p>
                      <a:pPr marL="0" marR="0">
                        <a:lnSpc>
                          <a:spcPct val="107000"/>
                        </a:lnSpc>
                        <a:spcBef>
                          <a:spcPts val="0"/>
                        </a:spcBef>
                        <a:spcAft>
                          <a:spcPts val="0"/>
                        </a:spcAft>
                      </a:pPr>
                      <a:r>
                        <a:rPr lang="en-US" sz="2400" dirty="0">
                          <a:effectLst/>
                          <a:latin typeface="Georgia" panose="02040502050405020303" pitchFamily="18" charset="0"/>
                          <a:ea typeface="Calibri" panose="020F0502020204030204" pitchFamily="34" charset="0"/>
                          <a:cs typeface="Times New Roman" panose="02020603050405020304" pitchFamily="18" charset="0"/>
                        </a:rPr>
                        <a:t>Beach Volleyball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6</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3657">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X-C / Track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18</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3657">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Golf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6</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3657">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Lacrosse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12</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3657">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Soccer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14</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4878">
                <a:tc>
                  <a:txBody>
                    <a:bodyPr/>
                    <a:lstStyle/>
                    <a:p>
                      <a:pPr marL="0" marR="0">
                        <a:lnSpc>
                          <a:spcPct val="107000"/>
                        </a:lnSpc>
                        <a:spcBef>
                          <a:spcPts val="0"/>
                        </a:spcBef>
                        <a:spcAft>
                          <a:spcPts val="0"/>
                        </a:spcAft>
                      </a:pPr>
                      <a:r>
                        <a:rPr lang="en-US" sz="2400">
                          <a:effectLst/>
                          <a:latin typeface="Georgia" panose="02040502050405020303" pitchFamily="18" charset="0"/>
                          <a:ea typeface="Calibri" panose="020F0502020204030204" pitchFamily="34" charset="0"/>
                          <a:cs typeface="Times New Roman" panose="02020603050405020304" pitchFamily="18" charset="0"/>
                        </a:rPr>
                        <a:t>Softball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12</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3657">
                <a:tc>
                  <a:txBody>
                    <a:bodyPr/>
                    <a:lstStyle/>
                    <a:p>
                      <a:pPr marL="0" marR="0">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Tennis**</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8</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3657">
                <a:tc>
                  <a:txBody>
                    <a:bodyPr/>
                    <a:lstStyle/>
                    <a:p>
                      <a:pPr marL="0" marR="0">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Volleyball**</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12</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912990" y="0"/>
            <a:ext cx="11184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779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p:txBody>
          <a:bodyPr/>
          <a:lstStyle/>
          <a:p>
            <a:pPr eaLnBrk="1" fontAlgn="auto" hangingPunct="1">
              <a:spcAft>
                <a:spcPts val="0"/>
              </a:spcAft>
              <a:defRPr/>
            </a:pPr>
            <a:r>
              <a:rPr lang="en-US" b="1" dirty="0">
                <a:latin typeface="Georgia" charset="0"/>
              </a:rPr>
              <a:t>Graduation Success Rate</a:t>
            </a:r>
            <a:br>
              <a:rPr lang="en-US" b="1" dirty="0">
                <a:latin typeface="Georgia" charset="0"/>
              </a:rPr>
            </a:br>
            <a:r>
              <a:rPr lang="en-US" sz="4400" b="1" dirty="0">
                <a:latin typeface="Georgia" charset="0"/>
              </a:rPr>
              <a:t>(GSR)</a:t>
            </a:r>
          </a:p>
        </p:txBody>
      </p:sp>
      <p:sp>
        <p:nvSpPr>
          <p:cNvPr id="30723" name="Subtitle 4"/>
          <p:cNvSpPr>
            <a:spLocks noGrp="1"/>
          </p:cNvSpPr>
          <p:nvPr>
            <p:ph type="subTitle" idx="1"/>
          </p:nvPr>
        </p:nvSpPr>
        <p:spPr>
          <a:xfrm>
            <a:off x="685800" y="5105400"/>
            <a:ext cx="6461125" cy="1066800"/>
          </a:xfrm>
        </p:spPr>
        <p:txBody>
          <a:bodyPr rtlCol="0"/>
          <a:lstStyle/>
          <a:p>
            <a:pPr eaLnBrk="1" fontAlgn="auto" hangingPunct="1">
              <a:spcAft>
                <a:spcPts val="0"/>
              </a:spcAft>
              <a:buFont typeface="Wingdings" charset="0"/>
              <a:buNone/>
              <a:defRPr/>
            </a:pPr>
            <a:r>
              <a:rPr lang="en-US">
                <a:latin typeface="Arial" charset="0"/>
              </a:rPr>
              <a:t> </a:t>
            </a:r>
          </a:p>
        </p:txBody>
      </p:sp>
      <p:pic>
        <p:nvPicPr>
          <p:cNvPr id="6" name="Picture 5"/>
          <p:cNvPicPr>
            <a:picLocks noChangeAspect="1"/>
          </p:cNvPicPr>
          <p:nvPr/>
        </p:nvPicPr>
        <p:blipFill>
          <a:blip r:embed="rId3"/>
          <a:stretch>
            <a:fillRect/>
          </a:stretch>
        </p:blipFill>
        <p:spPr>
          <a:xfrm>
            <a:off x="3237722" y="4030824"/>
            <a:ext cx="4432041" cy="2295331"/>
          </a:xfrm>
          <a:prstGeom prst="rect">
            <a:avLst/>
          </a:prstGeom>
        </p:spPr>
      </p:pic>
    </p:spTree>
    <p:extLst>
      <p:ext uri="{BB962C8B-B14F-4D97-AF65-F5344CB8AC3E}">
        <p14:creationId xmlns:p14="http://schemas.microsoft.com/office/powerpoint/2010/main" val="243519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0279" y="628934"/>
            <a:ext cx="7593842" cy="609600"/>
          </a:xfrm>
        </p:spPr>
        <p:txBody>
          <a:bodyPr/>
          <a:lstStyle/>
          <a:p>
            <a:pPr eaLnBrk="1" fontAlgn="auto" hangingPunct="1">
              <a:spcAft>
                <a:spcPts val="0"/>
              </a:spcAft>
              <a:defRPr/>
            </a:pPr>
            <a:r>
              <a:rPr lang="en-US" sz="2900" b="1" dirty="0">
                <a:latin typeface="Georgia" charset="0"/>
              </a:rPr>
              <a:t>NCAA Division I Academic Reforms:</a:t>
            </a:r>
            <a:br>
              <a:rPr lang="en-US" sz="2900" b="1" dirty="0">
                <a:latin typeface="Georgia" charset="0"/>
              </a:rPr>
            </a:br>
            <a:r>
              <a:rPr lang="en-US" sz="2900" b="1" dirty="0">
                <a:latin typeface="Georgia" charset="0"/>
              </a:rPr>
              <a:t>Graduation Success Rate (GSR)</a:t>
            </a:r>
          </a:p>
        </p:txBody>
      </p:sp>
      <p:sp>
        <p:nvSpPr>
          <p:cNvPr id="29698" name="Rectangle 3"/>
          <p:cNvSpPr>
            <a:spLocks noGrp="1" noChangeArrowheads="1"/>
          </p:cNvSpPr>
          <p:nvPr>
            <p:ph idx="1"/>
          </p:nvPr>
        </p:nvSpPr>
        <p:spPr>
          <a:xfrm>
            <a:off x="152400" y="1619250"/>
            <a:ext cx="8229600" cy="5010150"/>
          </a:xfrm>
        </p:spPr>
        <p:txBody>
          <a:bodyPr/>
          <a:lstStyle/>
          <a:p>
            <a:pPr marL="114300" indent="0" eaLnBrk="1" hangingPunct="1">
              <a:buNone/>
              <a:defRPr/>
            </a:pPr>
            <a:r>
              <a:rPr lang="en-US" sz="2400" b="1" dirty="0">
                <a:latin typeface="Georgia" charset="0"/>
              </a:rPr>
              <a:t>Graduation Success Rate (GSR)</a:t>
            </a:r>
          </a:p>
          <a:p>
            <a:pPr lvl="1" eaLnBrk="1" hangingPunct="1">
              <a:defRPr/>
            </a:pPr>
            <a:r>
              <a:rPr lang="en-US" dirty="0">
                <a:latin typeface="Georgia" charset="0"/>
              </a:rPr>
              <a:t>The NCAA developed the Division I Graduation Success Rate in response to college and university presidents who wanted graduation data that more accurately reflect the mobility among all college students today.</a:t>
            </a:r>
          </a:p>
          <a:p>
            <a:pPr marL="411163" lvl="1" indent="0" eaLnBrk="1" hangingPunct="1">
              <a:buNone/>
              <a:defRPr/>
            </a:pPr>
            <a:endParaRPr lang="en-US" dirty="0">
              <a:latin typeface="Georgia" charset="0"/>
            </a:endParaRPr>
          </a:p>
          <a:p>
            <a:pPr lvl="1" eaLnBrk="1" hangingPunct="1">
              <a:defRPr/>
            </a:pPr>
            <a:r>
              <a:rPr lang="en-US" dirty="0">
                <a:latin typeface="Georgia" charset="0"/>
              </a:rPr>
              <a:t>The GSR takes into account: (a) </a:t>
            </a:r>
            <a:r>
              <a:rPr lang="en-US" dirty="0">
                <a:solidFill>
                  <a:srgbClr val="FF0000"/>
                </a:solidFill>
                <a:latin typeface="Georgia" charset="0"/>
              </a:rPr>
              <a:t>incoming transfers who graduate from a different institution </a:t>
            </a:r>
            <a:r>
              <a:rPr lang="en-US" dirty="0">
                <a:latin typeface="Georgia" charset="0"/>
              </a:rPr>
              <a:t>than the one they started at; and (b) </a:t>
            </a:r>
            <a:r>
              <a:rPr lang="en-US" dirty="0">
                <a:solidFill>
                  <a:srgbClr val="FF0000"/>
                </a:solidFill>
                <a:latin typeface="Georgia" charset="0"/>
              </a:rPr>
              <a:t>transfers who leave an institution in good standing.</a:t>
            </a:r>
          </a:p>
          <a:p>
            <a:pPr marL="114300" indent="0" eaLnBrk="1" hangingPunct="1">
              <a:buNone/>
              <a:defRPr/>
            </a:pPr>
            <a:endParaRPr lang="en-US" dirty="0">
              <a:solidFill>
                <a:srgbClr val="FF0000"/>
              </a:solidFill>
              <a:latin typeface="Georgia" charset="0"/>
            </a:endParaRPr>
          </a:p>
          <a:p>
            <a:pPr marL="114300" indent="0" eaLnBrk="1" hangingPunct="1">
              <a:buNone/>
              <a:defRPr/>
            </a:pPr>
            <a:r>
              <a:rPr lang="en-US" sz="2400" b="1" dirty="0">
                <a:latin typeface="Georgia" charset="0"/>
              </a:rPr>
              <a:t>Calculations</a:t>
            </a:r>
          </a:p>
          <a:p>
            <a:pPr marL="411163" lvl="1" indent="0" eaLnBrk="1" hangingPunct="1">
              <a:buNone/>
              <a:defRPr/>
            </a:pPr>
            <a:endParaRPr lang="en-US" dirty="0">
              <a:latin typeface="Georgia" charset="0"/>
            </a:endParaRPr>
          </a:p>
          <a:p>
            <a:pPr marL="411163" lvl="1" indent="0" eaLnBrk="1" hangingPunct="1">
              <a:buNone/>
              <a:defRPr/>
            </a:pPr>
            <a:r>
              <a:rPr lang="en-US" dirty="0">
                <a:latin typeface="Georgia" charset="0"/>
              </a:rPr>
              <a:t>(Freshmen + transfers) – students leaving with academic eligibility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3898" y="300250"/>
            <a:ext cx="8677701" cy="1147549"/>
          </a:xfrm>
        </p:spPr>
        <p:txBody>
          <a:bodyPr/>
          <a:lstStyle/>
          <a:p>
            <a:pPr eaLnBrk="1" fontAlgn="auto" hangingPunct="1">
              <a:spcAft>
                <a:spcPts val="0"/>
              </a:spcAft>
              <a:defRPr/>
            </a:pPr>
            <a:r>
              <a:rPr lang="en-US" sz="2800" b="1" dirty="0">
                <a:latin typeface="Georgia" charset="0"/>
                <a:cs typeface="Georgia" charset="0"/>
              </a:rPr>
              <a:t>Graduation Success Rates (GSR) for 2016-17 Cohort Group</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01666643"/>
              </p:ext>
            </p:extLst>
          </p:nvPr>
        </p:nvGraphicFramePr>
        <p:xfrm>
          <a:off x="457199" y="1772868"/>
          <a:ext cx="7117307" cy="2864151"/>
        </p:xfrm>
        <a:graphic>
          <a:graphicData uri="http://schemas.openxmlformats.org/drawingml/2006/table">
            <a:tbl>
              <a:tblPr firstRow="1" firstCol="1" bandRow="1"/>
              <a:tblGrid>
                <a:gridCol w="2755950">
                  <a:extLst>
                    <a:ext uri="{9D8B030D-6E8A-4147-A177-3AD203B41FA5}">
                      <a16:colId xmlns:a16="http://schemas.microsoft.com/office/drawing/2014/main" val="20000"/>
                    </a:ext>
                  </a:extLst>
                </a:gridCol>
                <a:gridCol w="2376896">
                  <a:extLst>
                    <a:ext uri="{9D8B030D-6E8A-4147-A177-3AD203B41FA5}">
                      <a16:colId xmlns:a16="http://schemas.microsoft.com/office/drawing/2014/main" val="20001"/>
                    </a:ext>
                  </a:extLst>
                </a:gridCol>
                <a:gridCol w="1984461">
                  <a:extLst>
                    <a:ext uri="{9D8B030D-6E8A-4147-A177-3AD203B41FA5}">
                      <a16:colId xmlns:a16="http://schemas.microsoft.com/office/drawing/2014/main" val="20002"/>
                    </a:ext>
                  </a:extLst>
                </a:gridCol>
              </a:tblGrid>
              <a:tr h="846197">
                <a:tc>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All Students</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Student Athletes </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902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16-17</a:t>
                      </a:r>
                      <a:r>
                        <a:rPr lang="en-US" sz="2000" baseline="0" dirty="0">
                          <a:effectLst/>
                          <a:latin typeface="Georgia" panose="02040502050405020303" pitchFamily="18" charset="0"/>
                          <a:ea typeface="Calibri"/>
                          <a:cs typeface="Times New Roman"/>
                        </a:rPr>
                        <a:t> Graduation Rate</a:t>
                      </a:r>
                      <a:endParaRPr lang="en-US" sz="2000" dirty="0">
                        <a:effectLst/>
                        <a:latin typeface="Georgia" panose="02040502050405020303" pitchFamily="18" charset="0"/>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48%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51%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6196">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Four-Class</a:t>
                      </a:r>
                      <a:r>
                        <a:rPr lang="en-US" sz="2000" baseline="0" dirty="0">
                          <a:effectLst/>
                          <a:latin typeface="Georgia" panose="02040502050405020303" pitchFamily="18" charset="0"/>
                          <a:ea typeface="Calibri"/>
                          <a:cs typeface="Times New Roman"/>
                        </a:rPr>
                        <a:t> Average</a:t>
                      </a:r>
                      <a:endParaRPr lang="en-US" sz="2000" dirty="0">
                        <a:effectLst/>
                        <a:latin typeface="Georgia" panose="02040502050405020303" pitchFamily="18" charset="0"/>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48%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55%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1967">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Student-Athlete Graduation</a:t>
                      </a:r>
                      <a:r>
                        <a:rPr lang="en-US" sz="2000" baseline="0" dirty="0">
                          <a:effectLst/>
                          <a:latin typeface="Georgia" panose="02040502050405020303" pitchFamily="18" charset="0"/>
                          <a:ea typeface="Calibri"/>
                          <a:cs typeface="Times New Roman"/>
                        </a:rPr>
                        <a:t> Success Rate (GSR)</a:t>
                      </a:r>
                      <a:endParaRPr lang="en-US" sz="2000" dirty="0">
                        <a:effectLst/>
                        <a:latin typeface="Georgia" panose="02040502050405020303" pitchFamily="18" charset="0"/>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400" b="1">
                        <a:latin typeface="Georgia" panose="02040502050405020303" pitchFamily="18" charset="0"/>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87%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1252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3898" y="300250"/>
            <a:ext cx="8677701" cy="1147549"/>
          </a:xfrm>
        </p:spPr>
        <p:txBody>
          <a:bodyPr/>
          <a:lstStyle/>
          <a:p>
            <a:pPr eaLnBrk="1" fontAlgn="auto" hangingPunct="1">
              <a:spcAft>
                <a:spcPts val="0"/>
              </a:spcAft>
              <a:defRPr/>
            </a:pPr>
            <a:r>
              <a:rPr lang="en-US" sz="2800" b="1" dirty="0">
                <a:latin typeface="Georgia" charset="0"/>
                <a:cs typeface="Georgia" charset="0"/>
              </a:rPr>
              <a:t>Graduation Success Rates (GSR) for CCU </a:t>
            </a:r>
            <a:r>
              <a:rPr lang="en-US" sz="2800" b="1" dirty="0">
                <a:solidFill>
                  <a:srgbClr val="FF0000"/>
                </a:solidFill>
                <a:latin typeface="Georgia" charset="0"/>
                <a:cs typeface="Georgia" charset="0"/>
              </a:rPr>
              <a:t>Women’s Sports </a:t>
            </a:r>
            <a:r>
              <a:rPr lang="en-US" sz="2800" b="1" dirty="0">
                <a:latin typeface="Georgia" charset="0"/>
                <a:cs typeface="Georgia" charset="0"/>
              </a:rPr>
              <a:t>(2016-17 cohort)</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06937361"/>
              </p:ext>
            </p:extLst>
          </p:nvPr>
        </p:nvGraphicFramePr>
        <p:xfrm>
          <a:off x="457199" y="1522778"/>
          <a:ext cx="7117307" cy="4104292"/>
        </p:xfrm>
        <a:graphic>
          <a:graphicData uri="http://schemas.openxmlformats.org/drawingml/2006/table">
            <a:tbl>
              <a:tblPr firstRow="1" firstCol="1" bandRow="1"/>
              <a:tblGrid>
                <a:gridCol w="2755950">
                  <a:extLst>
                    <a:ext uri="{9D8B030D-6E8A-4147-A177-3AD203B41FA5}">
                      <a16:colId xmlns:a16="http://schemas.microsoft.com/office/drawing/2014/main" val="20000"/>
                    </a:ext>
                  </a:extLst>
                </a:gridCol>
                <a:gridCol w="2376896">
                  <a:extLst>
                    <a:ext uri="{9D8B030D-6E8A-4147-A177-3AD203B41FA5}">
                      <a16:colId xmlns:a16="http://schemas.microsoft.com/office/drawing/2014/main" val="20001"/>
                    </a:ext>
                  </a:extLst>
                </a:gridCol>
                <a:gridCol w="1984461">
                  <a:extLst>
                    <a:ext uri="{9D8B030D-6E8A-4147-A177-3AD203B41FA5}">
                      <a16:colId xmlns:a16="http://schemas.microsoft.com/office/drawing/2014/main" val="20002"/>
                    </a:ext>
                  </a:extLst>
                </a:gridCol>
              </a:tblGrid>
              <a:tr h="483443">
                <a:tc>
                  <a:txBody>
                    <a:bodyPr/>
                    <a:lstStyle/>
                    <a:p>
                      <a:pPr marL="0" marR="0" algn="ctr">
                        <a:lnSpc>
                          <a:spcPct val="115000"/>
                        </a:lnSpc>
                        <a:spcBef>
                          <a:spcPts val="0"/>
                        </a:spcBef>
                        <a:spcAft>
                          <a:spcPts val="0"/>
                        </a:spcAft>
                      </a:pPr>
                      <a:r>
                        <a:rPr lang="en-US" sz="2400" b="1" dirty="0">
                          <a:effectLst/>
                          <a:latin typeface="Georgia"/>
                          <a:ea typeface="Calibri"/>
                          <a:cs typeface="Times New Roman"/>
                        </a:rPr>
                        <a:t>Women’s 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CCU Rate</a:t>
                      </a:r>
                      <a:r>
                        <a:rPr lang="en-US" sz="2400" b="1" baseline="0" dirty="0">
                          <a:effectLst/>
                          <a:latin typeface="Georgia"/>
                          <a:ea typeface="Calibri"/>
                          <a:cs typeface="Times New Roman"/>
                        </a:rPr>
                        <a:t> </a:t>
                      </a:r>
                    </a:p>
                    <a:p>
                      <a:pPr marL="0" marR="0" algn="ctr">
                        <a:lnSpc>
                          <a:spcPct val="115000"/>
                        </a:lnSpc>
                        <a:spcBef>
                          <a:spcPts val="0"/>
                        </a:spcBef>
                        <a:spcAft>
                          <a:spcPts val="0"/>
                        </a:spcAft>
                      </a:pPr>
                      <a:r>
                        <a:rPr lang="en-US" sz="2400" b="1" baseline="0" dirty="0">
                          <a:effectLst/>
                          <a:latin typeface="Georgia"/>
                          <a:ea typeface="Calibri"/>
                          <a:cs typeface="Times New Roman"/>
                        </a:rPr>
                        <a:t>for </a:t>
                      </a:r>
                      <a:r>
                        <a:rPr lang="en-US" sz="2400" b="1" dirty="0">
                          <a:effectLst/>
                          <a:latin typeface="Georgia"/>
                          <a:ea typeface="Calibri"/>
                          <a:cs typeface="Times New Roman"/>
                        </a:rPr>
                        <a:t>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FED Rate for 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280">
                <a:tc>
                  <a:txBody>
                    <a:bodyPr/>
                    <a:lstStyle/>
                    <a:p>
                      <a:pPr marL="0" marR="0" algn="ctr">
                        <a:lnSpc>
                          <a:spcPct val="115000"/>
                        </a:lnSpc>
                        <a:spcBef>
                          <a:spcPts val="0"/>
                        </a:spcBef>
                        <a:spcAft>
                          <a:spcPts val="0"/>
                        </a:spcAft>
                      </a:pPr>
                      <a:r>
                        <a:rPr lang="en-US" sz="2000" dirty="0">
                          <a:effectLst/>
                          <a:latin typeface="Georgia"/>
                          <a:ea typeface="Calibri"/>
                          <a:cs typeface="Times New Roman"/>
                        </a:rPr>
                        <a:t>Basketball</a:t>
                      </a:r>
                      <a:endParaRPr lang="en-US" sz="20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60%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881">
                <a:tc>
                  <a:txBody>
                    <a:bodyPr/>
                    <a:lstStyle/>
                    <a:p>
                      <a:pPr marL="0" marR="0" algn="ctr">
                        <a:lnSpc>
                          <a:spcPct val="115000"/>
                        </a:lnSpc>
                        <a:spcBef>
                          <a:spcPts val="0"/>
                        </a:spcBef>
                        <a:spcAft>
                          <a:spcPts val="0"/>
                        </a:spcAft>
                      </a:pPr>
                      <a:r>
                        <a:rPr lang="en-US" sz="2000" dirty="0">
                          <a:effectLst/>
                          <a:latin typeface="Georgia"/>
                          <a:ea typeface="Calibri"/>
                          <a:cs typeface="Times New Roman"/>
                        </a:rPr>
                        <a:t>Cross</a:t>
                      </a:r>
                      <a:r>
                        <a:rPr lang="en-US" sz="2000" baseline="0" dirty="0">
                          <a:effectLst/>
                          <a:latin typeface="Georgia"/>
                          <a:ea typeface="Calibri"/>
                          <a:cs typeface="Times New Roman"/>
                        </a:rPr>
                        <a:t> </a:t>
                      </a:r>
                      <a:r>
                        <a:rPr lang="en-US" sz="2000" dirty="0">
                          <a:effectLst/>
                          <a:latin typeface="Georgia"/>
                          <a:ea typeface="Calibri"/>
                          <a:cs typeface="Times New Roman"/>
                        </a:rPr>
                        <a:t>Country / Track</a:t>
                      </a:r>
                      <a:endParaRPr lang="en-US" sz="20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61%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7280">
                <a:tc>
                  <a:txBody>
                    <a:bodyPr/>
                    <a:lstStyle/>
                    <a:p>
                      <a:pPr marL="0" marR="0" algn="ctr">
                        <a:lnSpc>
                          <a:spcPct val="115000"/>
                        </a:lnSpc>
                        <a:spcBef>
                          <a:spcPts val="0"/>
                        </a:spcBef>
                        <a:spcAft>
                          <a:spcPts val="0"/>
                        </a:spcAft>
                      </a:pPr>
                      <a:r>
                        <a:rPr lang="en-US" sz="2000" dirty="0">
                          <a:effectLst/>
                          <a:latin typeface="Georgia"/>
                          <a:ea typeface="Calibri"/>
                          <a:cs typeface="Times New Roman"/>
                        </a:rPr>
                        <a:t>Golf</a:t>
                      </a:r>
                      <a:endParaRPr lang="en-US" sz="20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67%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280">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Lacrosse</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86%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599910"/>
                  </a:ext>
                </a:extLst>
              </a:tr>
              <a:tr h="407280">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Soccer</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42%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7280">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Softball</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91%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41%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7280">
                <a:tc>
                  <a:txBody>
                    <a:bodyPr/>
                    <a:lstStyle/>
                    <a:p>
                      <a:pPr marL="0" marR="0" algn="ctr">
                        <a:lnSpc>
                          <a:spcPct val="115000"/>
                        </a:lnSpc>
                        <a:spcBef>
                          <a:spcPts val="0"/>
                        </a:spcBef>
                        <a:spcAft>
                          <a:spcPts val="0"/>
                        </a:spcAft>
                      </a:pPr>
                      <a:r>
                        <a:rPr lang="en-US" sz="2000" dirty="0">
                          <a:effectLst/>
                          <a:latin typeface="Georgia"/>
                          <a:ea typeface="Calibri"/>
                          <a:cs typeface="Times New Roman"/>
                        </a:rPr>
                        <a:t>Tennis</a:t>
                      </a:r>
                      <a:endParaRPr lang="en-US" sz="20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55%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7280">
                <a:tc>
                  <a:txBody>
                    <a:bodyPr/>
                    <a:lstStyle/>
                    <a:p>
                      <a:pPr marL="0" marR="0" algn="ctr">
                        <a:lnSpc>
                          <a:spcPct val="115000"/>
                        </a:lnSpc>
                        <a:spcBef>
                          <a:spcPts val="0"/>
                        </a:spcBef>
                        <a:spcAft>
                          <a:spcPts val="0"/>
                        </a:spcAft>
                      </a:pPr>
                      <a:r>
                        <a:rPr lang="en-US" sz="2000" dirty="0">
                          <a:effectLst/>
                          <a:latin typeface="Georgia"/>
                          <a:ea typeface="Calibri"/>
                          <a:cs typeface="Times New Roman"/>
                        </a:rPr>
                        <a:t>Volleyball</a:t>
                      </a:r>
                      <a:endParaRPr lang="en-US" sz="20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latin typeface="Georgia" panose="02040502050405020303" pitchFamily="18" charset="0"/>
                        </a:rPr>
                        <a:t>69%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845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defRPr/>
            </a:pPr>
            <a:r>
              <a:rPr lang="en-US" sz="3200" b="1" dirty="0">
                <a:latin typeface="Georgia"/>
                <a:cs typeface="Georgia"/>
              </a:rPr>
              <a:t>Dept. of Athletics Diversity Statement</a:t>
            </a:r>
          </a:p>
        </p:txBody>
      </p:sp>
      <p:sp>
        <p:nvSpPr>
          <p:cNvPr id="18434" name="Content Placeholder 2"/>
          <p:cNvSpPr>
            <a:spLocks noGrp="1"/>
          </p:cNvSpPr>
          <p:nvPr>
            <p:ph idx="1"/>
          </p:nvPr>
        </p:nvSpPr>
        <p:spPr>
          <a:xfrm>
            <a:off x="152400" y="1417638"/>
            <a:ext cx="8134350" cy="4830761"/>
          </a:xfrm>
        </p:spPr>
        <p:txBody>
          <a:bodyPr/>
          <a:lstStyle/>
          <a:p>
            <a:pPr marL="114300" indent="0">
              <a:buNone/>
            </a:pPr>
            <a:r>
              <a:rPr lang="en-US" sz="2400" dirty="0">
                <a:latin typeface="Georgia" charset="0"/>
                <a:cs typeface="Georgia" charset="0"/>
              </a:rPr>
              <a:t>The Coastal Carolina University Department of Athletics </a:t>
            </a:r>
            <a:r>
              <a:rPr lang="en-US" sz="2400" b="1" dirty="0">
                <a:solidFill>
                  <a:srgbClr val="FF0000"/>
                </a:solidFill>
                <a:latin typeface="Georgia" charset="0"/>
                <a:cs typeface="Georgia" charset="0"/>
              </a:rPr>
              <a:t>embraces diversity among its student-athletes, coaches, and staff</a:t>
            </a:r>
            <a:r>
              <a:rPr lang="en-US" sz="2400" dirty="0">
                <a:latin typeface="Georgia" charset="0"/>
                <a:cs typeface="Georgia" charset="0"/>
              </a:rPr>
              <a:t>. </a:t>
            </a:r>
          </a:p>
          <a:p>
            <a:pPr marL="114300" indent="0">
              <a:buNone/>
            </a:pPr>
            <a:endParaRPr lang="en-US" sz="2400" dirty="0">
              <a:latin typeface="Georgia" charset="0"/>
              <a:cs typeface="Georgia" charset="0"/>
            </a:endParaRPr>
          </a:p>
          <a:p>
            <a:pPr marL="114300" indent="0">
              <a:buNone/>
            </a:pPr>
            <a:r>
              <a:rPr lang="en-US" sz="2400" dirty="0">
                <a:latin typeface="Georgia" charset="0"/>
                <a:cs typeface="Georgia" charset="0"/>
              </a:rPr>
              <a:t>As a Department of Athletics, we are committed to creating </a:t>
            </a:r>
            <a:r>
              <a:rPr lang="en-US" sz="2400" b="1" dirty="0">
                <a:solidFill>
                  <a:srgbClr val="FF0000"/>
                </a:solidFill>
                <a:latin typeface="Georgia" charset="0"/>
                <a:cs typeface="Georgia" charset="0"/>
              </a:rPr>
              <a:t>an inclusive community regardless of socioeconomic status, religion, gender, ethnicity, age, disabilities and sexual orientation</a:t>
            </a:r>
            <a:r>
              <a:rPr lang="en-US" sz="2400" dirty="0">
                <a:latin typeface="Georgia" charset="0"/>
                <a:cs typeface="Georgia" charset="0"/>
              </a:rPr>
              <a:t>.</a:t>
            </a:r>
          </a:p>
        </p:txBody>
      </p:sp>
    </p:spTree>
    <p:extLst>
      <p:ext uri="{BB962C8B-B14F-4D97-AF65-F5344CB8AC3E}">
        <p14:creationId xmlns:p14="http://schemas.microsoft.com/office/powerpoint/2010/main" val="50798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4639" y="300250"/>
            <a:ext cx="8959362" cy="1147549"/>
          </a:xfrm>
        </p:spPr>
        <p:txBody>
          <a:bodyPr/>
          <a:lstStyle/>
          <a:p>
            <a:pPr eaLnBrk="1" fontAlgn="auto" hangingPunct="1">
              <a:spcAft>
                <a:spcPts val="0"/>
              </a:spcAft>
              <a:defRPr/>
            </a:pPr>
            <a:r>
              <a:rPr lang="en-US" sz="2800" b="1" dirty="0">
                <a:latin typeface="Georgia" charset="0"/>
                <a:cs typeface="Georgia" charset="0"/>
              </a:rPr>
              <a:t>Graduation Success Rates (GSR) for CCU </a:t>
            </a:r>
            <a:br>
              <a:rPr lang="en-US" sz="2800" b="1" dirty="0">
                <a:latin typeface="Georgia" charset="0"/>
                <a:cs typeface="Georgia" charset="0"/>
              </a:rPr>
            </a:br>
            <a:r>
              <a:rPr lang="en-US" sz="2800" b="1" dirty="0">
                <a:solidFill>
                  <a:srgbClr val="FF0000"/>
                </a:solidFill>
                <a:latin typeface="Georgia" charset="0"/>
                <a:cs typeface="Georgia" charset="0"/>
              </a:rPr>
              <a:t>Women’s Sports </a:t>
            </a:r>
            <a:r>
              <a:rPr lang="en-US" sz="2800" b="1" dirty="0">
                <a:latin typeface="Georgia" charset="0"/>
                <a:cs typeface="Georgia" charset="0"/>
              </a:rPr>
              <a:t>over the last 6-years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87119883"/>
              </p:ext>
            </p:extLst>
          </p:nvPr>
        </p:nvGraphicFramePr>
        <p:xfrm>
          <a:off x="426128" y="1740958"/>
          <a:ext cx="7696940" cy="3676644"/>
        </p:xfrm>
        <a:graphic>
          <a:graphicData uri="http://schemas.openxmlformats.org/drawingml/2006/table">
            <a:tbl>
              <a:tblPr firstRow="1" firstCol="1" bandRow="1"/>
              <a:tblGrid>
                <a:gridCol w="1245368">
                  <a:extLst>
                    <a:ext uri="{9D8B030D-6E8A-4147-A177-3AD203B41FA5}">
                      <a16:colId xmlns:a16="http://schemas.microsoft.com/office/drawing/2014/main" val="20000"/>
                    </a:ext>
                  </a:extLst>
                </a:gridCol>
                <a:gridCol w="1075262">
                  <a:extLst>
                    <a:ext uri="{9D8B030D-6E8A-4147-A177-3AD203B41FA5}">
                      <a16:colId xmlns:a16="http://schemas.microsoft.com/office/drawing/2014/main" val="20003"/>
                    </a:ext>
                  </a:extLst>
                </a:gridCol>
                <a:gridCol w="1075262">
                  <a:extLst>
                    <a:ext uri="{9D8B030D-6E8A-4147-A177-3AD203B41FA5}">
                      <a16:colId xmlns:a16="http://schemas.microsoft.com/office/drawing/2014/main" val="20004"/>
                    </a:ext>
                  </a:extLst>
                </a:gridCol>
                <a:gridCol w="1075262">
                  <a:extLst>
                    <a:ext uri="{9D8B030D-6E8A-4147-A177-3AD203B41FA5}">
                      <a16:colId xmlns:a16="http://schemas.microsoft.com/office/drawing/2014/main" val="20005"/>
                    </a:ext>
                  </a:extLst>
                </a:gridCol>
                <a:gridCol w="1075262">
                  <a:extLst>
                    <a:ext uri="{9D8B030D-6E8A-4147-A177-3AD203B41FA5}">
                      <a16:colId xmlns:a16="http://schemas.microsoft.com/office/drawing/2014/main" val="20006"/>
                    </a:ext>
                  </a:extLst>
                </a:gridCol>
                <a:gridCol w="1075262">
                  <a:extLst>
                    <a:ext uri="{9D8B030D-6E8A-4147-A177-3AD203B41FA5}">
                      <a16:colId xmlns:a16="http://schemas.microsoft.com/office/drawing/2014/main" val="266879100"/>
                    </a:ext>
                  </a:extLst>
                </a:gridCol>
                <a:gridCol w="1075262">
                  <a:extLst>
                    <a:ext uri="{9D8B030D-6E8A-4147-A177-3AD203B41FA5}">
                      <a16:colId xmlns:a16="http://schemas.microsoft.com/office/drawing/2014/main" val="4175273695"/>
                    </a:ext>
                  </a:extLst>
                </a:gridCol>
              </a:tblGrid>
              <a:tr h="408516">
                <a:tc>
                  <a:txBody>
                    <a:bodyPr/>
                    <a:lstStyle/>
                    <a:p>
                      <a:pPr marL="0" marR="0" algn="ctr">
                        <a:lnSpc>
                          <a:spcPct val="115000"/>
                        </a:lnSpc>
                        <a:spcBef>
                          <a:spcPts val="0"/>
                        </a:spcBef>
                        <a:spcAft>
                          <a:spcPts val="0"/>
                        </a:spcAft>
                      </a:pPr>
                      <a:r>
                        <a:rPr lang="en-US" sz="2000" b="1" dirty="0">
                          <a:effectLst/>
                          <a:latin typeface="Georgia" panose="02040502050405020303" pitchFamily="18" charset="0"/>
                          <a:ea typeface="Calibri"/>
                          <a:cs typeface="Times New Roman"/>
                        </a:rPr>
                        <a:t>Sport</a:t>
                      </a:r>
                      <a:endParaRPr lang="en-US" sz="2000" dirty="0">
                        <a:effectLst/>
                        <a:latin typeface="Georgia" panose="02040502050405020303" pitchFamily="18" charset="0"/>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2017-18</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2018-19</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2019-20</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2020-21</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2021-22</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1" dirty="0">
                          <a:latin typeface="Georgia" panose="02040502050405020303" pitchFamily="18" charset="0"/>
                        </a:rPr>
                        <a:t>2022-23</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Basketball</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79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CC/Track</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82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Golf</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Lacrosse</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b="1" dirty="0">
                        <a:solidFill>
                          <a:schemeClr val="tx1"/>
                        </a:solidFill>
                        <a:latin typeface="Georgia" panose="02040502050405020303" pitchFamily="18" charset="0"/>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96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Soccer</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95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Softball</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92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91%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Tennis</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516">
                <a:tc>
                  <a:txBody>
                    <a:bodyPr/>
                    <a:lstStyle/>
                    <a:p>
                      <a:pPr marL="0" marR="0" algn="ctr">
                        <a:lnSpc>
                          <a:spcPct val="115000"/>
                        </a:lnSpc>
                        <a:spcBef>
                          <a:spcPts val="0"/>
                        </a:spcBef>
                        <a:spcAft>
                          <a:spcPts val="0"/>
                        </a:spcAft>
                      </a:pPr>
                      <a:r>
                        <a:rPr lang="en-US" sz="1800" dirty="0">
                          <a:effectLst/>
                          <a:latin typeface="Georgia" panose="02040502050405020303" pitchFamily="18" charset="0"/>
                          <a:ea typeface="Calibri"/>
                          <a:cs typeface="Times New Roman"/>
                        </a:rPr>
                        <a:t>Volleyball</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10281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3898" y="300250"/>
            <a:ext cx="8677701" cy="1147549"/>
          </a:xfrm>
        </p:spPr>
        <p:txBody>
          <a:bodyPr/>
          <a:lstStyle/>
          <a:p>
            <a:pPr eaLnBrk="1" fontAlgn="auto" hangingPunct="1">
              <a:spcAft>
                <a:spcPts val="0"/>
              </a:spcAft>
              <a:defRPr/>
            </a:pPr>
            <a:r>
              <a:rPr lang="en-US" sz="2800" b="1" dirty="0">
                <a:latin typeface="Georgia" charset="0"/>
                <a:cs typeface="Georgia" charset="0"/>
              </a:rPr>
              <a:t>Graduation Success Rates (GSR) for CCU </a:t>
            </a:r>
            <a:br>
              <a:rPr lang="en-US" sz="2800" b="1" dirty="0">
                <a:latin typeface="Georgia" charset="0"/>
                <a:cs typeface="Georgia" charset="0"/>
              </a:rPr>
            </a:br>
            <a:r>
              <a:rPr lang="en-US" sz="2800" b="1" dirty="0">
                <a:solidFill>
                  <a:srgbClr val="FF0000"/>
                </a:solidFill>
                <a:latin typeface="Georgia" charset="0"/>
                <a:cs typeface="Georgia" charset="0"/>
              </a:rPr>
              <a:t>Men’s Sports </a:t>
            </a:r>
            <a:r>
              <a:rPr lang="en-US" sz="2800" b="1" dirty="0">
                <a:latin typeface="Georgia" charset="0"/>
                <a:cs typeface="Georgia" charset="0"/>
              </a:rPr>
              <a:t>(2016-17 cohort)</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37977295"/>
              </p:ext>
            </p:extLst>
          </p:nvPr>
        </p:nvGraphicFramePr>
        <p:xfrm>
          <a:off x="457198" y="1542198"/>
          <a:ext cx="7267434" cy="3629825"/>
        </p:xfrm>
        <a:graphic>
          <a:graphicData uri="http://schemas.openxmlformats.org/drawingml/2006/table">
            <a:tbl>
              <a:tblPr firstRow="1" firstCol="1" bandRow="1"/>
              <a:tblGrid>
                <a:gridCol w="2814082">
                  <a:extLst>
                    <a:ext uri="{9D8B030D-6E8A-4147-A177-3AD203B41FA5}">
                      <a16:colId xmlns:a16="http://schemas.microsoft.com/office/drawing/2014/main" val="20000"/>
                    </a:ext>
                  </a:extLst>
                </a:gridCol>
                <a:gridCol w="2427032">
                  <a:extLst>
                    <a:ext uri="{9D8B030D-6E8A-4147-A177-3AD203B41FA5}">
                      <a16:colId xmlns:a16="http://schemas.microsoft.com/office/drawing/2014/main" val="20001"/>
                    </a:ext>
                  </a:extLst>
                </a:gridCol>
                <a:gridCol w="2026320">
                  <a:extLst>
                    <a:ext uri="{9D8B030D-6E8A-4147-A177-3AD203B41FA5}">
                      <a16:colId xmlns:a16="http://schemas.microsoft.com/office/drawing/2014/main" val="20002"/>
                    </a:ext>
                  </a:extLst>
                </a:gridCol>
              </a:tblGrid>
              <a:tr h="928047">
                <a:tc>
                  <a:txBody>
                    <a:bodyPr/>
                    <a:lstStyle/>
                    <a:p>
                      <a:pPr marL="0" marR="0" algn="ctr">
                        <a:lnSpc>
                          <a:spcPct val="115000"/>
                        </a:lnSpc>
                        <a:spcBef>
                          <a:spcPts val="0"/>
                        </a:spcBef>
                        <a:spcAft>
                          <a:spcPts val="0"/>
                        </a:spcAft>
                      </a:pPr>
                      <a:r>
                        <a:rPr lang="en-US" sz="2400" b="1" dirty="0">
                          <a:effectLst/>
                          <a:latin typeface="Georgia"/>
                          <a:ea typeface="Calibri"/>
                          <a:cs typeface="Times New Roman"/>
                        </a:rPr>
                        <a:t>Men’s 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CCU Rate</a:t>
                      </a:r>
                    </a:p>
                    <a:p>
                      <a:pPr marL="0" marR="0" algn="ctr">
                        <a:lnSpc>
                          <a:spcPct val="115000"/>
                        </a:lnSpc>
                        <a:spcBef>
                          <a:spcPts val="0"/>
                        </a:spcBef>
                        <a:spcAft>
                          <a:spcPts val="0"/>
                        </a:spcAft>
                      </a:pPr>
                      <a:r>
                        <a:rPr lang="en-US" sz="2400" b="1" dirty="0">
                          <a:effectLst/>
                          <a:latin typeface="Georgia"/>
                          <a:ea typeface="Calibri"/>
                          <a:cs typeface="Times New Roman"/>
                        </a:rPr>
                        <a:t>for 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FED Rate for Sport</a:t>
                      </a:r>
                      <a:endParaRPr lang="en-US" sz="2400" dirty="0">
                        <a:effectLst/>
                        <a:latin typeface="Calibri"/>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Baseball</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31%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Basketball</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90%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57%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326">
                <a:tc>
                  <a:txBody>
                    <a:bodyPr/>
                    <a:lstStyle/>
                    <a:p>
                      <a:pPr marL="0" marR="0" algn="ctr">
                        <a:lnSpc>
                          <a:spcPct val="115000"/>
                        </a:lnSpc>
                        <a:spcBef>
                          <a:spcPts val="0"/>
                        </a:spcBef>
                        <a:spcAft>
                          <a:spcPts val="0"/>
                        </a:spcAft>
                      </a:pPr>
                      <a:r>
                        <a:rPr lang="en-US" sz="2000" dirty="0">
                          <a:effectLst/>
                          <a:latin typeface="Georgia"/>
                          <a:ea typeface="Calibri"/>
                          <a:cs typeface="Times New Roman"/>
                        </a:rPr>
                        <a:t>Cross</a:t>
                      </a:r>
                      <a:r>
                        <a:rPr lang="en-US" sz="2000" baseline="0" dirty="0">
                          <a:effectLst/>
                          <a:latin typeface="Georgia"/>
                          <a:ea typeface="Calibri"/>
                          <a:cs typeface="Times New Roman"/>
                        </a:rPr>
                        <a:t> </a:t>
                      </a:r>
                      <a:r>
                        <a:rPr lang="en-US" sz="2000" dirty="0">
                          <a:effectLst/>
                          <a:latin typeface="Georgia"/>
                          <a:ea typeface="Calibri"/>
                          <a:cs typeface="Times New Roman"/>
                        </a:rPr>
                        <a:t>Country /</a:t>
                      </a:r>
                      <a:r>
                        <a:rPr lang="en-US" sz="2000" baseline="0" dirty="0">
                          <a:effectLst/>
                          <a:latin typeface="Georgia"/>
                          <a:ea typeface="Calibri"/>
                          <a:cs typeface="Times New Roman"/>
                        </a:rPr>
                        <a:t> </a:t>
                      </a:r>
                      <a:r>
                        <a:rPr lang="en-US" sz="2000" dirty="0">
                          <a:effectLst/>
                          <a:latin typeface="Georgia"/>
                          <a:ea typeface="Calibri"/>
                          <a:cs typeface="Times New Roman"/>
                        </a:rPr>
                        <a:t>Track</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54%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Football</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74%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58%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Golf</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71%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Soccer</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90%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13%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3742">
                <a:tc>
                  <a:txBody>
                    <a:bodyPr/>
                    <a:lstStyle/>
                    <a:p>
                      <a:pPr marL="0" marR="0" algn="ctr">
                        <a:lnSpc>
                          <a:spcPct val="115000"/>
                        </a:lnSpc>
                        <a:spcBef>
                          <a:spcPts val="0"/>
                        </a:spcBef>
                        <a:spcAft>
                          <a:spcPts val="0"/>
                        </a:spcAft>
                      </a:pPr>
                      <a:r>
                        <a:rPr lang="en-US" sz="2000" dirty="0">
                          <a:effectLst/>
                          <a:latin typeface="Georgia"/>
                          <a:ea typeface="Calibri"/>
                          <a:cs typeface="Times New Roman"/>
                        </a:rPr>
                        <a:t>Tennis</a:t>
                      </a:r>
                      <a:endParaRPr lang="en-US" sz="2000" dirty="0">
                        <a:effectLst/>
                        <a:latin typeface="Calibri"/>
                        <a:ea typeface="Calibri"/>
                        <a:cs typeface="Times New Roman"/>
                      </a:endParaRP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latin typeface="Georgia" panose="02040502050405020303" pitchFamily="18" charset="0"/>
                        </a:rPr>
                        <a:t>33%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457200" y="277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24549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3898" y="300250"/>
            <a:ext cx="8677701" cy="1147549"/>
          </a:xfrm>
        </p:spPr>
        <p:txBody>
          <a:bodyPr/>
          <a:lstStyle/>
          <a:p>
            <a:pPr eaLnBrk="1" fontAlgn="auto" hangingPunct="1">
              <a:spcAft>
                <a:spcPts val="0"/>
              </a:spcAft>
              <a:defRPr/>
            </a:pPr>
            <a:r>
              <a:rPr lang="en-US" sz="2800" b="1" dirty="0">
                <a:latin typeface="Georgia" charset="0"/>
                <a:cs typeface="Georgia" charset="0"/>
              </a:rPr>
              <a:t>Graduation Success Rates (GSR) for CCU </a:t>
            </a:r>
            <a:br>
              <a:rPr lang="en-US" sz="2800" b="1" dirty="0">
                <a:latin typeface="Georgia" charset="0"/>
                <a:cs typeface="Georgia" charset="0"/>
              </a:rPr>
            </a:br>
            <a:r>
              <a:rPr lang="en-US" sz="2800" b="1" dirty="0">
                <a:solidFill>
                  <a:srgbClr val="FF0000"/>
                </a:solidFill>
                <a:latin typeface="Georgia" charset="0"/>
                <a:cs typeface="Georgia" charset="0"/>
              </a:rPr>
              <a:t>Men’s Sports </a:t>
            </a:r>
            <a:r>
              <a:rPr lang="en-US" sz="2800" b="1" dirty="0">
                <a:latin typeface="Georgia" charset="0"/>
                <a:cs typeface="Georgia" charset="0"/>
              </a:rPr>
              <a:t>over the last 6 years</a:t>
            </a:r>
          </a:p>
        </p:txBody>
      </p:sp>
      <p:sp>
        <p:nvSpPr>
          <p:cNvPr id="5" name="Rectangle 1"/>
          <p:cNvSpPr>
            <a:spLocks noChangeArrowheads="1"/>
          </p:cNvSpPr>
          <p:nvPr/>
        </p:nvSpPr>
        <p:spPr bwMode="auto">
          <a:xfrm>
            <a:off x="457200" y="277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613870396"/>
              </p:ext>
            </p:extLst>
          </p:nvPr>
        </p:nvGraphicFramePr>
        <p:xfrm>
          <a:off x="457197" y="1638910"/>
          <a:ext cx="7692502" cy="3886400"/>
        </p:xfrm>
        <a:graphic>
          <a:graphicData uri="http://schemas.openxmlformats.org/drawingml/2006/table">
            <a:tbl>
              <a:tblPr firstRow="1" firstCol="1" bandRow="1"/>
              <a:tblGrid>
                <a:gridCol w="1244650">
                  <a:extLst>
                    <a:ext uri="{9D8B030D-6E8A-4147-A177-3AD203B41FA5}">
                      <a16:colId xmlns:a16="http://schemas.microsoft.com/office/drawing/2014/main" val="20000"/>
                    </a:ext>
                  </a:extLst>
                </a:gridCol>
                <a:gridCol w="1074642">
                  <a:extLst>
                    <a:ext uri="{9D8B030D-6E8A-4147-A177-3AD203B41FA5}">
                      <a16:colId xmlns:a16="http://schemas.microsoft.com/office/drawing/2014/main" val="20003"/>
                    </a:ext>
                  </a:extLst>
                </a:gridCol>
                <a:gridCol w="1074642">
                  <a:extLst>
                    <a:ext uri="{9D8B030D-6E8A-4147-A177-3AD203B41FA5}">
                      <a16:colId xmlns:a16="http://schemas.microsoft.com/office/drawing/2014/main" val="20004"/>
                    </a:ext>
                  </a:extLst>
                </a:gridCol>
                <a:gridCol w="1074642">
                  <a:extLst>
                    <a:ext uri="{9D8B030D-6E8A-4147-A177-3AD203B41FA5}">
                      <a16:colId xmlns:a16="http://schemas.microsoft.com/office/drawing/2014/main" val="20005"/>
                    </a:ext>
                  </a:extLst>
                </a:gridCol>
                <a:gridCol w="1074642">
                  <a:extLst>
                    <a:ext uri="{9D8B030D-6E8A-4147-A177-3AD203B41FA5}">
                      <a16:colId xmlns:a16="http://schemas.microsoft.com/office/drawing/2014/main" val="20006"/>
                    </a:ext>
                  </a:extLst>
                </a:gridCol>
                <a:gridCol w="1074642">
                  <a:extLst>
                    <a:ext uri="{9D8B030D-6E8A-4147-A177-3AD203B41FA5}">
                      <a16:colId xmlns:a16="http://schemas.microsoft.com/office/drawing/2014/main" val="2450987158"/>
                    </a:ext>
                  </a:extLst>
                </a:gridCol>
                <a:gridCol w="1074642">
                  <a:extLst>
                    <a:ext uri="{9D8B030D-6E8A-4147-A177-3AD203B41FA5}">
                      <a16:colId xmlns:a16="http://schemas.microsoft.com/office/drawing/2014/main" val="2815999832"/>
                    </a:ext>
                  </a:extLst>
                </a:gridCol>
              </a:tblGrid>
              <a:tr h="485800">
                <a:tc>
                  <a:txBody>
                    <a:bodyPr/>
                    <a:lstStyle/>
                    <a:p>
                      <a:pPr marL="0" marR="0">
                        <a:lnSpc>
                          <a:spcPct val="115000"/>
                        </a:lnSpc>
                        <a:spcBef>
                          <a:spcPts val="0"/>
                        </a:spcBef>
                        <a:spcAft>
                          <a:spcPts val="0"/>
                        </a:spcAft>
                      </a:pPr>
                      <a:r>
                        <a:rPr lang="en-US" sz="2000" b="1" dirty="0">
                          <a:effectLst/>
                          <a:latin typeface="Georgia" panose="02040502050405020303" pitchFamily="18" charset="0"/>
                          <a:ea typeface="Calibri"/>
                          <a:cs typeface="Times New Roman"/>
                        </a:rPr>
                        <a:t>Sport</a:t>
                      </a:r>
                      <a:endParaRPr lang="en-US" sz="2000" dirty="0">
                        <a:effectLst/>
                        <a:latin typeface="Georgia" panose="02040502050405020303" pitchFamily="18" charset="0"/>
                        <a:ea typeface="Calibri"/>
                        <a:cs typeface="Times New Roman"/>
                      </a:endParaRP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2017-18</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2018-19</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2019-20</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2020-21</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Georgia" panose="02040502050405020303" pitchFamily="18" charset="0"/>
                          <a:ea typeface="Calibri"/>
                          <a:cs typeface="Times New Roman"/>
                        </a:rPr>
                        <a:t>2021-22</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2022-23</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Baseball</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5800">
                <a:tc>
                  <a:txBody>
                    <a:bodyPr/>
                    <a:lstStyle/>
                    <a:p>
                      <a:pPr marL="0" marR="0">
                        <a:lnSpc>
                          <a:spcPct val="115000"/>
                        </a:lnSpc>
                        <a:spcBef>
                          <a:spcPts val="0"/>
                        </a:spcBef>
                        <a:spcAft>
                          <a:spcPts val="0"/>
                        </a:spcAft>
                      </a:pPr>
                      <a:r>
                        <a:rPr lang="en-US" sz="1800" b="0" dirty="0">
                          <a:effectLst/>
                          <a:latin typeface="Georgia" panose="02040502050405020303" pitchFamily="18" charset="0"/>
                          <a:ea typeface="Calibri"/>
                          <a:cs typeface="Times New Roman"/>
                        </a:rPr>
                        <a:t>Basketball</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92</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87</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90%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CC/Track</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90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76</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Football</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83</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74%</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Golf</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88</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Soccer</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75</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80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71</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79</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90%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5800">
                <a:tc>
                  <a:txBody>
                    <a:bodyPr/>
                    <a:lstStyle/>
                    <a:p>
                      <a:pPr marL="0" marR="0">
                        <a:lnSpc>
                          <a:spcPct val="115000"/>
                        </a:lnSpc>
                        <a:spcBef>
                          <a:spcPts val="0"/>
                        </a:spcBef>
                        <a:spcAft>
                          <a:spcPts val="0"/>
                        </a:spcAft>
                      </a:pPr>
                      <a:r>
                        <a:rPr lang="en-US" sz="2000" b="0" dirty="0">
                          <a:effectLst/>
                          <a:latin typeface="Georgia" panose="02040502050405020303" pitchFamily="18" charset="0"/>
                          <a:ea typeface="Calibri"/>
                          <a:cs typeface="Times New Roman"/>
                        </a:rPr>
                        <a:t>Tennis</a:t>
                      </a:r>
                    </a:p>
                  </a:txBody>
                  <a:tcPr marL="41251" marR="4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solidFill>
                            <a:schemeClr val="tx1"/>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b="1" dirty="0">
                          <a:solidFill>
                            <a:srgbClr val="FF0000"/>
                          </a:solidFill>
                          <a:latin typeface="Georgia" panose="02040502050405020303" pitchFamily="18" charset="0"/>
                        </a:rPr>
                        <a:t>100%</a:t>
                      </a:r>
                    </a:p>
                  </a:txBody>
                  <a:tcPr marL="41251" marR="4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0228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ctrTitle"/>
          </p:nvPr>
        </p:nvSpPr>
        <p:spPr/>
        <p:txBody>
          <a:bodyPr/>
          <a:lstStyle/>
          <a:p>
            <a:pPr eaLnBrk="1" fontAlgn="auto" hangingPunct="1">
              <a:spcAft>
                <a:spcPts val="0"/>
              </a:spcAft>
              <a:defRPr/>
            </a:pPr>
            <a:r>
              <a:rPr lang="en-US" b="1" dirty="0">
                <a:latin typeface="Georgia" charset="0"/>
              </a:rPr>
              <a:t>Academic Progress Rate</a:t>
            </a:r>
            <a:br>
              <a:rPr lang="en-US" b="1" dirty="0">
                <a:latin typeface="Georgia" charset="0"/>
              </a:rPr>
            </a:br>
            <a:r>
              <a:rPr lang="en-US" sz="4800" b="1" dirty="0">
                <a:latin typeface="Georgia" charset="0"/>
              </a:rPr>
              <a:t>(APR)</a:t>
            </a:r>
          </a:p>
        </p:txBody>
      </p:sp>
      <p:pic>
        <p:nvPicPr>
          <p:cNvPr id="3" name="Picture 2"/>
          <p:cNvPicPr>
            <a:picLocks noChangeAspect="1"/>
          </p:cNvPicPr>
          <p:nvPr/>
        </p:nvPicPr>
        <p:blipFill>
          <a:blip r:embed="rId3"/>
          <a:stretch>
            <a:fillRect/>
          </a:stretch>
        </p:blipFill>
        <p:spPr>
          <a:xfrm>
            <a:off x="2864498" y="3806891"/>
            <a:ext cx="5365102" cy="26778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785" y="628934"/>
            <a:ext cx="7593842" cy="609600"/>
          </a:xfrm>
        </p:spPr>
        <p:txBody>
          <a:bodyPr/>
          <a:lstStyle/>
          <a:p>
            <a:pPr eaLnBrk="1" fontAlgn="auto" hangingPunct="1">
              <a:spcAft>
                <a:spcPts val="0"/>
              </a:spcAft>
              <a:defRPr/>
            </a:pPr>
            <a:r>
              <a:rPr lang="en-US" sz="2900" b="1" dirty="0">
                <a:solidFill>
                  <a:srgbClr val="316F83"/>
                </a:solidFill>
                <a:latin typeface="Georgia" charset="0"/>
              </a:rPr>
              <a:t>NCAA Division I Academic Reforms:</a:t>
            </a:r>
            <a:br>
              <a:rPr lang="en-US" sz="2900" b="1" dirty="0">
                <a:solidFill>
                  <a:srgbClr val="316F83"/>
                </a:solidFill>
                <a:latin typeface="Georgia" charset="0"/>
              </a:rPr>
            </a:br>
            <a:r>
              <a:rPr lang="en-US" sz="2900" b="1" dirty="0">
                <a:solidFill>
                  <a:srgbClr val="316F83"/>
                </a:solidFill>
                <a:latin typeface="Georgia" charset="0"/>
              </a:rPr>
              <a:t>Academic Progress Rate (APR) </a:t>
            </a:r>
          </a:p>
        </p:txBody>
      </p:sp>
      <p:sp>
        <p:nvSpPr>
          <p:cNvPr id="29698" name="Rectangle 3"/>
          <p:cNvSpPr>
            <a:spLocks noGrp="1" noChangeArrowheads="1"/>
          </p:cNvSpPr>
          <p:nvPr>
            <p:ph idx="1"/>
          </p:nvPr>
        </p:nvSpPr>
        <p:spPr>
          <a:xfrm>
            <a:off x="395785" y="1619250"/>
            <a:ext cx="7697338" cy="5010150"/>
          </a:xfrm>
        </p:spPr>
        <p:txBody>
          <a:bodyPr/>
          <a:lstStyle/>
          <a:p>
            <a:pPr marL="114300" indent="0" eaLnBrk="1" hangingPunct="1">
              <a:buNone/>
              <a:defRPr/>
            </a:pPr>
            <a:r>
              <a:rPr lang="en-US" sz="2400" b="1" dirty="0">
                <a:latin typeface="Georgia" panose="02040502050405020303" pitchFamily="18" charset="0"/>
              </a:rPr>
              <a:t>Academic Progress Rate (APR) – </a:t>
            </a:r>
            <a:r>
              <a:rPr lang="en-US" sz="2400" dirty="0">
                <a:latin typeface="Georgia" panose="02040502050405020303" pitchFamily="18" charset="0"/>
              </a:rPr>
              <a:t>multi-year measurement of academic progress and an institution’s retention of student-athletes (those who receive athletics financial aid). The report is based on two factors: (1) </a:t>
            </a:r>
            <a:r>
              <a:rPr lang="en-US" sz="2400" b="1" dirty="0">
                <a:solidFill>
                  <a:srgbClr val="FF0000"/>
                </a:solidFill>
                <a:latin typeface="Georgia" panose="02040502050405020303" pitchFamily="18" charset="0"/>
              </a:rPr>
              <a:t>eligibility/progress toward graduation</a:t>
            </a:r>
            <a:r>
              <a:rPr lang="en-US" sz="2400" dirty="0">
                <a:latin typeface="Georgia" panose="02040502050405020303" pitchFamily="18" charset="0"/>
              </a:rPr>
              <a:t> and (2) </a:t>
            </a:r>
            <a:r>
              <a:rPr lang="en-US" sz="2400" b="1" dirty="0">
                <a:solidFill>
                  <a:srgbClr val="FF0000"/>
                </a:solidFill>
                <a:latin typeface="Georgia" panose="02040502050405020303" pitchFamily="18" charset="0"/>
              </a:rPr>
              <a:t>retention</a:t>
            </a:r>
            <a:r>
              <a:rPr lang="en-US" sz="2400" dirty="0">
                <a:latin typeface="Georgia" panose="02040502050405020303" pitchFamily="18" charset="0"/>
              </a:rPr>
              <a:t>.</a:t>
            </a:r>
          </a:p>
          <a:p>
            <a:pPr marL="114300" indent="0" eaLnBrk="1" hangingPunct="1">
              <a:buNone/>
              <a:defRPr/>
            </a:pPr>
            <a:endParaRPr lang="en-US" sz="2400" dirty="0">
              <a:latin typeface="Georgia" panose="02040502050405020303" pitchFamily="18" charset="0"/>
            </a:endParaRPr>
          </a:p>
          <a:p>
            <a:pPr marL="114300" indent="0" eaLnBrk="1" hangingPunct="1">
              <a:buNone/>
              <a:defRPr/>
            </a:pPr>
            <a:r>
              <a:rPr lang="en-US" sz="2400" b="1" dirty="0">
                <a:latin typeface="Georgia" panose="02040502050405020303" pitchFamily="18" charset="0"/>
              </a:rPr>
              <a:t>Calculations</a:t>
            </a:r>
            <a:endParaRPr lang="en-US" sz="2400" dirty="0">
              <a:latin typeface="Georgia" panose="02040502050405020303" pitchFamily="18" charset="0"/>
            </a:endParaRPr>
          </a:p>
          <a:p>
            <a:r>
              <a:rPr lang="en-US" dirty="0">
                <a:latin typeface="Georgia" panose="02040502050405020303" pitchFamily="18" charset="0"/>
              </a:rPr>
              <a:t>Total points earned by team (SA with institutional financial aid) / total points possible. Top Score = 1,000.</a:t>
            </a:r>
          </a:p>
          <a:p>
            <a:r>
              <a:rPr lang="en-US" dirty="0">
                <a:latin typeface="Georgia" panose="02040502050405020303" pitchFamily="18" charset="0"/>
              </a:rPr>
              <a:t>Four-year average for multi year rate</a:t>
            </a:r>
          </a:p>
        </p:txBody>
      </p:sp>
    </p:spTree>
    <p:extLst>
      <p:ext uri="{BB962C8B-B14F-4D97-AF65-F5344CB8AC3E}">
        <p14:creationId xmlns:p14="http://schemas.microsoft.com/office/powerpoint/2010/main" val="1254800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785" y="628934"/>
            <a:ext cx="7593842" cy="609600"/>
          </a:xfrm>
        </p:spPr>
        <p:txBody>
          <a:bodyPr/>
          <a:lstStyle/>
          <a:p>
            <a:pPr eaLnBrk="1" fontAlgn="auto" hangingPunct="1">
              <a:spcAft>
                <a:spcPts val="0"/>
              </a:spcAft>
              <a:defRPr/>
            </a:pPr>
            <a:r>
              <a:rPr lang="en-US" sz="2900" b="1" dirty="0">
                <a:solidFill>
                  <a:srgbClr val="316F83"/>
                </a:solidFill>
                <a:latin typeface="Georgia" charset="0"/>
              </a:rPr>
              <a:t>Academic Progress Rate (APR) for </a:t>
            </a:r>
            <a:r>
              <a:rPr lang="en-US" sz="2900" b="1" dirty="0">
                <a:solidFill>
                  <a:srgbClr val="FF0000"/>
                </a:solidFill>
                <a:latin typeface="Georgia" charset="0"/>
              </a:rPr>
              <a:t>Women’s Sports  </a:t>
            </a:r>
            <a:r>
              <a:rPr lang="en-US" sz="2900" b="1" dirty="0">
                <a:solidFill>
                  <a:srgbClr val="316F83"/>
                </a:solidFill>
                <a:latin typeface="Georgia" charset="0"/>
              </a:rPr>
              <a:t>(2022-2023)</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90201086"/>
              </p:ext>
            </p:extLst>
          </p:nvPr>
        </p:nvGraphicFramePr>
        <p:xfrm>
          <a:off x="559557" y="1665027"/>
          <a:ext cx="7430070" cy="4831928"/>
        </p:xfrm>
        <a:graphic>
          <a:graphicData uri="http://schemas.openxmlformats.org/drawingml/2006/table">
            <a:tbl>
              <a:tblPr firstRow="1" firstCol="1" bandRow="1"/>
              <a:tblGrid>
                <a:gridCol w="2476690">
                  <a:extLst>
                    <a:ext uri="{9D8B030D-6E8A-4147-A177-3AD203B41FA5}">
                      <a16:colId xmlns:a16="http://schemas.microsoft.com/office/drawing/2014/main" val="20000"/>
                    </a:ext>
                  </a:extLst>
                </a:gridCol>
                <a:gridCol w="2476690">
                  <a:extLst>
                    <a:ext uri="{9D8B030D-6E8A-4147-A177-3AD203B41FA5}">
                      <a16:colId xmlns:a16="http://schemas.microsoft.com/office/drawing/2014/main" val="20001"/>
                    </a:ext>
                  </a:extLst>
                </a:gridCol>
                <a:gridCol w="2476690">
                  <a:extLst>
                    <a:ext uri="{9D8B030D-6E8A-4147-A177-3AD203B41FA5}">
                      <a16:colId xmlns:a16="http://schemas.microsoft.com/office/drawing/2014/main" val="20002"/>
                    </a:ext>
                  </a:extLst>
                </a:gridCol>
              </a:tblGrid>
              <a:tr h="504967">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Women’s Sport</a:t>
                      </a:r>
                      <a:endParaRPr lang="en-US" sz="24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Single Year</a:t>
                      </a:r>
                    </a:p>
                    <a:p>
                      <a:pPr marL="0" marR="0" algn="ctr">
                        <a:lnSpc>
                          <a:spcPct val="115000"/>
                        </a:lnSpc>
                        <a:spcBef>
                          <a:spcPts val="0"/>
                        </a:spcBef>
                        <a:spcAft>
                          <a:spcPts val="0"/>
                        </a:spcAft>
                      </a:pPr>
                      <a:r>
                        <a:rPr lang="en-US" sz="1400" b="1" dirty="0">
                          <a:effectLst/>
                          <a:latin typeface="Georgia" panose="02040502050405020303" pitchFamily="18" charset="0"/>
                          <a:ea typeface="Calibri"/>
                          <a:cs typeface="Times New Roman"/>
                        </a:rPr>
                        <a:t>* pending</a:t>
                      </a:r>
                      <a:endParaRPr lang="en-US" sz="14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Multi</a:t>
                      </a:r>
                      <a:r>
                        <a:rPr lang="en-US" sz="2400" b="1" baseline="0" dirty="0">
                          <a:effectLst/>
                          <a:latin typeface="Georgia" panose="02040502050405020303" pitchFamily="18" charset="0"/>
                          <a:ea typeface="Calibri"/>
                          <a:cs typeface="Times New Roman"/>
                        </a:rPr>
                        <a:t> Year</a:t>
                      </a:r>
                    </a:p>
                    <a:p>
                      <a:pPr marL="0" marR="0" algn="ctr">
                        <a:lnSpc>
                          <a:spcPct val="115000"/>
                        </a:lnSpc>
                        <a:spcBef>
                          <a:spcPts val="0"/>
                        </a:spcBef>
                        <a:spcAft>
                          <a:spcPts val="0"/>
                        </a:spcAft>
                      </a:pPr>
                      <a:r>
                        <a:rPr lang="en-US" sz="2400" b="1" baseline="0" dirty="0">
                          <a:effectLst/>
                          <a:latin typeface="Georgia" panose="02040502050405020303" pitchFamily="18" charset="0"/>
                          <a:ea typeface="Calibri"/>
                          <a:cs typeface="Times New Roman"/>
                        </a:rPr>
                        <a:t>(last 4 years)</a:t>
                      </a:r>
                      <a:endParaRPr lang="en-US" sz="2400" b="1"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Basketball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Cross-Country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Golf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Indoor/Outdoor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Lacrosse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Softball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2564">
                <a:tc>
                  <a:txBody>
                    <a:bodyPr/>
                    <a:lstStyle/>
                    <a:p>
                      <a:pPr marL="0" marR="0" algn="ctr">
                        <a:lnSpc>
                          <a:spcPct val="115000"/>
                        </a:lnSpc>
                        <a:spcBef>
                          <a:spcPts val="0"/>
                        </a:spcBef>
                        <a:spcAft>
                          <a:spcPts val="0"/>
                        </a:spcAft>
                      </a:pPr>
                      <a:r>
                        <a:rPr lang="en-US" sz="2000">
                          <a:effectLst/>
                          <a:latin typeface="Georgia" panose="02040502050405020303" pitchFamily="18" charset="0"/>
                          <a:ea typeface="Calibri"/>
                          <a:cs typeface="Times New Roman"/>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Tennis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Volleyball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2564">
                <a:tc>
                  <a:txBody>
                    <a:bodyPr/>
                    <a:lstStyle/>
                    <a:p>
                      <a:pPr marL="0" marR="0" algn="ctr">
                        <a:lnSpc>
                          <a:spcPct val="115000"/>
                        </a:lnSpc>
                        <a:spcBef>
                          <a:spcPts val="0"/>
                        </a:spcBef>
                        <a:spcAft>
                          <a:spcPts val="0"/>
                        </a:spcAft>
                      </a:pPr>
                      <a:r>
                        <a:rPr lang="en-US" sz="2000" dirty="0">
                          <a:effectLst/>
                          <a:latin typeface="Georgia" panose="02040502050405020303" pitchFamily="18" charset="0"/>
                          <a:ea typeface="Calibri"/>
                          <a:cs typeface="Times New Roman"/>
                        </a:rPr>
                        <a:t>Beach</a:t>
                      </a:r>
                      <a:r>
                        <a:rPr lang="en-US" sz="2000" baseline="0" dirty="0">
                          <a:effectLst/>
                          <a:latin typeface="Georgia" panose="02040502050405020303" pitchFamily="18" charset="0"/>
                          <a:ea typeface="Calibri"/>
                          <a:cs typeface="Times New Roman"/>
                        </a:rPr>
                        <a:t> Volleyball</a:t>
                      </a:r>
                      <a:endParaRPr lang="en-US" sz="20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Georgia" panose="02040502050405020303" pitchFamily="18" charset="0"/>
                        </a:rPr>
                        <a:t>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4551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57753" y="585360"/>
            <a:ext cx="7593842" cy="609600"/>
          </a:xfrm>
        </p:spPr>
        <p:txBody>
          <a:bodyPr/>
          <a:lstStyle/>
          <a:p>
            <a:pPr eaLnBrk="1" fontAlgn="auto" hangingPunct="1">
              <a:spcAft>
                <a:spcPts val="0"/>
              </a:spcAft>
              <a:defRPr/>
            </a:pPr>
            <a:r>
              <a:rPr lang="en-US" sz="2900" b="1" dirty="0">
                <a:solidFill>
                  <a:srgbClr val="316F83"/>
                </a:solidFill>
                <a:latin typeface="Georgia" charset="0"/>
              </a:rPr>
              <a:t>APR for </a:t>
            </a:r>
            <a:r>
              <a:rPr lang="en-US" sz="2900" b="1" dirty="0">
                <a:solidFill>
                  <a:srgbClr val="FF0000"/>
                </a:solidFill>
                <a:latin typeface="Georgia" charset="0"/>
              </a:rPr>
              <a:t>Women’s Sports  </a:t>
            </a:r>
            <a:r>
              <a:rPr lang="en-US" sz="2900" b="1" dirty="0">
                <a:solidFill>
                  <a:srgbClr val="316F83"/>
                </a:solidFill>
                <a:latin typeface="Georgia" charset="0"/>
              </a:rPr>
              <a:t>over the last 6 reporting periods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797783"/>
              </p:ext>
            </p:extLst>
          </p:nvPr>
        </p:nvGraphicFramePr>
        <p:xfrm>
          <a:off x="536329" y="1638299"/>
          <a:ext cx="7453297" cy="4535805"/>
        </p:xfrm>
        <a:graphic>
          <a:graphicData uri="http://schemas.openxmlformats.org/drawingml/2006/table">
            <a:tbl>
              <a:tblPr firstRow="1" firstCol="1" bandRow="1"/>
              <a:tblGrid>
                <a:gridCol w="1205947">
                  <a:extLst>
                    <a:ext uri="{9D8B030D-6E8A-4147-A177-3AD203B41FA5}">
                      <a16:colId xmlns:a16="http://schemas.microsoft.com/office/drawing/2014/main" val="20000"/>
                    </a:ext>
                  </a:extLst>
                </a:gridCol>
                <a:gridCol w="1041225">
                  <a:extLst>
                    <a:ext uri="{9D8B030D-6E8A-4147-A177-3AD203B41FA5}">
                      <a16:colId xmlns:a16="http://schemas.microsoft.com/office/drawing/2014/main" val="20002"/>
                    </a:ext>
                  </a:extLst>
                </a:gridCol>
                <a:gridCol w="1041225">
                  <a:extLst>
                    <a:ext uri="{9D8B030D-6E8A-4147-A177-3AD203B41FA5}">
                      <a16:colId xmlns:a16="http://schemas.microsoft.com/office/drawing/2014/main" val="20003"/>
                    </a:ext>
                  </a:extLst>
                </a:gridCol>
                <a:gridCol w="1041225">
                  <a:extLst>
                    <a:ext uri="{9D8B030D-6E8A-4147-A177-3AD203B41FA5}">
                      <a16:colId xmlns:a16="http://schemas.microsoft.com/office/drawing/2014/main" val="20004"/>
                    </a:ext>
                  </a:extLst>
                </a:gridCol>
                <a:gridCol w="1041225">
                  <a:extLst>
                    <a:ext uri="{9D8B030D-6E8A-4147-A177-3AD203B41FA5}">
                      <a16:colId xmlns:a16="http://schemas.microsoft.com/office/drawing/2014/main" val="20005"/>
                    </a:ext>
                  </a:extLst>
                </a:gridCol>
                <a:gridCol w="1041225">
                  <a:extLst>
                    <a:ext uri="{9D8B030D-6E8A-4147-A177-3AD203B41FA5}">
                      <a16:colId xmlns:a16="http://schemas.microsoft.com/office/drawing/2014/main" val="20006"/>
                    </a:ext>
                  </a:extLst>
                </a:gridCol>
                <a:gridCol w="1041225">
                  <a:extLst>
                    <a:ext uri="{9D8B030D-6E8A-4147-A177-3AD203B41FA5}">
                      <a16:colId xmlns:a16="http://schemas.microsoft.com/office/drawing/2014/main" val="4088997303"/>
                    </a:ext>
                  </a:extLst>
                </a:gridCol>
              </a:tblGrid>
              <a:tr h="390525">
                <a:tc>
                  <a:txBody>
                    <a:bodyPr/>
                    <a:lstStyle/>
                    <a:p>
                      <a:pPr marL="0" marR="0">
                        <a:lnSpc>
                          <a:spcPct val="115000"/>
                        </a:lnSpc>
                        <a:spcBef>
                          <a:spcPts val="0"/>
                        </a:spcBef>
                        <a:spcAft>
                          <a:spcPts val="0"/>
                        </a:spcAft>
                      </a:pPr>
                      <a:r>
                        <a:rPr lang="en-US" sz="1600" b="1" dirty="0">
                          <a:effectLst/>
                          <a:latin typeface="Georgia" panose="02040502050405020303" pitchFamily="18" charset="0"/>
                          <a:ea typeface="Calibri"/>
                          <a:cs typeface="Times New Roman"/>
                        </a:rPr>
                        <a:t>Sport</a:t>
                      </a:r>
                      <a:endParaRPr lang="en-US" sz="16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Georgia" panose="02040502050405020303" pitchFamily="18" charset="0"/>
                          <a:ea typeface="Calibri"/>
                          <a:cs typeface="Times New Roman"/>
                        </a:rPr>
                        <a:t>2017-18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latin typeface="Georgia" panose="02040502050405020303" pitchFamily="18" charset="0"/>
                        </a:rPr>
                        <a:t>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latin typeface="Georgia" panose="02040502050405020303" pitchFamily="18" charset="0"/>
                        </a:rPr>
                        <a:t>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latin typeface="Georgia" panose="02040502050405020303" pitchFamily="18" charset="0"/>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latin typeface="Georgia" panose="02040502050405020303" pitchFamily="18" charset="0"/>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1" dirty="0">
                          <a:latin typeface="Georgia" panose="02040502050405020303" pitchFamily="18" charset="0"/>
                        </a:rPr>
                        <a:t>2022-23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Basketball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Cross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963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875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Indoor</a:t>
                      </a:r>
                      <a:r>
                        <a:rPr lang="en-US" sz="1400" baseline="0" dirty="0">
                          <a:effectLst/>
                          <a:latin typeface="Georgia" panose="02040502050405020303" pitchFamily="18" charset="0"/>
                          <a:ea typeface="Calibri"/>
                          <a:cs typeface="Times New Roman"/>
                        </a:rPr>
                        <a:t>/</a:t>
                      </a:r>
                      <a:r>
                        <a:rPr lang="en-US" sz="1400" dirty="0">
                          <a:effectLst/>
                          <a:latin typeface="Georgia" panose="02040502050405020303" pitchFamily="18" charset="0"/>
                          <a:ea typeface="Calibri"/>
                          <a:cs typeface="Times New Roman"/>
                        </a:rPr>
                        <a:t>Out-Door 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978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Golf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Lacrosse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983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Softball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latin typeface="Georgia" panose="02040502050405020303" pitchFamily="18" charset="0"/>
                        </a:rPr>
                        <a:t>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Tennis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Volleyball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0525">
                <a:tc>
                  <a:txBody>
                    <a:bodyPr/>
                    <a:lstStyle/>
                    <a:p>
                      <a:pPr marL="0" marR="0">
                        <a:lnSpc>
                          <a:spcPct val="115000"/>
                        </a:lnSpc>
                        <a:spcBef>
                          <a:spcPts val="0"/>
                        </a:spcBef>
                        <a:spcAft>
                          <a:spcPts val="0"/>
                        </a:spcAft>
                      </a:pPr>
                      <a:r>
                        <a:rPr lang="en-US" sz="1400" dirty="0">
                          <a:effectLst/>
                          <a:latin typeface="Georgia" panose="02040502050405020303" pitchFamily="18" charset="0"/>
                          <a:ea typeface="Calibri"/>
                          <a:cs typeface="Times New Roman"/>
                        </a:rPr>
                        <a:t>Beach Volleyball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63921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785" y="628934"/>
            <a:ext cx="7593842" cy="609600"/>
          </a:xfrm>
        </p:spPr>
        <p:txBody>
          <a:bodyPr/>
          <a:lstStyle/>
          <a:p>
            <a:pPr eaLnBrk="1" fontAlgn="auto" hangingPunct="1">
              <a:spcAft>
                <a:spcPts val="0"/>
              </a:spcAft>
              <a:defRPr/>
            </a:pPr>
            <a:r>
              <a:rPr lang="en-US" sz="2900" b="1" dirty="0">
                <a:solidFill>
                  <a:srgbClr val="316F83"/>
                </a:solidFill>
                <a:latin typeface="Georgia" charset="0"/>
              </a:rPr>
              <a:t>Academic Progress Rate (APR) for </a:t>
            </a:r>
            <a:br>
              <a:rPr lang="en-US" sz="2900" b="1" dirty="0">
                <a:solidFill>
                  <a:srgbClr val="316F83"/>
                </a:solidFill>
                <a:latin typeface="Georgia" charset="0"/>
              </a:rPr>
            </a:br>
            <a:r>
              <a:rPr lang="en-US" sz="2900" b="1" dirty="0">
                <a:solidFill>
                  <a:srgbClr val="FF0000"/>
                </a:solidFill>
                <a:latin typeface="Georgia" charset="0"/>
              </a:rPr>
              <a:t>Men’s Sports </a:t>
            </a:r>
            <a:r>
              <a:rPr lang="en-US" sz="2900" b="1" dirty="0">
                <a:solidFill>
                  <a:srgbClr val="316F83"/>
                </a:solidFill>
                <a:latin typeface="Georgia" charset="0"/>
              </a:rPr>
              <a:t>(2022-23)</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77533398"/>
              </p:ext>
            </p:extLst>
          </p:nvPr>
        </p:nvGraphicFramePr>
        <p:xfrm>
          <a:off x="631067" y="1651377"/>
          <a:ext cx="7493757" cy="4541199"/>
        </p:xfrm>
        <a:graphic>
          <a:graphicData uri="http://schemas.openxmlformats.org/drawingml/2006/table">
            <a:tbl>
              <a:tblPr firstRow="1" firstCol="1" bandRow="1"/>
              <a:tblGrid>
                <a:gridCol w="2497919">
                  <a:extLst>
                    <a:ext uri="{9D8B030D-6E8A-4147-A177-3AD203B41FA5}">
                      <a16:colId xmlns:a16="http://schemas.microsoft.com/office/drawing/2014/main" val="20000"/>
                    </a:ext>
                  </a:extLst>
                </a:gridCol>
                <a:gridCol w="2497919">
                  <a:extLst>
                    <a:ext uri="{9D8B030D-6E8A-4147-A177-3AD203B41FA5}">
                      <a16:colId xmlns:a16="http://schemas.microsoft.com/office/drawing/2014/main" val="20001"/>
                    </a:ext>
                  </a:extLst>
                </a:gridCol>
                <a:gridCol w="2497919">
                  <a:extLst>
                    <a:ext uri="{9D8B030D-6E8A-4147-A177-3AD203B41FA5}">
                      <a16:colId xmlns:a16="http://schemas.microsoft.com/office/drawing/2014/main" val="20002"/>
                    </a:ext>
                  </a:extLst>
                </a:gridCol>
              </a:tblGrid>
              <a:tr h="461716">
                <a:tc>
                  <a:txBody>
                    <a:bodyPr/>
                    <a:lstStyle/>
                    <a:p>
                      <a:pPr marL="0" marR="0" algn="ctr">
                        <a:lnSpc>
                          <a:spcPct val="115000"/>
                        </a:lnSpc>
                        <a:spcBef>
                          <a:spcPts val="0"/>
                        </a:spcBef>
                        <a:spcAft>
                          <a:spcPts val="0"/>
                        </a:spcAft>
                      </a:pPr>
                      <a:r>
                        <a:rPr lang="en-US" sz="2400" b="1" dirty="0">
                          <a:effectLst/>
                          <a:latin typeface="Georgia"/>
                          <a:ea typeface="Calibri"/>
                          <a:cs typeface="Times New Roman"/>
                        </a:rPr>
                        <a:t>Men’s Sport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a:ea typeface="Calibri"/>
                          <a:cs typeface="Times New Roman"/>
                        </a:rPr>
                        <a:t>Single Year</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dirty="0">
                          <a:effectLst/>
                          <a:latin typeface="Georgia" panose="02040502050405020303" pitchFamily="18" charset="0"/>
                          <a:ea typeface="Calibri"/>
                          <a:cs typeface="Times New Roman"/>
                        </a:rPr>
                        <a:t>* pending</a:t>
                      </a:r>
                      <a:endParaRPr lang="en-US" sz="1400" dirty="0">
                        <a:effectLst/>
                        <a:latin typeface="Georgia" panose="02040502050405020303" pitchFamily="18" charset="0"/>
                        <a:ea typeface="Calibri"/>
                        <a:cs typeface="Times New Roman"/>
                      </a:endParaRP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Georgia" panose="02040502050405020303" pitchFamily="18" charset="0"/>
                          <a:ea typeface="Calibri"/>
                          <a:cs typeface="Times New Roman"/>
                        </a:rPr>
                        <a:t>Multi</a:t>
                      </a:r>
                      <a:r>
                        <a:rPr lang="en-US" sz="2400" b="1" baseline="0" dirty="0">
                          <a:effectLst/>
                          <a:latin typeface="Georgia" panose="02040502050405020303" pitchFamily="18" charset="0"/>
                          <a:ea typeface="Calibri"/>
                          <a:cs typeface="Times New Roman"/>
                        </a:rPr>
                        <a:t> Year</a:t>
                      </a:r>
                    </a:p>
                    <a:p>
                      <a:pPr marL="0" marR="0" algn="ctr">
                        <a:lnSpc>
                          <a:spcPct val="115000"/>
                        </a:lnSpc>
                        <a:spcBef>
                          <a:spcPts val="0"/>
                        </a:spcBef>
                        <a:spcAft>
                          <a:spcPts val="0"/>
                        </a:spcAft>
                      </a:pPr>
                      <a:r>
                        <a:rPr lang="en-US" sz="2400" b="1" baseline="0" dirty="0">
                          <a:effectLst/>
                          <a:latin typeface="Georgia" panose="02040502050405020303" pitchFamily="18" charset="0"/>
                          <a:ea typeface="Calibri"/>
                          <a:cs typeface="Times New Roman"/>
                        </a:rPr>
                        <a:t>(last 4 years)</a:t>
                      </a:r>
                      <a:endParaRPr lang="en-US" sz="2400" b="1"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Baseball</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Basketball</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Cross-Country</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875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Football</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Golf</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Soccer</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Tennis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1716">
                <a:tc>
                  <a:txBody>
                    <a:bodyPr/>
                    <a:lstStyle/>
                    <a:p>
                      <a:pPr marL="0" marR="0" algn="ctr">
                        <a:lnSpc>
                          <a:spcPct val="115000"/>
                        </a:lnSpc>
                        <a:spcBef>
                          <a:spcPts val="0"/>
                        </a:spcBef>
                        <a:spcAft>
                          <a:spcPts val="0"/>
                        </a:spcAft>
                      </a:pPr>
                      <a:r>
                        <a:rPr lang="en-US" sz="2400" dirty="0">
                          <a:effectLst/>
                          <a:latin typeface="Georgia"/>
                          <a:ea typeface="Calibri"/>
                          <a:cs typeface="Times New Roman"/>
                        </a:rPr>
                        <a:t>Track</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latin typeface="Georgia" panose="02040502050405020303" pitchFamily="18" charset="0"/>
                        </a:rPr>
                        <a:t>934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6964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43270" y="628934"/>
            <a:ext cx="7593842" cy="609600"/>
          </a:xfrm>
        </p:spPr>
        <p:txBody>
          <a:bodyPr/>
          <a:lstStyle/>
          <a:p>
            <a:pPr eaLnBrk="1" fontAlgn="auto" hangingPunct="1">
              <a:spcAft>
                <a:spcPts val="0"/>
              </a:spcAft>
              <a:defRPr/>
            </a:pPr>
            <a:r>
              <a:rPr lang="en-US" sz="2900" b="1" dirty="0">
                <a:solidFill>
                  <a:srgbClr val="316F83"/>
                </a:solidFill>
                <a:latin typeface="Georgia" charset="0"/>
              </a:rPr>
              <a:t>APR for </a:t>
            </a:r>
            <a:r>
              <a:rPr lang="en-US" sz="2900" b="1" dirty="0">
                <a:solidFill>
                  <a:srgbClr val="FF0000"/>
                </a:solidFill>
                <a:latin typeface="Georgia" charset="0"/>
              </a:rPr>
              <a:t>Men’s Sports </a:t>
            </a:r>
            <a:r>
              <a:rPr lang="en-US" sz="2900" b="1" dirty="0">
                <a:solidFill>
                  <a:srgbClr val="316F83"/>
                </a:solidFill>
                <a:latin typeface="Georgia" charset="0"/>
              </a:rPr>
              <a:t>over the last  reporting periods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790129"/>
              </p:ext>
            </p:extLst>
          </p:nvPr>
        </p:nvGraphicFramePr>
        <p:xfrm>
          <a:off x="248575" y="1608586"/>
          <a:ext cx="7927758" cy="3968318"/>
        </p:xfrm>
        <a:graphic>
          <a:graphicData uri="http://schemas.openxmlformats.org/drawingml/2006/table">
            <a:tbl>
              <a:tblPr firstRow="1" firstCol="1" bandRow="1"/>
              <a:tblGrid>
                <a:gridCol w="1282716">
                  <a:extLst>
                    <a:ext uri="{9D8B030D-6E8A-4147-A177-3AD203B41FA5}">
                      <a16:colId xmlns:a16="http://schemas.microsoft.com/office/drawing/2014/main" val="20000"/>
                    </a:ext>
                  </a:extLst>
                </a:gridCol>
                <a:gridCol w="1107507">
                  <a:extLst>
                    <a:ext uri="{9D8B030D-6E8A-4147-A177-3AD203B41FA5}">
                      <a16:colId xmlns:a16="http://schemas.microsoft.com/office/drawing/2014/main" val="20002"/>
                    </a:ext>
                  </a:extLst>
                </a:gridCol>
                <a:gridCol w="1107507">
                  <a:extLst>
                    <a:ext uri="{9D8B030D-6E8A-4147-A177-3AD203B41FA5}">
                      <a16:colId xmlns:a16="http://schemas.microsoft.com/office/drawing/2014/main" val="20003"/>
                    </a:ext>
                  </a:extLst>
                </a:gridCol>
                <a:gridCol w="1107507">
                  <a:extLst>
                    <a:ext uri="{9D8B030D-6E8A-4147-A177-3AD203B41FA5}">
                      <a16:colId xmlns:a16="http://schemas.microsoft.com/office/drawing/2014/main" val="20004"/>
                    </a:ext>
                  </a:extLst>
                </a:gridCol>
                <a:gridCol w="1107507">
                  <a:extLst>
                    <a:ext uri="{9D8B030D-6E8A-4147-A177-3AD203B41FA5}">
                      <a16:colId xmlns:a16="http://schemas.microsoft.com/office/drawing/2014/main" val="20005"/>
                    </a:ext>
                  </a:extLst>
                </a:gridCol>
                <a:gridCol w="1107507">
                  <a:extLst>
                    <a:ext uri="{9D8B030D-6E8A-4147-A177-3AD203B41FA5}">
                      <a16:colId xmlns:a16="http://schemas.microsoft.com/office/drawing/2014/main" val="20006"/>
                    </a:ext>
                  </a:extLst>
                </a:gridCol>
                <a:gridCol w="1107507">
                  <a:extLst>
                    <a:ext uri="{9D8B030D-6E8A-4147-A177-3AD203B41FA5}">
                      <a16:colId xmlns:a16="http://schemas.microsoft.com/office/drawing/2014/main" val="2754932398"/>
                    </a:ext>
                  </a:extLst>
                </a:gridCol>
              </a:tblGrid>
              <a:tr h="396205">
                <a:tc>
                  <a:txBody>
                    <a:bodyPr/>
                    <a:lstStyle/>
                    <a:p>
                      <a:pPr marL="0" marR="0">
                        <a:lnSpc>
                          <a:spcPct val="115000"/>
                        </a:lnSpc>
                        <a:spcBef>
                          <a:spcPts val="0"/>
                        </a:spcBef>
                        <a:spcAft>
                          <a:spcPts val="0"/>
                        </a:spcAft>
                      </a:pPr>
                      <a:r>
                        <a:rPr lang="en-US" sz="1800" b="1" dirty="0">
                          <a:effectLst/>
                          <a:latin typeface="Georgia" panose="02040502050405020303" pitchFamily="18" charset="0"/>
                          <a:ea typeface="Calibri"/>
                          <a:cs typeface="Times New Roman"/>
                        </a:rPr>
                        <a:t>Sport</a:t>
                      </a:r>
                      <a:endParaRPr lang="en-US" sz="1800" dirty="0">
                        <a:effectLst/>
                        <a:latin typeface="Georgia" panose="02040502050405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2017-18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Georgia" panose="02040502050405020303" pitchFamily="18" charset="0"/>
                          <a:ea typeface="Calibri"/>
                          <a:cs typeface="Times New Roman"/>
                        </a:rPr>
                        <a:t>2023-23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Baseball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5524">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Basketball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875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Cross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737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Football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Golf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Soccer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Tennis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205">
                <a:tc>
                  <a:txBody>
                    <a:bodyPr/>
                    <a:lstStyle/>
                    <a:p>
                      <a:pPr marL="0" marR="0">
                        <a:lnSpc>
                          <a:spcPct val="115000"/>
                        </a:lnSpc>
                        <a:spcBef>
                          <a:spcPts val="0"/>
                        </a:spcBef>
                        <a:spcAft>
                          <a:spcPts val="0"/>
                        </a:spcAft>
                      </a:pPr>
                      <a:r>
                        <a:rPr lang="en-US" sz="1600" dirty="0">
                          <a:effectLst/>
                          <a:latin typeface="Georgia" panose="02040502050405020303" pitchFamily="18" charset="0"/>
                          <a:ea typeface="Calibri"/>
                          <a:cs typeface="Times New Roman"/>
                        </a:rPr>
                        <a:t>Track, Outdoor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latin typeface="Georgia" panose="02040502050405020303" pitchFamily="18" charset="0"/>
                        </a:rPr>
                        <a:t>988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chemeClr val="tx1"/>
                          </a:solidFill>
                          <a:latin typeface="Georgia" panose="02040502050405020303" pitchFamily="18" charset="0"/>
                        </a:rPr>
                        <a:t>927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FF0000"/>
                          </a:solidFill>
                          <a:latin typeface="Georgia" panose="02040502050405020303" pitchFamily="18" charset="0"/>
                        </a:rPr>
                        <a:t>939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60788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rgbClr val="316F83"/>
                </a:solidFill>
                <a:latin typeface="Georgia" charset="0"/>
              </a:rPr>
              <a:t>CCU Student-Athletes Serving our Community</a:t>
            </a:r>
            <a:endParaRPr lang="en-US" sz="3600" dirty="0">
              <a:solidFill>
                <a:srgbClr val="316F83"/>
              </a:solidFill>
            </a:endParaRPr>
          </a:p>
        </p:txBody>
      </p:sp>
      <p:sp>
        <p:nvSpPr>
          <p:cNvPr id="5" name="Content Placeholder 4"/>
          <p:cNvSpPr>
            <a:spLocks noGrp="1"/>
          </p:cNvSpPr>
          <p:nvPr>
            <p:ph idx="1"/>
          </p:nvPr>
        </p:nvSpPr>
        <p:spPr>
          <a:xfrm>
            <a:off x="246185" y="1669002"/>
            <a:ext cx="7831015" cy="4914360"/>
          </a:xfrm>
        </p:spPr>
        <p:txBody>
          <a:bodyPr/>
          <a:lstStyle/>
          <a:p>
            <a:r>
              <a:rPr lang="en-US" sz="2400" b="1" dirty="0">
                <a:solidFill>
                  <a:srgbClr val="FF0000"/>
                </a:solidFill>
                <a:latin typeface="Georgia" panose="02040502050405020303" pitchFamily="18" charset="0"/>
              </a:rPr>
              <a:t>PGA HOPE </a:t>
            </a:r>
            <a:r>
              <a:rPr lang="en-US" sz="2400" b="1" dirty="0">
                <a:latin typeface="Georgia" panose="02040502050405020303" pitchFamily="18" charset="0"/>
              </a:rPr>
              <a:t>– introducing golf to military veterans with disabilities.</a:t>
            </a:r>
          </a:p>
          <a:p>
            <a:r>
              <a:rPr lang="en-US" sz="2400" b="1" dirty="0">
                <a:solidFill>
                  <a:srgbClr val="FF0000"/>
                </a:solidFill>
                <a:latin typeface="Georgia" panose="02040502050405020303" pitchFamily="18" charset="0"/>
              </a:rPr>
              <a:t>Miracle League Baseball, Golf, Soccer, and Softball</a:t>
            </a:r>
            <a:r>
              <a:rPr lang="en-US" sz="2400" b="1" dirty="0">
                <a:latin typeface="Georgia" panose="02040502050405020303" pitchFamily="18" charset="0"/>
              </a:rPr>
              <a:t> –</a:t>
            </a:r>
            <a:r>
              <a:rPr lang="en-US" sz="2400" b="1" dirty="0">
                <a:solidFill>
                  <a:srgbClr val="FF0000"/>
                </a:solidFill>
                <a:latin typeface="Georgia" panose="02040502050405020303" pitchFamily="18" charset="0"/>
              </a:rPr>
              <a:t> </a:t>
            </a:r>
            <a:r>
              <a:rPr lang="en-US" sz="2400" b="1" dirty="0">
                <a:latin typeface="Georgia" panose="02040502050405020303" pitchFamily="18" charset="0"/>
              </a:rPr>
              <a:t>providing participation sports for children with disabilities.</a:t>
            </a:r>
          </a:p>
          <a:p>
            <a:r>
              <a:rPr lang="en-US" sz="2400" b="1" dirty="0">
                <a:solidFill>
                  <a:srgbClr val="FF0000"/>
                </a:solidFill>
                <a:latin typeface="Georgia" panose="02040502050405020303" pitchFamily="18" charset="0"/>
              </a:rPr>
              <a:t>Caring for Kindergartners </a:t>
            </a:r>
            <a:r>
              <a:rPr lang="en-US" sz="2400" b="1" dirty="0">
                <a:latin typeface="Georgia" panose="02040502050405020303" pitchFamily="18" charset="0"/>
              </a:rPr>
              <a:t>– teaching the importance of reading and giving to others.</a:t>
            </a:r>
          </a:p>
          <a:p>
            <a:r>
              <a:rPr lang="en-US" sz="2400" b="1" dirty="0">
                <a:solidFill>
                  <a:srgbClr val="FF0000"/>
                </a:solidFill>
                <a:latin typeface="Georgia" panose="02040502050405020303" pitchFamily="18" charset="0"/>
              </a:rPr>
              <a:t>Adopt-A-Chant</a:t>
            </a:r>
            <a:r>
              <a:rPr lang="en-US" sz="2400" b="1" dirty="0">
                <a:latin typeface="Georgia" panose="02040502050405020303" pitchFamily="18" charset="0"/>
              </a:rPr>
              <a:t> – providing donations to underprivileged children in Horry County.</a:t>
            </a:r>
          </a:p>
          <a:p>
            <a:endParaRPr lang="en-US" sz="3200" b="1" dirty="0">
              <a:latin typeface="Georgia" panose="02040502050405020303" pitchFamily="18" charset="0"/>
            </a:endParaRPr>
          </a:p>
          <a:p>
            <a:endParaRPr lang="en-US" sz="3200" b="1" dirty="0">
              <a:latin typeface="Georgia" panose="02040502050405020303" pitchFamily="18" charset="0"/>
            </a:endParaRPr>
          </a:p>
        </p:txBody>
      </p:sp>
    </p:spTree>
    <p:extLst>
      <p:ext uri="{BB962C8B-B14F-4D97-AF65-F5344CB8AC3E}">
        <p14:creationId xmlns:p14="http://schemas.microsoft.com/office/powerpoint/2010/main" val="108119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Success in the </a:t>
            </a:r>
            <a:r>
              <a:rPr lang="en-US" sz="4000" b="1" dirty="0">
                <a:solidFill>
                  <a:srgbClr val="FF0000"/>
                </a:solidFill>
                <a:latin typeface="Georgia" panose="02040502050405020303" pitchFamily="18" charset="0"/>
              </a:rPr>
              <a:t>CLASSROOM</a:t>
            </a:r>
          </a:p>
        </p:txBody>
      </p:sp>
      <p:sp>
        <p:nvSpPr>
          <p:cNvPr id="3" name="Content Placeholder 2"/>
          <p:cNvSpPr>
            <a:spLocks noGrp="1"/>
          </p:cNvSpPr>
          <p:nvPr>
            <p:ph idx="1"/>
          </p:nvPr>
        </p:nvSpPr>
        <p:spPr>
          <a:xfrm>
            <a:off x="193431" y="1228193"/>
            <a:ext cx="8053754" cy="5187462"/>
          </a:xfrm>
        </p:spPr>
        <p:txBody>
          <a:bodyPr/>
          <a:lstStyle/>
          <a:p>
            <a:pPr marL="114300" indent="0">
              <a:buNone/>
            </a:pPr>
            <a:r>
              <a:rPr lang="en-US" sz="2600" b="1" dirty="0">
                <a:solidFill>
                  <a:srgbClr val="FF0000"/>
                </a:solidFill>
                <a:latin typeface="Georgia" panose="02040502050405020303" pitchFamily="18" charset="0"/>
              </a:rPr>
              <a:t>18</a:t>
            </a:r>
            <a:r>
              <a:rPr lang="en-US" sz="2600" dirty="0">
                <a:latin typeface="Georgia" panose="02040502050405020303" pitchFamily="18" charset="0"/>
              </a:rPr>
              <a:t> of CCU’s </a:t>
            </a:r>
            <a:r>
              <a:rPr lang="en-US" sz="2600" b="1" dirty="0">
                <a:solidFill>
                  <a:srgbClr val="FF0000"/>
                </a:solidFill>
                <a:latin typeface="Georgia" panose="02040502050405020303" pitchFamily="18" charset="0"/>
              </a:rPr>
              <a:t>19</a:t>
            </a:r>
            <a:r>
              <a:rPr lang="en-US" sz="2600" dirty="0">
                <a:latin typeface="Georgia" panose="02040502050405020303" pitchFamily="18" charset="0"/>
              </a:rPr>
              <a:t> sport programs have a cumulative GPA over 3.00. That’s </a:t>
            </a:r>
            <a:r>
              <a:rPr lang="en-US" sz="2600" b="1" dirty="0">
                <a:solidFill>
                  <a:srgbClr val="FF0000"/>
                </a:solidFill>
                <a:latin typeface="Georgia" panose="02040502050405020303" pitchFamily="18" charset="0"/>
              </a:rPr>
              <a:t>95%</a:t>
            </a:r>
            <a:r>
              <a:rPr lang="en-US" sz="2600" dirty="0">
                <a:latin typeface="Georgia" panose="02040502050405020303" pitchFamily="18" charset="0"/>
              </a:rPr>
              <a:t> of our teams!</a:t>
            </a:r>
          </a:p>
          <a:p>
            <a:pPr lvl="1"/>
            <a:r>
              <a:rPr lang="en-US" sz="2600" b="1" dirty="0">
                <a:solidFill>
                  <a:srgbClr val="FF0000"/>
                </a:solidFill>
                <a:latin typeface="Georgia" panose="02040502050405020303" pitchFamily="18" charset="0"/>
              </a:rPr>
              <a:t>11 of 11 </a:t>
            </a:r>
            <a:r>
              <a:rPr lang="en-US" sz="2600" dirty="0">
                <a:latin typeface="Georgia" panose="02040502050405020303" pitchFamily="18" charset="0"/>
              </a:rPr>
              <a:t>Women’s Teams / </a:t>
            </a:r>
            <a:r>
              <a:rPr lang="en-US" sz="2600" b="1" dirty="0">
                <a:solidFill>
                  <a:srgbClr val="FF0000"/>
                </a:solidFill>
                <a:latin typeface="Georgia" panose="02040502050405020303" pitchFamily="18" charset="0"/>
              </a:rPr>
              <a:t>7 of 8 </a:t>
            </a:r>
            <a:r>
              <a:rPr lang="en-US" sz="2600" dirty="0">
                <a:latin typeface="Georgia" panose="02040502050405020303" pitchFamily="18" charset="0"/>
              </a:rPr>
              <a:t>Men’s Teams</a:t>
            </a:r>
          </a:p>
          <a:p>
            <a:pPr marL="411163" lvl="1" indent="0">
              <a:buNone/>
            </a:pPr>
            <a:endParaRPr lang="en-US" sz="2600" dirty="0">
              <a:latin typeface="Georgia" panose="02040502050405020303" pitchFamily="18" charset="0"/>
            </a:endParaRPr>
          </a:p>
          <a:p>
            <a:pPr marL="411163" lvl="1" indent="0">
              <a:buNone/>
            </a:pPr>
            <a:r>
              <a:rPr lang="en-US" sz="2600" dirty="0">
                <a:latin typeface="Georgia" panose="02040502050405020303" pitchFamily="18" charset="0"/>
              </a:rPr>
              <a:t>Three of our teams posted the </a:t>
            </a:r>
            <a:r>
              <a:rPr lang="en-US" sz="2600" b="1" dirty="0">
                <a:solidFill>
                  <a:srgbClr val="FF0000"/>
                </a:solidFill>
                <a:latin typeface="Georgia" panose="02040502050405020303" pitchFamily="18" charset="0"/>
              </a:rPr>
              <a:t>highest GPAs in the conference</a:t>
            </a:r>
            <a:r>
              <a:rPr lang="en-US" sz="2600" dirty="0">
                <a:latin typeface="Georgia" panose="02040502050405020303" pitchFamily="18" charset="0"/>
              </a:rPr>
              <a:t> during the 2022-23 academic year:</a:t>
            </a:r>
          </a:p>
          <a:p>
            <a:pPr lvl="1"/>
            <a:r>
              <a:rPr lang="en-US" sz="2600" b="1" dirty="0">
                <a:solidFill>
                  <a:srgbClr val="FF0000"/>
                </a:solidFill>
                <a:latin typeface="Georgia" panose="02040502050405020303" pitchFamily="18" charset="0"/>
              </a:rPr>
              <a:t>Football</a:t>
            </a:r>
          </a:p>
          <a:p>
            <a:pPr lvl="2"/>
            <a:r>
              <a:rPr lang="en-US" b="1" dirty="0">
                <a:latin typeface="Georgia" panose="02040502050405020303" pitchFamily="18" charset="0"/>
              </a:rPr>
              <a:t>also competed in the conference championship game</a:t>
            </a:r>
          </a:p>
          <a:p>
            <a:pPr lvl="1"/>
            <a:r>
              <a:rPr lang="en-US" sz="2600" b="1" dirty="0">
                <a:solidFill>
                  <a:srgbClr val="FF0000"/>
                </a:solidFill>
                <a:latin typeface="Georgia" panose="02040502050405020303" pitchFamily="18" charset="0"/>
              </a:rPr>
              <a:t>Men’s Tennis</a:t>
            </a:r>
          </a:p>
          <a:p>
            <a:pPr lvl="1"/>
            <a:r>
              <a:rPr lang="en-US" sz="2600" b="1" dirty="0">
                <a:solidFill>
                  <a:srgbClr val="FF0000"/>
                </a:solidFill>
                <a:latin typeface="Georgia" panose="02040502050405020303" pitchFamily="18" charset="0"/>
              </a:rPr>
              <a:t>Women’s Soccer</a:t>
            </a:r>
          </a:p>
        </p:txBody>
      </p:sp>
    </p:spTree>
    <p:extLst>
      <p:ext uri="{BB962C8B-B14F-4D97-AF65-F5344CB8AC3E}">
        <p14:creationId xmlns:p14="http://schemas.microsoft.com/office/powerpoint/2010/main" val="1353659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rgbClr val="316F83"/>
                </a:solidFill>
                <a:latin typeface="Georgia" charset="0"/>
              </a:rPr>
              <a:t>CCU Student-Athletes Serving our Community</a:t>
            </a:r>
            <a:endParaRPr lang="en-US" sz="3600" dirty="0">
              <a:solidFill>
                <a:srgbClr val="316F83"/>
              </a:solidFill>
            </a:endParaRPr>
          </a:p>
        </p:txBody>
      </p:sp>
      <p:sp>
        <p:nvSpPr>
          <p:cNvPr id="5" name="Content Placeholder 4"/>
          <p:cNvSpPr>
            <a:spLocks noGrp="1"/>
          </p:cNvSpPr>
          <p:nvPr>
            <p:ph idx="1"/>
          </p:nvPr>
        </p:nvSpPr>
        <p:spPr>
          <a:xfrm>
            <a:off x="246185" y="1660124"/>
            <a:ext cx="7831015" cy="4923238"/>
          </a:xfrm>
        </p:spPr>
        <p:txBody>
          <a:bodyPr/>
          <a:lstStyle/>
          <a:p>
            <a:r>
              <a:rPr lang="en-US" sz="2400" b="1" dirty="0">
                <a:solidFill>
                  <a:srgbClr val="FF0000"/>
                </a:solidFill>
                <a:latin typeface="Georgia" panose="02040502050405020303" pitchFamily="18" charset="0"/>
              </a:rPr>
              <a:t>Help 4 Kids / Backpack Buddies </a:t>
            </a:r>
            <a:r>
              <a:rPr lang="en-US" sz="2400" b="1" dirty="0">
                <a:latin typeface="Georgia" panose="02040502050405020303" pitchFamily="18" charset="0"/>
              </a:rPr>
              <a:t>–providing food donations to be sent home with children for the weekend.</a:t>
            </a:r>
          </a:p>
          <a:p>
            <a:r>
              <a:rPr lang="en-US" sz="2400" b="1" dirty="0">
                <a:solidFill>
                  <a:srgbClr val="FF0000"/>
                </a:solidFill>
                <a:latin typeface="Georgia" panose="02040502050405020303" pitchFamily="18" charset="0"/>
              </a:rPr>
              <a:t>Habitat for Humanity </a:t>
            </a:r>
            <a:r>
              <a:rPr lang="en-US" sz="2400" b="1" dirty="0">
                <a:latin typeface="Georgia" panose="02040502050405020303" pitchFamily="18" charset="0"/>
              </a:rPr>
              <a:t>– providing a pathway to affordable housing.</a:t>
            </a:r>
          </a:p>
          <a:p>
            <a:r>
              <a:rPr lang="en-US" sz="2400" b="1" dirty="0">
                <a:solidFill>
                  <a:srgbClr val="FF0000"/>
                </a:solidFill>
                <a:latin typeface="Georgia" panose="02040502050405020303" pitchFamily="18" charset="0"/>
              </a:rPr>
              <a:t>A Night To Shine </a:t>
            </a:r>
            <a:r>
              <a:rPr lang="en-US" sz="2400" b="1" dirty="0">
                <a:latin typeface="Georgia" panose="02040502050405020303" pitchFamily="18" charset="0"/>
              </a:rPr>
              <a:t>– providing a prom experience for people with special needs ages 14 and older.  The event is co-sponsored by the Tim Tebow Foundation and held at the Rock Church in Conway, SC.</a:t>
            </a:r>
          </a:p>
        </p:txBody>
      </p:sp>
    </p:spTree>
    <p:extLst>
      <p:ext uri="{BB962C8B-B14F-4D97-AF65-F5344CB8AC3E}">
        <p14:creationId xmlns:p14="http://schemas.microsoft.com/office/powerpoint/2010/main" val="1458931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rgbClr val="316F83"/>
                </a:solidFill>
                <a:latin typeface="Georgia" charset="0"/>
              </a:rPr>
              <a:t>CCU Student-Athletes Serving our Community</a:t>
            </a:r>
            <a:endParaRPr lang="en-US" sz="3600" dirty="0">
              <a:solidFill>
                <a:srgbClr val="316F83"/>
              </a:solidFill>
            </a:endParaRPr>
          </a:p>
        </p:txBody>
      </p:sp>
      <p:sp>
        <p:nvSpPr>
          <p:cNvPr id="5" name="Content Placeholder 4"/>
          <p:cNvSpPr>
            <a:spLocks noGrp="1"/>
          </p:cNvSpPr>
          <p:nvPr>
            <p:ph idx="1"/>
          </p:nvPr>
        </p:nvSpPr>
        <p:spPr>
          <a:xfrm>
            <a:off x="246185" y="1757778"/>
            <a:ext cx="7831015" cy="4825583"/>
          </a:xfrm>
        </p:spPr>
        <p:txBody>
          <a:bodyPr/>
          <a:lstStyle/>
          <a:p>
            <a:r>
              <a:rPr lang="en-US" sz="2400" b="1" dirty="0">
                <a:solidFill>
                  <a:srgbClr val="FF0000"/>
                </a:solidFill>
                <a:latin typeface="Georgia" panose="02040502050405020303" pitchFamily="18" charset="0"/>
              </a:rPr>
              <a:t>Boys and Girls Club of The Grand Strand </a:t>
            </a:r>
            <a:r>
              <a:rPr lang="en-US" sz="2400" b="1" dirty="0">
                <a:latin typeface="Georgia" panose="02040502050405020303" pitchFamily="18" charset="0"/>
              </a:rPr>
              <a:t>– providing after-school programming for disadvantaged children.</a:t>
            </a:r>
          </a:p>
          <a:p>
            <a:r>
              <a:rPr lang="en-US" sz="2400" b="1" dirty="0">
                <a:solidFill>
                  <a:srgbClr val="FF0000"/>
                </a:solidFill>
                <a:latin typeface="Georgia" panose="02040502050405020303" pitchFamily="18" charset="0"/>
              </a:rPr>
              <a:t>Easter for Seniors </a:t>
            </a:r>
            <a:r>
              <a:rPr lang="en-US" sz="2400" b="1" dirty="0">
                <a:latin typeface="Georgia" panose="02040502050405020303" pitchFamily="18" charset="0"/>
              </a:rPr>
              <a:t>– providing Easter Baskets to the residents of Carolina Gardens Senior Living Center.</a:t>
            </a:r>
          </a:p>
          <a:p>
            <a:r>
              <a:rPr lang="en-US" sz="2400" b="1" dirty="0">
                <a:solidFill>
                  <a:srgbClr val="FF0000"/>
                </a:solidFill>
                <a:latin typeface="Georgia" panose="02040502050405020303" pitchFamily="18" charset="0"/>
              </a:rPr>
              <a:t>Valentine’s Day </a:t>
            </a:r>
            <a:r>
              <a:rPr lang="en-US" sz="2400" b="1" dirty="0">
                <a:latin typeface="Georgia" panose="02040502050405020303" pitchFamily="18" charset="0"/>
              </a:rPr>
              <a:t>– providing Valentine’s Day cards to the residents of Reflections Senior Assisted Living Center.</a:t>
            </a:r>
          </a:p>
          <a:p>
            <a:r>
              <a:rPr lang="en-US" sz="2400" b="1" dirty="0">
                <a:solidFill>
                  <a:srgbClr val="FF0000"/>
                </a:solidFill>
                <a:latin typeface="Georgia" panose="02040502050405020303" pitchFamily="18" charset="0"/>
              </a:rPr>
              <a:t>Food Drive for Horry County </a:t>
            </a:r>
            <a:r>
              <a:rPr lang="en-US" sz="2400" b="1" dirty="0">
                <a:latin typeface="Georgia" panose="02040502050405020303" pitchFamily="18" charset="0"/>
              </a:rPr>
              <a:t>– providing non-perishable food to the needy in our community.</a:t>
            </a:r>
          </a:p>
        </p:txBody>
      </p:sp>
    </p:spTree>
    <p:extLst>
      <p:ext uri="{BB962C8B-B14F-4D97-AF65-F5344CB8AC3E}">
        <p14:creationId xmlns:p14="http://schemas.microsoft.com/office/powerpoint/2010/main" val="433475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5436-B68C-47E9-8977-6CBBD57944E8}"/>
              </a:ext>
            </a:extLst>
          </p:cNvPr>
          <p:cNvSpPr>
            <a:spLocks noGrp="1"/>
          </p:cNvSpPr>
          <p:nvPr>
            <p:ph type="title"/>
          </p:nvPr>
        </p:nvSpPr>
        <p:spPr/>
        <p:txBody>
          <a:bodyPr/>
          <a:lstStyle/>
          <a:p>
            <a:r>
              <a:rPr lang="en-US" sz="3800" b="1" dirty="0">
                <a:latin typeface="Georgia" panose="02040502050405020303" pitchFamily="18" charset="0"/>
              </a:rPr>
              <a:t>Recognition of our Colleagues</a:t>
            </a:r>
          </a:p>
        </p:txBody>
      </p:sp>
      <p:pic>
        <p:nvPicPr>
          <p:cNvPr id="8" name="Content Placeholder 7">
            <a:extLst>
              <a:ext uri="{FF2B5EF4-FFF2-40B4-BE49-F238E27FC236}">
                <a16:creationId xmlns:a16="http://schemas.microsoft.com/office/drawing/2014/main" id="{AAD1A04A-EBD8-4825-B510-379A90821F5B}"/>
              </a:ext>
            </a:extLst>
          </p:cNvPr>
          <p:cNvPicPr>
            <a:picLocks noGrp="1" noChangeAspect="1"/>
          </p:cNvPicPr>
          <p:nvPr>
            <p:ph sz="half" idx="1"/>
          </p:nvPr>
        </p:nvPicPr>
        <p:blipFill>
          <a:blip r:embed="rId2"/>
          <a:stretch>
            <a:fillRect/>
          </a:stretch>
        </p:blipFill>
        <p:spPr>
          <a:xfrm>
            <a:off x="354137" y="1269507"/>
            <a:ext cx="3374486" cy="4856973"/>
          </a:xfrm>
          <a:prstGeom prst="rect">
            <a:avLst/>
          </a:prstGeom>
        </p:spPr>
      </p:pic>
      <p:sp>
        <p:nvSpPr>
          <p:cNvPr id="7" name="Content Placeholder 6">
            <a:extLst>
              <a:ext uri="{FF2B5EF4-FFF2-40B4-BE49-F238E27FC236}">
                <a16:creationId xmlns:a16="http://schemas.microsoft.com/office/drawing/2014/main" id="{1CCC1BA3-A7EB-4042-841F-D54782186D16}"/>
              </a:ext>
            </a:extLst>
          </p:cNvPr>
          <p:cNvSpPr>
            <a:spLocks noGrp="1"/>
          </p:cNvSpPr>
          <p:nvPr>
            <p:ph sz="half" idx="2"/>
          </p:nvPr>
        </p:nvSpPr>
        <p:spPr>
          <a:xfrm>
            <a:off x="3728623" y="1269507"/>
            <a:ext cx="4604042" cy="4856973"/>
          </a:xfrm>
        </p:spPr>
        <p:txBody>
          <a:bodyPr/>
          <a:lstStyle/>
          <a:p>
            <a:pPr marL="114300" indent="0">
              <a:buNone/>
            </a:pPr>
            <a:r>
              <a:rPr lang="en-US" b="1" dirty="0">
                <a:solidFill>
                  <a:srgbClr val="FF0000"/>
                </a:solidFill>
                <a:latin typeface="Georgia" panose="02040502050405020303" pitchFamily="18" charset="0"/>
              </a:rPr>
              <a:t>Dr. Justin Lovich </a:t>
            </a:r>
            <a:r>
              <a:rPr lang="en-US" b="1" dirty="0">
                <a:latin typeface="Georgia" panose="02040502050405020303" pitchFamily="18" charset="0"/>
              </a:rPr>
              <a:t>(Assoc. Professor of Sport Management) was the 2023 </a:t>
            </a:r>
            <a:r>
              <a:rPr lang="en-US" b="1" dirty="0">
                <a:solidFill>
                  <a:srgbClr val="FF0000"/>
                </a:solidFill>
                <a:latin typeface="Georgia" panose="02040502050405020303" pitchFamily="18" charset="0"/>
              </a:rPr>
              <a:t>CCU SAAC Professor of the Year</a:t>
            </a:r>
            <a:r>
              <a:rPr lang="en-US" b="1" dirty="0">
                <a:latin typeface="Georgia" panose="02040502050405020303" pitchFamily="18" charset="0"/>
              </a:rPr>
              <a:t>. He was also our CCU nominee for the Sun Belt Conference Professor of the Year Award.</a:t>
            </a:r>
          </a:p>
        </p:txBody>
      </p:sp>
    </p:spTree>
    <p:extLst>
      <p:ext uri="{BB962C8B-B14F-4D97-AF65-F5344CB8AC3E}">
        <p14:creationId xmlns:p14="http://schemas.microsoft.com/office/powerpoint/2010/main" val="152505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5436-B68C-47E9-8977-6CBBD57944E8}"/>
              </a:ext>
            </a:extLst>
          </p:cNvPr>
          <p:cNvSpPr>
            <a:spLocks noGrp="1"/>
          </p:cNvSpPr>
          <p:nvPr>
            <p:ph type="title"/>
          </p:nvPr>
        </p:nvSpPr>
        <p:spPr>
          <a:xfrm>
            <a:off x="457200" y="274638"/>
            <a:ext cx="7923320" cy="1143000"/>
          </a:xfrm>
        </p:spPr>
        <p:txBody>
          <a:bodyPr/>
          <a:lstStyle/>
          <a:p>
            <a:r>
              <a:rPr lang="en-US" sz="3800" b="1" dirty="0">
                <a:latin typeface="Georgia" panose="02040502050405020303" pitchFamily="18" charset="0"/>
              </a:rPr>
              <a:t>Recognition of our Colleagues</a:t>
            </a:r>
          </a:p>
        </p:txBody>
      </p:sp>
      <p:pic>
        <p:nvPicPr>
          <p:cNvPr id="4" name="Content Placeholder 3">
            <a:extLst>
              <a:ext uri="{FF2B5EF4-FFF2-40B4-BE49-F238E27FC236}">
                <a16:creationId xmlns:a16="http://schemas.microsoft.com/office/drawing/2014/main" id="{E778A54C-5BD3-42B7-9116-8AB1E8370B40}"/>
              </a:ext>
            </a:extLst>
          </p:cNvPr>
          <p:cNvPicPr>
            <a:picLocks noGrp="1" noChangeAspect="1"/>
          </p:cNvPicPr>
          <p:nvPr>
            <p:ph idx="1"/>
          </p:nvPr>
        </p:nvPicPr>
        <p:blipFill>
          <a:blip r:embed="rId2"/>
          <a:stretch>
            <a:fillRect/>
          </a:stretch>
        </p:blipFill>
        <p:spPr>
          <a:xfrm>
            <a:off x="457200" y="1407984"/>
            <a:ext cx="7461682" cy="5054960"/>
          </a:xfrm>
          <a:prstGeom prst="rect">
            <a:avLst/>
          </a:prstGeom>
        </p:spPr>
      </p:pic>
    </p:spTree>
    <p:extLst>
      <p:ext uri="{BB962C8B-B14F-4D97-AF65-F5344CB8AC3E}">
        <p14:creationId xmlns:p14="http://schemas.microsoft.com/office/powerpoint/2010/main" val="3120296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EC80-4982-4A56-BD05-FF366023AC34}"/>
              </a:ext>
            </a:extLst>
          </p:cNvPr>
          <p:cNvSpPr>
            <a:spLocks noGrp="1"/>
          </p:cNvSpPr>
          <p:nvPr>
            <p:ph type="title"/>
          </p:nvPr>
        </p:nvSpPr>
        <p:spPr>
          <a:xfrm>
            <a:off x="168677" y="274638"/>
            <a:ext cx="8416030" cy="1143000"/>
          </a:xfrm>
        </p:spPr>
        <p:txBody>
          <a:bodyPr/>
          <a:lstStyle/>
          <a:p>
            <a:r>
              <a:rPr lang="en-US" sz="4000" b="1" dirty="0">
                <a:latin typeface="Georgia" panose="02040502050405020303" pitchFamily="18" charset="0"/>
              </a:rPr>
              <a:t>Sun Belt Conference Geography</a:t>
            </a:r>
          </a:p>
        </p:txBody>
      </p:sp>
      <p:pic>
        <p:nvPicPr>
          <p:cNvPr id="5" name="Content Placeholder 4">
            <a:extLst>
              <a:ext uri="{FF2B5EF4-FFF2-40B4-BE49-F238E27FC236}">
                <a16:creationId xmlns:a16="http://schemas.microsoft.com/office/drawing/2014/main" id="{4CA98EDD-B4A8-40AF-AF43-3BDDA468CB28}"/>
              </a:ext>
            </a:extLst>
          </p:cNvPr>
          <p:cNvPicPr>
            <a:picLocks noGrp="1" noChangeAspect="1"/>
          </p:cNvPicPr>
          <p:nvPr>
            <p:ph idx="1"/>
          </p:nvPr>
        </p:nvPicPr>
        <p:blipFill>
          <a:blip r:embed="rId2"/>
          <a:stretch>
            <a:fillRect/>
          </a:stretch>
        </p:blipFill>
        <p:spPr>
          <a:xfrm>
            <a:off x="457200" y="1857375"/>
            <a:ext cx="7620000" cy="4286250"/>
          </a:xfrm>
        </p:spPr>
      </p:pic>
    </p:spTree>
    <p:extLst>
      <p:ext uri="{BB962C8B-B14F-4D97-AF65-F5344CB8AC3E}">
        <p14:creationId xmlns:p14="http://schemas.microsoft.com/office/powerpoint/2010/main" val="1405573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0AD1-0314-406D-BAD6-E15C9C22B1AD}"/>
              </a:ext>
            </a:extLst>
          </p:cNvPr>
          <p:cNvSpPr>
            <a:spLocks noGrp="1"/>
          </p:cNvSpPr>
          <p:nvPr>
            <p:ph type="title"/>
          </p:nvPr>
        </p:nvSpPr>
        <p:spPr/>
        <p:txBody>
          <a:bodyPr/>
          <a:lstStyle/>
          <a:p>
            <a:r>
              <a:rPr lang="en-US" sz="4000" b="1" dirty="0">
                <a:latin typeface="Georgia" panose="02040502050405020303" pitchFamily="18" charset="0"/>
              </a:rPr>
              <a:t>Sun Belt Sponsored Sports</a:t>
            </a:r>
          </a:p>
        </p:txBody>
      </p:sp>
      <p:graphicFrame>
        <p:nvGraphicFramePr>
          <p:cNvPr id="4" name="Content Placeholder 3">
            <a:extLst>
              <a:ext uri="{FF2B5EF4-FFF2-40B4-BE49-F238E27FC236}">
                <a16:creationId xmlns:a16="http://schemas.microsoft.com/office/drawing/2014/main" id="{3277CA72-646A-458F-A7C9-B2101A1A7E30}"/>
              </a:ext>
            </a:extLst>
          </p:cNvPr>
          <p:cNvGraphicFramePr>
            <a:graphicFrameLocks noGrp="1"/>
          </p:cNvGraphicFramePr>
          <p:nvPr>
            <p:ph idx="1"/>
            <p:extLst>
              <p:ext uri="{D42A27DB-BD31-4B8C-83A1-F6EECF244321}">
                <p14:modId xmlns:p14="http://schemas.microsoft.com/office/powerpoint/2010/main" val="2916465352"/>
              </p:ext>
            </p:extLst>
          </p:nvPr>
        </p:nvGraphicFramePr>
        <p:xfrm>
          <a:off x="457200" y="1287263"/>
          <a:ext cx="7620000" cy="51830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033709156"/>
                    </a:ext>
                  </a:extLst>
                </a:gridCol>
                <a:gridCol w="3810000">
                  <a:extLst>
                    <a:ext uri="{9D8B030D-6E8A-4147-A177-3AD203B41FA5}">
                      <a16:colId xmlns:a16="http://schemas.microsoft.com/office/drawing/2014/main" val="3309245016"/>
                    </a:ext>
                  </a:extLst>
                </a:gridCol>
              </a:tblGrid>
              <a:tr h="426868">
                <a:tc>
                  <a:txBody>
                    <a:bodyPr/>
                    <a:lstStyle/>
                    <a:p>
                      <a:pPr algn="ctr"/>
                      <a:r>
                        <a:rPr lang="en-US" sz="2400" dirty="0">
                          <a:latin typeface="Georgia" panose="02040502050405020303" pitchFamily="18" charset="0"/>
                        </a:rPr>
                        <a:t>Men’s Sports</a:t>
                      </a:r>
                    </a:p>
                  </a:txBody>
                  <a:tcPr/>
                </a:tc>
                <a:tc>
                  <a:txBody>
                    <a:bodyPr/>
                    <a:lstStyle/>
                    <a:p>
                      <a:pPr algn="ctr"/>
                      <a:r>
                        <a:rPr lang="en-US" sz="2400" dirty="0">
                          <a:latin typeface="Georgia" panose="02040502050405020303" pitchFamily="18" charset="0"/>
                        </a:rPr>
                        <a:t>Women’s Sports</a:t>
                      </a:r>
                    </a:p>
                  </a:txBody>
                  <a:tcPr/>
                </a:tc>
                <a:extLst>
                  <a:ext uri="{0D108BD9-81ED-4DB2-BD59-A6C34878D82A}">
                    <a16:rowId xmlns:a16="http://schemas.microsoft.com/office/drawing/2014/main" val="2933751119"/>
                  </a:ext>
                </a:extLst>
              </a:tr>
              <a:tr h="426868">
                <a:tc>
                  <a:txBody>
                    <a:bodyPr/>
                    <a:lstStyle/>
                    <a:p>
                      <a:r>
                        <a:rPr lang="en-US" sz="2000" dirty="0">
                          <a:latin typeface="Georgia" panose="02040502050405020303" pitchFamily="18" charset="0"/>
                        </a:rPr>
                        <a:t>Baseball</a:t>
                      </a:r>
                    </a:p>
                  </a:txBody>
                  <a:tcPr/>
                </a:tc>
                <a:tc>
                  <a:txBody>
                    <a:bodyPr/>
                    <a:lstStyle/>
                    <a:p>
                      <a:r>
                        <a:rPr lang="en-US" sz="2000" dirty="0">
                          <a:latin typeface="Georgia" panose="02040502050405020303" pitchFamily="18" charset="0"/>
                        </a:rPr>
                        <a:t>Basketball</a:t>
                      </a:r>
                    </a:p>
                  </a:txBody>
                  <a:tcPr/>
                </a:tc>
                <a:extLst>
                  <a:ext uri="{0D108BD9-81ED-4DB2-BD59-A6C34878D82A}">
                    <a16:rowId xmlns:a16="http://schemas.microsoft.com/office/drawing/2014/main" val="3060387860"/>
                  </a:ext>
                </a:extLst>
              </a:tr>
              <a:tr h="426868">
                <a:tc>
                  <a:txBody>
                    <a:bodyPr/>
                    <a:lstStyle/>
                    <a:p>
                      <a:r>
                        <a:rPr lang="en-US" sz="2000" dirty="0">
                          <a:latin typeface="Georgia" panose="02040502050405020303" pitchFamily="18" charset="0"/>
                        </a:rPr>
                        <a:t>Basketball</a:t>
                      </a:r>
                    </a:p>
                  </a:txBody>
                  <a:tcPr/>
                </a:tc>
                <a:tc>
                  <a:txBody>
                    <a:bodyPr/>
                    <a:lstStyle/>
                    <a:p>
                      <a:r>
                        <a:rPr lang="en-US" sz="2000" dirty="0">
                          <a:latin typeface="Georgia" panose="02040502050405020303" pitchFamily="18" charset="0"/>
                        </a:rPr>
                        <a:t>Cross Country</a:t>
                      </a:r>
                    </a:p>
                  </a:txBody>
                  <a:tcPr/>
                </a:tc>
                <a:extLst>
                  <a:ext uri="{0D108BD9-81ED-4DB2-BD59-A6C34878D82A}">
                    <a16:rowId xmlns:a16="http://schemas.microsoft.com/office/drawing/2014/main" val="583784575"/>
                  </a:ext>
                </a:extLst>
              </a:tr>
              <a:tr h="426868">
                <a:tc>
                  <a:txBody>
                    <a:bodyPr/>
                    <a:lstStyle/>
                    <a:p>
                      <a:r>
                        <a:rPr lang="en-US" sz="2000" dirty="0">
                          <a:latin typeface="Georgia" panose="02040502050405020303" pitchFamily="18" charset="0"/>
                        </a:rPr>
                        <a:t>Cross Country</a:t>
                      </a:r>
                    </a:p>
                  </a:txBody>
                  <a:tcPr/>
                </a:tc>
                <a:tc>
                  <a:txBody>
                    <a:bodyPr/>
                    <a:lstStyle/>
                    <a:p>
                      <a:r>
                        <a:rPr lang="en-US" sz="2000" dirty="0">
                          <a:latin typeface="Georgia" panose="02040502050405020303" pitchFamily="18" charset="0"/>
                        </a:rPr>
                        <a:t>Golf</a:t>
                      </a:r>
                    </a:p>
                  </a:txBody>
                  <a:tcPr/>
                </a:tc>
                <a:extLst>
                  <a:ext uri="{0D108BD9-81ED-4DB2-BD59-A6C34878D82A}">
                    <a16:rowId xmlns:a16="http://schemas.microsoft.com/office/drawing/2014/main" val="1449966744"/>
                  </a:ext>
                </a:extLst>
              </a:tr>
              <a:tr h="426868">
                <a:tc>
                  <a:txBody>
                    <a:bodyPr/>
                    <a:lstStyle/>
                    <a:p>
                      <a:r>
                        <a:rPr lang="en-US" sz="2000" dirty="0">
                          <a:latin typeface="Georgia" panose="02040502050405020303" pitchFamily="18" charset="0"/>
                        </a:rPr>
                        <a:t>Football</a:t>
                      </a:r>
                    </a:p>
                  </a:txBody>
                  <a:tcPr/>
                </a:tc>
                <a:tc>
                  <a:txBody>
                    <a:bodyPr/>
                    <a:lstStyle/>
                    <a:p>
                      <a:r>
                        <a:rPr lang="en-US" sz="2000" dirty="0">
                          <a:latin typeface="Georgia" panose="02040502050405020303" pitchFamily="18" charset="0"/>
                        </a:rPr>
                        <a:t>Soccer</a:t>
                      </a:r>
                    </a:p>
                  </a:txBody>
                  <a:tcPr/>
                </a:tc>
                <a:extLst>
                  <a:ext uri="{0D108BD9-81ED-4DB2-BD59-A6C34878D82A}">
                    <a16:rowId xmlns:a16="http://schemas.microsoft.com/office/drawing/2014/main" val="222472977"/>
                  </a:ext>
                </a:extLst>
              </a:tr>
              <a:tr h="426868">
                <a:tc>
                  <a:txBody>
                    <a:bodyPr/>
                    <a:lstStyle/>
                    <a:p>
                      <a:r>
                        <a:rPr lang="en-US" sz="2000" dirty="0">
                          <a:latin typeface="Georgia" panose="02040502050405020303" pitchFamily="18" charset="0"/>
                        </a:rPr>
                        <a:t>Golf</a:t>
                      </a:r>
                    </a:p>
                  </a:txBody>
                  <a:tcPr/>
                </a:tc>
                <a:tc>
                  <a:txBody>
                    <a:bodyPr/>
                    <a:lstStyle/>
                    <a:p>
                      <a:r>
                        <a:rPr lang="en-US" sz="2000" dirty="0">
                          <a:latin typeface="Georgia" panose="02040502050405020303" pitchFamily="18" charset="0"/>
                        </a:rPr>
                        <a:t>Softball</a:t>
                      </a:r>
                    </a:p>
                  </a:txBody>
                  <a:tcPr/>
                </a:tc>
                <a:extLst>
                  <a:ext uri="{0D108BD9-81ED-4DB2-BD59-A6C34878D82A}">
                    <a16:rowId xmlns:a16="http://schemas.microsoft.com/office/drawing/2014/main" val="2037776227"/>
                  </a:ext>
                </a:extLst>
              </a:tr>
              <a:tr h="426868">
                <a:tc>
                  <a:txBody>
                    <a:bodyPr/>
                    <a:lstStyle/>
                    <a:p>
                      <a:r>
                        <a:rPr lang="en-US" sz="2000" dirty="0">
                          <a:latin typeface="Georgia" panose="02040502050405020303" pitchFamily="18" charset="0"/>
                        </a:rPr>
                        <a:t>Soccer </a:t>
                      </a:r>
                    </a:p>
                  </a:txBody>
                  <a:tcPr/>
                </a:tc>
                <a:tc>
                  <a:txBody>
                    <a:bodyPr/>
                    <a:lstStyle/>
                    <a:p>
                      <a:r>
                        <a:rPr lang="en-US" sz="2000" dirty="0">
                          <a:latin typeface="Georgia" panose="02040502050405020303" pitchFamily="18" charset="0"/>
                        </a:rPr>
                        <a:t>Tennis</a:t>
                      </a:r>
                    </a:p>
                  </a:txBody>
                  <a:tcPr/>
                </a:tc>
                <a:extLst>
                  <a:ext uri="{0D108BD9-81ED-4DB2-BD59-A6C34878D82A}">
                    <a16:rowId xmlns:a16="http://schemas.microsoft.com/office/drawing/2014/main" val="3990216164"/>
                  </a:ext>
                </a:extLst>
              </a:tr>
              <a:tr h="426868">
                <a:tc>
                  <a:txBody>
                    <a:bodyPr/>
                    <a:lstStyle/>
                    <a:p>
                      <a:r>
                        <a:rPr lang="en-US" sz="2000" dirty="0">
                          <a:latin typeface="Georgia" panose="02040502050405020303" pitchFamily="18" charset="0"/>
                        </a:rPr>
                        <a:t>Tennis</a:t>
                      </a:r>
                    </a:p>
                  </a:txBody>
                  <a:tcPr/>
                </a:tc>
                <a:tc>
                  <a:txBody>
                    <a:bodyPr/>
                    <a:lstStyle/>
                    <a:p>
                      <a:r>
                        <a:rPr lang="en-US" sz="2000" dirty="0">
                          <a:latin typeface="Georgia" panose="02040502050405020303" pitchFamily="18" charset="0"/>
                        </a:rPr>
                        <a:t>Indoor Track &amp; Field</a:t>
                      </a:r>
                    </a:p>
                  </a:txBody>
                  <a:tcPr/>
                </a:tc>
                <a:extLst>
                  <a:ext uri="{0D108BD9-81ED-4DB2-BD59-A6C34878D82A}">
                    <a16:rowId xmlns:a16="http://schemas.microsoft.com/office/drawing/2014/main" val="2183141541"/>
                  </a:ext>
                </a:extLst>
              </a:tr>
              <a:tr h="426868">
                <a:tc>
                  <a:txBody>
                    <a:bodyPr/>
                    <a:lstStyle/>
                    <a:p>
                      <a:r>
                        <a:rPr lang="en-US" sz="2000" dirty="0">
                          <a:latin typeface="Georgia" panose="02040502050405020303" pitchFamily="18" charset="0"/>
                        </a:rPr>
                        <a:t>Indoor Track &amp; Field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eorgia" panose="02040502050405020303" pitchFamily="18" charset="0"/>
                        </a:rPr>
                        <a:t>Outdoor Track &amp; Field</a:t>
                      </a:r>
                    </a:p>
                  </a:txBody>
                  <a:tcPr/>
                </a:tc>
                <a:extLst>
                  <a:ext uri="{0D108BD9-81ED-4DB2-BD59-A6C34878D82A}">
                    <a16:rowId xmlns:a16="http://schemas.microsoft.com/office/drawing/2014/main" val="3952899377"/>
                  </a:ext>
                </a:extLst>
              </a:tr>
              <a:tr h="426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Georgia" panose="02040502050405020303" pitchFamily="18" charset="0"/>
                        </a:rPr>
                        <a:t>Outdoor Track &amp; Field</a:t>
                      </a:r>
                    </a:p>
                  </a:txBody>
                  <a:tcPr/>
                </a:tc>
                <a:tc>
                  <a:txBody>
                    <a:bodyPr/>
                    <a:lstStyle/>
                    <a:p>
                      <a:r>
                        <a:rPr lang="en-US" sz="2000" dirty="0">
                          <a:latin typeface="Georgia" panose="02040502050405020303" pitchFamily="18" charset="0"/>
                        </a:rPr>
                        <a:t>Volleyball</a:t>
                      </a:r>
                    </a:p>
                  </a:txBody>
                  <a:tcPr/>
                </a:tc>
                <a:extLst>
                  <a:ext uri="{0D108BD9-81ED-4DB2-BD59-A6C34878D82A}">
                    <a16:rowId xmlns:a16="http://schemas.microsoft.com/office/drawing/2014/main" val="4057656869"/>
                  </a:ext>
                </a:extLst>
              </a:tr>
              <a:tr h="426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Georgia" panose="02040502050405020303" pitchFamily="18" charset="0"/>
                      </a:endParaRPr>
                    </a:p>
                  </a:txBody>
                  <a:tcPr/>
                </a:tc>
                <a:tc>
                  <a:txBody>
                    <a:bodyPr/>
                    <a:lstStyle/>
                    <a:p>
                      <a:r>
                        <a:rPr lang="en-US" sz="2000" dirty="0">
                          <a:latin typeface="Georgia" panose="02040502050405020303" pitchFamily="18" charset="0"/>
                        </a:rPr>
                        <a:t>Swimming &amp; Diving</a:t>
                      </a:r>
                    </a:p>
                  </a:txBody>
                  <a:tcPr/>
                </a:tc>
                <a:extLst>
                  <a:ext uri="{0D108BD9-81ED-4DB2-BD59-A6C34878D82A}">
                    <a16:rowId xmlns:a16="http://schemas.microsoft.com/office/drawing/2014/main" val="1801126249"/>
                  </a:ext>
                </a:extLst>
              </a:tr>
              <a:tr h="426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Georgia" panose="02040502050405020303" pitchFamily="18" charset="0"/>
                      </a:endParaRPr>
                    </a:p>
                  </a:txBody>
                  <a:tcPr/>
                </a:tc>
                <a:tc>
                  <a:txBody>
                    <a:bodyPr/>
                    <a:lstStyle/>
                    <a:p>
                      <a:r>
                        <a:rPr lang="en-US" sz="2000" dirty="0">
                          <a:latin typeface="Georgia" panose="02040502050405020303" pitchFamily="18" charset="0"/>
                        </a:rPr>
                        <a:t>Beach Volleyball</a:t>
                      </a:r>
                    </a:p>
                  </a:txBody>
                  <a:tcPr/>
                </a:tc>
                <a:extLst>
                  <a:ext uri="{0D108BD9-81ED-4DB2-BD59-A6C34878D82A}">
                    <a16:rowId xmlns:a16="http://schemas.microsoft.com/office/drawing/2014/main" val="503377380"/>
                  </a:ext>
                </a:extLst>
              </a:tr>
            </a:tbl>
          </a:graphicData>
        </a:graphic>
      </p:graphicFrame>
    </p:spTree>
    <p:extLst>
      <p:ext uri="{BB962C8B-B14F-4D97-AF65-F5344CB8AC3E}">
        <p14:creationId xmlns:p14="http://schemas.microsoft.com/office/powerpoint/2010/main" val="2883723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7E85-11F0-413D-A251-BA55F6266421}"/>
              </a:ext>
            </a:extLst>
          </p:cNvPr>
          <p:cNvSpPr>
            <a:spLocks noGrp="1"/>
          </p:cNvSpPr>
          <p:nvPr>
            <p:ph type="title"/>
          </p:nvPr>
        </p:nvSpPr>
        <p:spPr/>
        <p:txBody>
          <a:bodyPr/>
          <a:lstStyle/>
          <a:p>
            <a:r>
              <a:rPr lang="en-US" b="1" dirty="0">
                <a:latin typeface="Georgia" panose="02040502050405020303" pitchFamily="18" charset="0"/>
              </a:rPr>
              <a:t>SBC </a:t>
            </a:r>
            <a:r>
              <a:rPr lang="en-US" b="1" dirty="0" err="1">
                <a:latin typeface="Georgia" panose="02040502050405020303" pitchFamily="18" charset="0"/>
              </a:rPr>
              <a:t>Bubas</a:t>
            </a:r>
            <a:r>
              <a:rPr lang="en-US" b="1" dirty="0">
                <a:latin typeface="Georgia" panose="02040502050405020303" pitchFamily="18" charset="0"/>
              </a:rPr>
              <a:t> Cup 2022-23</a:t>
            </a:r>
          </a:p>
        </p:txBody>
      </p:sp>
      <p:sp>
        <p:nvSpPr>
          <p:cNvPr id="4" name="Content Placeholder 3">
            <a:extLst>
              <a:ext uri="{FF2B5EF4-FFF2-40B4-BE49-F238E27FC236}">
                <a16:creationId xmlns:a16="http://schemas.microsoft.com/office/drawing/2014/main" id="{EDE9E755-E503-40C1-90C7-675A5DB7DC1D}"/>
              </a:ext>
            </a:extLst>
          </p:cNvPr>
          <p:cNvSpPr>
            <a:spLocks noGrp="1"/>
          </p:cNvSpPr>
          <p:nvPr>
            <p:ph sz="half" idx="2"/>
          </p:nvPr>
        </p:nvSpPr>
        <p:spPr>
          <a:xfrm>
            <a:off x="3181535" y="1417638"/>
            <a:ext cx="5190108" cy="5258370"/>
          </a:xfrm>
        </p:spPr>
        <p:txBody>
          <a:bodyPr/>
          <a:lstStyle/>
          <a:p>
            <a:pPr marL="114300" indent="0">
              <a:buNone/>
            </a:pPr>
            <a:r>
              <a:rPr lang="en-US" sz="2300" b="1" dirty="0">
                <a:latin typeface="Georgia" panose="02040502050405020303" pitchFamily="18" charset="0"/>
              </a:rPr>
              <a:t>The </a:t>
            </a:r>
            <a:r>
              <a:rPr lang="en-US" sz="2300" b="1" dirty="0" err="1">
                <a:latin typeface="Georgia" panose="02040502050405020303" pitchFamily="18" charset="0"/>
              </a:rPr>
              <a:t>Bubas</a:t>
            </a:r>
            <a:r>
              <a:rPr lang="en-US" sz="2300" b="1" dirty="0">
                <a:latin typeface="Georgia" panose="02040502050405020303" pitchFamily="18" charset="0"/>
              </a:rPr>
              <a:t> Cup is the SBC’s  annual all sports championship trophy.</a:t>
            </a:r>
          </a:p>
          <a:p>
            <a:pPr marL="628650" indent="-514350">
              <a:buFont typeface="+mj-lt"/>
              <a:buAutoNum type="arabicPeriod"/>
            </a:pPr>
            <a:r>
              <a:rPr lang="en-US" sz="2300" b="1" dirty="0">
                <a:latin typeface="Georgia" panose="02040502050405020303" pitchFamily="18" charset="0"/>
              </a:rPr>
              <a:t>South Alabama (142 pts.)</a:t>
            </a:r>
          </a:p>
          <a:p>
            <a:pPr marL="628650" indent="-514350">
              <a:buFont typeface="+mj-lt"/>
              <a:buAutoNum type="arabicPeriod"/>
            </a:pPr>
            <a:r>
              <a:rPr lang="en-US" sz="2300" b="1" dirty="0">
                <a:latin typeface="Georgia" panose="02040502050405020303" pitchFamily="18" charset="0"/>
              </a:rPr>
              <a:t>James Madison (132 pts.)</a:t>
            </a:r>
          </a:p>
          <a:p>
            <a:pPr marL="628650" indent="-514350">
              <a:buFont typeface="+mj-lt"/>
              <a:buAutoNum type="arabicPeriod"/>
            </a:pPr>
            <a:r>
              <a:rPr lang="en-US" sz="2300" b="1" dirty="0">
                <a:latin typeface="Georgia" panose="02040502050405020303" pitchFamily="18" charset="0"/>
              </a:rPr>
              <a:t>Louisiana (127.5 pts.)</a:t>
            </a:r>
          </a:p>
          <a:p>
            <a:pPr marL="628650" indent="-514350">
              <a:buFont typeface="+mj-lt"/>
              <a:buAutoNum type="arabicPeriod"/>
            </a:pPr>
            <a:r>
              <a:rPr lang="en-US" sz="2300" b="1" dirty="0">
                <a:latin typeface="Georgia" panose="02040502050405020303" pitchFamily="18" charset="0"/>
              </a:rPr>
              <a:t>Southern Miss. (124.5 pts.)</a:t>
            </a:r>
          </a:p>
          <a:p>
            <a:pPr marL="628650" indent="-514350">
              <a:buFont typeface="+mj-lt"/>
              <a:buAutoNum type="arabicPeriod"/>
            </a:pPr>
            <a:r>
              <a:rPr lang="en-US" sz="2300" b="1" dirty="0">
                <a:latin typeface="Georgia" panose="02040502050405020303" pitchFamily="18" charset="0"/>
              </a:rPr>
              <a:t>Texas State (124 pts.)</a:t>
            </a:r>
          </a:p>
          <a:p>
            <a:pPr marL="628650" indent="-514350">
              <a:buFont typeface="+mj-lt"/>
              <a:buAutoNum type="arabicPeriod"/>
            </a:pPr>
            <a:r>
              <a:rPr lang="en-US" sz="2300" b="1" dirty="0">
                <a:solidFill>
                  <a:srgbClr val="249489"/>
                </a:solidFill>
                <a:latin typeface="Georgia" panose="02040502050405020303" pitchFamily="18" charset="0"/>
              </a:rPr>
              <a:t>Coastal Carolina (121.5 pts.)</a:t>
            </a:r>
          </a:p>
          <a:p>
            <a:pPr marL="114300" indent="0">
              <a:buNone/>
            </a:pPr>
            <a:endParaRPr lang="en-US" sz="2300" b="1" dirty="0">
              <a:solidFill>
                <a:srgbClr val="249489"/>
              </a:solidFill>
              <a:latin typeface="Georgia" panose="02040502050405020303" pitchFamily="18" charset="0"/>
            </a:endParaRPr>
          </a:p>
          <a:p>
            <a:pPr marL="114300" indent="0">
              <a:buNone/>
            </a:pPr>
            <a:r>
              <a:rPr lang="en-US" sz="1800" b="1" dirty="0">
                <a:latin typeface="Georgia" panose="02040502050405020303" pitchFamily="18" charset="0"/>
              </a:rPr>
              <a:t>NOTE:  CCU earned more points in 2022-23 than in 2021-22 (121.5 compared to 108.5) but finished lower in the team rankings </a:t>
            </a:r>
          </a:p>
        </p:txBody>
      </p:sp>
      <p:pic>
        <p:nvPicPr>
          <p:cNvPr id="1026" name="Picture 2" descr="The Bubas Cup - Sun Belt Conference">
            <a:extLst>
              <a:ext uri="{FF2B5EF4-FFF2-40B4-BE49-F238E27FC236}">
                <a16:creationId xmlns:a16="http://schemas.microsoft.com/office/drawing/2014/main" id="{1A468291-E317-421D-AE99-48E4A1D5CE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4035" y="1536192"/>
            <a:ext cx="2842249" cy="2112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kansas State finishes 4th in 2021-22 Vic Bubas Cup">
            <a:extLst>
              <a:ext uri="{FF2B5EF4-FFF2-40B4-BE49-F238E27FC236}">
                <a16:creationId xmlns:a16="http://schemas.microsoft.com/office/drawing/2014/main" id="{88ABDF02-E3B8-4F2F-A775-B53091F88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35" y="3874349"/>
            <a:ext cx="2857500" cy="211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4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51531" cy="1143000"/>
          </a:xfrm>
        </p:spPr>
        <p:txBody>
          <a:bodyPr/>
          <a:lstStyle/>
          <a:p>
            <a:r>
              <a:rPr lang="en-US" sz="3400" b="1" dirty="0">
                <a:latin typeface="Georgia" panose="02040502050405020303" pitchFamily="18" charset="0"/>
              </a:rPr>
              <a:t>Sun Belt Conference </a:t>
            </a:r>
            <a:br>
              <a:rPr lang="en-US" sz="3400" b="1" dirty="0">
                <a:latin typeface="Georgia" panose="02040502050405020303" pitchFamily="18" charset="0"/>
              </a:rPr>
            </a:br>
            <a:r>
              <a:rPr lang="en-US" sz="3400" b="1" dirty="0">
                <a:latin typeface="Georgia" panose="02040502050405020303" pitchFamily="18" charset="0"/>
              </a:rPr>
              <a:t>Academic Awards 2022-23</a:t>
            </a:r>
            <a:endParaRPr lang="en-US" sz="3400" b="1" dirty="0">
              <a:highlight>
                <a:srgbClr val="FFFF00"/>
              </a:highlight>
              <a:latin typeface="Georgia" panose="02040502050405020303" pitchFamily="18" charset="0"/>
            </a:endParaRPr>
          </a:p>
        </p:txBody>
      </p:sp>
      <p:sp>
        <p:nvSpPr>
          <p:cNvPr id="4" name="Content Placeholder 3"/>
          <p:cNvSpPr>
            <a:spLocks noGrp="1"/>
          </p:cNvSpPr>
          <p:nvPr>
            <p:ph idx="1"/>
          </p:nvPr>
        </p:nvSpPr>
        <p:spPr>
          <a:xfrm>
            <a:off x="175846" y="1600200"/>
            <a:ext cx="8062546" cy="4800600"/>
          </a:xfrm>
        </p:spPr>
        <p:txBody>
          <a:bodyPr/>
          <a:lstStyle/>
          <a:p>
            <a:r>
              <a:rPr lang="en-US" sz="2400" dirty="0">
                <a:latin typeface="Georgia" panose="02040502050405020303" pitchFamily="18" charset="0"/>
              </a:rPr>
              <a:t>The Sun Belt Conference </a:t>
            </a:r>
            <a:r>
              <a:rPr lang="en-US" sz="2400" b="1" dirty="0">
                <a:solidFill>
                  <a:srgbClr val="FF0000"/>
                </a:solidFill>
                <a:latin typeface="Georgia" panose="02040502050405020303" pitchFamily="18" charset="0"/>
              </a:rPr>
              <a:t>Commissioner’s Cup </a:t>
            </a:r>
            <a:r>
              <a:rPr lang="en-US" sz="2400" dirty="0">
                <a:latin typeface="Georgia" panose="02040502050405020303" pitchFamily="18" charset="0"/>
              </a:rPr>
              <a:t>recognizes student-athletes with overall GPA of at least 3.50.  CCU had </a:t>
            </a:r>
            <a:r>
              <a:rPr lang="en-US" sz="2400" b="1" dirty="0">
                <a:solidFill>
                  <a:srgbClr val="FF0000"/>
                </a:solidFill>
                <a:latin typeface="Georgia" panose="02040502050405020303" pitchFamily="18" charset="0"/>
              </a:rPr>
              <a:t>148</a:t>
            </a:r>
            <a:r>
              <a:rPr lang="en-US" sz="2400" dirty="0">
                <a:latin typeface="Georgia" panose="02040502050405020303" pitchFamily="18" charset="0"/>
              </a:rPr>
              <a:t> student-athletes recognized.</a:t>
            </a:r>
          </a:p>
          <a:p>
            <a:pPr lvl="1"/>
            <a:r>
              <a:rPr lang="en-US" sz="2200" dirty="0">
                <a:highlight>
                  <a:srgbClr val="00FFFF"/>
                </a:highlight>
                <a:latin typeface="Georgia" panose="02040502050405020303" pitchFamily="18" charset="0"/>
              </a:rPr>
              <a:t>This is the 2</a:t>
            </a:r>
            <a:r>
              <a:rPr lang="en-US" sz="2200" baseline="30000" dirty="0">
                <a:highlight>
                  <a:srgbClr val="00FFFF"/>
                </a:highlight>
                <a:latin typeface="Georgia" panose="02040502050405020303" pitchFamily="18" charset="0"/>
              </a:rPr>
              <a:t>nd</a:t>
            </a:r>
            <a:r>
              <a:rPr lang="en-US" sz="2200" dirty="0">
                <a:highlight>
                  <a:srgbClr val="00FFFF"/>
                </a:highlight>
                <a:latin typeface="Georgia" panose="02040502050405020303" pitchFamily="18" charset="0"/>
              </a:rPr>
              <a:t> highest figure ever for CCU.</a:t>
            </a:r>
          </a:p>
          <a:p>
            <a:pPr marL="114300" indent="0">
              <a:buNone/>
            </a:pPr>
            <a:endParaRPr lang="en-US" sz="2400" dirty="0">
              <a:latin typeface="Georgia" panose="02040502050405020303" pitchFamily="18" charset="0"/>
            </a:endParaRPr>
          </a:p>
          <a:p>
            <a:r>
              <a:rPr lang="en-US" sz="2400" dirty="0">
                <a:latin typeface="Georgia" panose="02040502050405020303" pitchFamily="18" charset="0"/>
              </a:rPr>
              <a:t>The Sun Belt Conference </a:t>
            </a:r>
            <a:r>
              <a:rPr lang="en-US" sz="2400" b="1" dirty="0">
                <a:solidFill>
                  <a:srgbClr val="FF0000"/>
                </a:solidFill>
                <a:latin typeface="Georgia" panose="02040502050405020303" pitchFamily="18" charset="0"/>
              </a:rPr>
              <a:t>Academic Honor Roll </a:t>
            </a:r>
            <a:r>
              <a:rPr lang="en-US" sz="2400" dirty="0">
                <a:latin typeface="Georgia" panose="02040502050405020303" pitchFamily="18" charset="0"/>
              </a:rPr>
              <a:t>recognizes student-athletes with overall GPA between 3.00 and 3.49. CCU had </a:t>
            </a:r>
            <a:r>
              <a:rPr lang="en-US" sz="2400" b="1" dirty="0">
                <a:solidFill>
                  <a:srgbClr val="FF0000"/>
                </a:solidFill>
                <a:latin typeface="Georgia" panose="02040502050405020303" pitchFamily="18" charset="0"/>
              </a:rPr>
              <a:t>86</a:t>
            </a:r>
            <a:r>
              <a:rPr lang="en-US" sz="2400" dirty="0">
                <a:latin typeface="Georgia" panose="02040502050405020303" pitchFamily="18" charset="0"/>
              </a:rPr>
              <a:t> student-athletes recognized.</a:t>
            </a:r>
          </a:p>
          <a:p>
            <a:endParaRPr lang="en-US" sz="2400" dirty="0">
              <a:highlight>
                <a:srgbClr val="FFFF00"/>
              </a:highlight>
              <a:latin typeface="Georgia" panose="02040502050405020303" pitchFamily="18" charset="0"/>
            </a:endParaRPr>
          </a:p>
          <a:p>
            <a:r>
              <a:rPr lang="en-US" sz="2800" dirty="0">
                <a:latin typeface="Georgia" panose="02040502050405020303" pitchFamily="18" charset="0"/>
              </a:rPr>
              <a:t>In total, </a:t>
            </a:r>
            <a:r>
              <a:rPr lang="en-US" sz="2800" b="1" dirty="0">
                <a:solidFill>
                  <a:srgbClr val="FF0000"/>
                </a:solidFill>
                <a:latin typeface="Georgia" panose="02040502050405020303" pitchFamily="18" charset="0"/>
              </a:rPr>
              <a:t>234 </a:t>
            </a:r>
            <a:r>
              <a:rPr lang="en-US" sz="2800" dirty="0">
                <a:latin typeface="Georgia" panose="02040502050405020303" pitchFamily="18" charset="0"/>
              </a:rPr>
              <a:t>student-athletes were recognized by The Sun Belt Conference.</a:t>
            </a:r>
          </a:p>
        </p:txBody>
      </p:sp>
    </p:spTree>
    <p:extLst>
      <p:ext uri="{BB962C8B-B14F-4D97-AF65-F5344CB8AC3E}">
        <p14:creationId xmlns:p14="http://schemas.microsoft.com/office/powerpoint/2010/main" val="225235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51531" cy="1143000"/>
          </a:xfrm>
        </p:spPr>
        <p:txBody>
          <a:bodyPr/>
          <a:lstStyle/>
          <a:p>
            <a:r>
              <a:rPr lang="en-US" sz="3400" b="1" dirty="0">
                <a:latin typeface="Georgia" panose="02040502050405020303" pitchFamily="18" charset="0"/>
              </a:rPr>
              <a:t>ASUN and C-USA </a:t>
            </a:r>
            <a:br>
              <a:rPr lang="en-US" sz="3400" b="1" dirty="0">
                <a:latin typeface="Georgia" panose="02040502050405020303" pitchFamily="18" charset="0"/>
              </a:rPr>
            </a:br>
            <a:r>
              <a:rPr lang="en-US" sz="3400" b="1" dirty="0">
                <a:latin typeface="Georgia" panose="02040502050405020303" pitchFamily="18" charset="0"/>
              </a:rPr>
              <a:t>Academic Awards 2022-23</a:t>
            </a:r>
            <a:endParaRPr lang="en-US" sz="3400" b="1" dirty="0">
              <a:highlight>
                <a:srgbClr val="FFFF00"/>
              </a:highlight>
              <a:latin typeface="Georgia" panose="02040502050405020303" pitchFamily="18" charset="0"/>
            </a:endParaRPr>
          </a:p>
        </p:txBody>
      </p:sp>
      <p:sp>
        <p:nvSpPr>
          <p:cNvPr id="4" name="Content Placeholder 3"/>
          <p:cNvSpPr>
            <a:spLocks noGrp="1"/>
          </p:cNvSpPr>
          <p:nvPr>
            <p:ph idx="1"/>
          </p:nvPr>
        </p:nvSpPr>
        <p:spPr>
          <a:xfrm>
            <a:off x="175846" y="1417638"/>
            <a:ext cx="8213552" cy="5440362"/>
          </a:xfrm>
        </p:spPr>
        <p:txBody>
          <a:bodyPr/>
          <a:lstStyle/>
          <a:p>
            <a:pPr marL="114300" indent="0">
              <a:buNone/>
            </a:pPr>
            <a:r>
              <a:rPr lang="en-US" sz="1900" dirty="0">
                <a:latin typeface="Georgia" panose="02040502050405020303" pitchFamily="18" charset="0"/>
              </a:rPr>
              <a:t>CCU was an affiliate member of the Atlantic Sun Conference (ASUN) for </a:t>
            </a:r>
            <a:r>
              <a:rPr lang="en-US" sz="1900" b="1" dirty="0">
                <a:solidFill>
                  <a:srgbClr val="FF0000"/>
                </a:solidFill>
                <a:latin typeface="Georgia" panose="02040502050405020303" pitchFamily="18" charset="0"/>
              </a:rPr>
              <a:t>Women’s Lacrosse </a:t>
            </a:r>
            <a:r>
              <a:rPr lang="en-US" sz="1900" dirty="0">
                <a:latin typeface="Georgia" panose="02040502050405020303" pitchFamily="18" charset="0"/>
              </a:rPr>
              <a:t>in 2022-23. The </a:t>
            </a:r>
            <a:r>
              <a:rPr lang="en-US" sz="1900" b="1" dirty="0">
                <a:solidFill>
                  <a:srgbClr val="FF0000"/>
                </a:solidFill>
                <a:latin typeface="Georgia" panose="02040502050405020303" pitchFamily="18" charset="0"/>
              </a:rPr>
              <a:t>ASUN Academic Honor Roll </a:t>
            </a:r>
            <a:r>
              <a:rPr lang="en-US" sz="1900" dirty="0">
                <a:latin typeface="Georgia" panose="02040502050405020303" pitchFamily="18" charset="0"/>
              </a:rPr>
              <a:t>recognizes student-athletes with overall GPA of 3.00 and above. </a:t>
            </a:r>
          </a:p>
          <a:p>
            <a:r>
              <a:rPr lang="en-US" sz="1900" dirty="0">
                <a:latin typeface="Georgia" panose="02040502050405020303" pitchFamily="18" charset="0"/>
              </a:rPr>
              <a:t>As CCU was a one-year affiliate, our student-athletes were not included in the conference honor roll.  </a:t>
            </a:r>
            <a:r>
              <a:rPr lang="en-US" sz="1900" b="1" dirty="0">
                <a:latin typeface="Georgia" panose="02040502050405020303" pitchFamily="18" charset="0"/>
              </a:rPr>
              <a:t>They had </a:t>
            </a:r>
            <a:r>
              <a:rPr lang="en-US" sz="1900" b="1" dirty="0">
                <a:solidFill>
                  <a:srgbClr val="FF0000"/>
                </a:solidFill>
                <a:latin typeface="Georgia" panose="02040502050405020303" pitchFamily="18" charset="0"/>
              </a:rPr>
              <a:t>32 </a:t>
            </a:r>
            <a:r>
              <a:rPr lang="en-US" sz="1900" b="1" dirty="0">
                <a:latin typeface="Georgia" panose="02040502050405020303" pitchFamily="18" charset="0"/>
              </a:rPr>
              <a:t>student-athletes who would have qualified.</a:t>
            </a:r>
          </a:p>
          <a:p>
            <a:pPr marL="114300" indent="0">
              <a:buNone/>
            </a:pPr>
            <a:endParaRPr lang="en-US" sz="1900" u="sng" dirty="0">
              <a:latin typeface="Georgia" panose="02040502050405020303" pitchFamily="18" charset="0"/>
            </a:endParaRPr>
          </a:p>
          <a:p>
            <a:pPr marL="114300" indent="0">
              <a:buNone/>
            </a:pPr>
            <a:r>
              <a:rPr lang="en-US" sz="1900" dirty="0">
                <a:latin typeface="Georgia" panose="02040502050405020303" pitchFamily="18" charset="0"/>
              </a:rPr>
              <a:t>CCU was an affiliate member of Conference USA (C-USA) for </a:t>
            </a:r>
            <a:r>
              <a:rPr lang="en-US" sz="1900" b="1" dirty="0">
                <a:solidFill>
                  <a:srgbClr val="FF0000"/>
                </a:solidFill>
                <a:latin typeface="Georgia" panose="02040502050405020303" pitchFamily="18" charset="0"/>
              </a:rPr>
              <a:t>Women’s Beach Volleyball </a:t>
            </a:r>
            <a:r>
              <a:rPr lang="en-US" sz="1900" dirty="0">
                <a:latin typeface="Georgia" panose="02040502050405020303" pitchFamily="18" charset="0"/>
              </a:rPr>
              <a:t>in 2022-23. The </a:t>
            </a:r>
            <a:r>
              <a:rPr lang="en-US" sz="1900" b="1" dirty="0">
                <a:solidFill>
                  <a:srgbClr val="FF0000"/>
                </a:solidFill>
                <a:latin typeface="Georgia" panose="02040502050405020303" pitchFamily="18" charset="0"/>
              </a:rPr>
              <a:t>C-USA Academic Honor Roll </a:t>
            </a:r>
            <a:r>
              <a:rPr lang="en-US" sz="1900" dirty="0">
                <a:latin typeface="Georgia" panose="02040502050405020303" pitchFamily="18" charset="0"/>
              </a:rPr>
              <a:t>recognizes student-athletes with overall GPA of 3.00 and above. </a:t>
            </a:r>
          </a:p>
          <a:p>
            <a:r>
              <a:rPr lang="en-US" sz="1900" dirty="0">
                <a:latin typeface="Georgia" panose="02040502050405020303" pitchFamily="18" charset="0"/>
              </a:rPr>
              <a:t>As CCU was a one-year affiliate, our student-athletes were not included in the conference honor roll. </a:t>
            </a:r>
            <a:r>
              <a:rPr lang="en-US" sz="1900" b="1" dirty="0">
                <a:latin typeface="Georgia" panose="02040502050405020303" pitchFamily="18" charset="0"/>
              </a:rPr>
              <a:t>They had </a:t>
            </a:r>
            <a:r>
              <a:rPr lang="en-US" sz="1900" b="1" dirty="0">
                <a:solidFill>
                  <a:srgbClr val="FF0000"/>
                </a:solidFill>
                <a:latin typeface="Georgia" panose="02040502050405020303" pitchFamily="18" charset="0"/>
              </a:rPr>
              <a:t>17</a:t>
            </a:r>
            <a:r>
              <a:rPr lang="en-US" sz="1900" b="1" dirty="0">
                <a:latin typeface="Georgia" panose="02040502050405020303" pitchFamily="18" charset="0"/>
              </a:rPr>
              <a:t> student-athletes who would have qualified.</a:t>
            </a:r>
          </a:p>
          <a:p>
            <a:pPr marL="114300" indent="0">
              <a:buNone/>
            </a:pPr>
            <a:endParaRPr lang="en-US" sz="1900" dirty="0">
              <a:latin typeface="Georgia" panose="02040502050405020303" pitchFamily="18" charset="0"/>
            </a:endParaRPr>
          </a:p>
          <a:p>
            <a:pPr marL="114300" indent="0">
              <a:buNone/>
            </a:pPr>
            <a:r>
              <a:rPr lang="en-US" sz="1900" dirty="0">
                <a:latin typeface="Georgia" panose="02040502050405020303" pitchFamily="18" charset="0"/>
              </a:rPr>
              <a:t>Combining the 3 conference figures, CCU had a total of </a:t>
            </a:r>
            <a:r>
              <a:rPr lang="en-US" sz="1900" b="1" dirty="0">
                <a:solidFill>
                  <a:srgbClr val="FF0000"/>
                </a:solidFill>
                <a:latin typeface="Georgia" panose="02040502050405020303" pitchFamily="18" charset="0"/>
              </a:rPr>
              <a:t>283 student-athletes recognized</a:t>
            </a:r>
            <a:r>
              <a:rPr lang="en-US" sz="1900" dirty="0">
                <a:latin typeface="Georgia" panose="02040502050405020303" pitchFamily="18" charset="0"/>
              </a:rPr>
              <a:t>.  </a:t>
            </a:r>
            <a:endParaRPr lang="en-US" sz="1900" b="1" dirty="0">
              <a:latin typeface="Georgia" panose="02040502050405020303" pitchFamily="18" charset="0"/>
            </a:endParaRPr>
          </a:p>
        </p:txBody>
      </p:sp>
    </p:spTree>
    <p:extLst>
      <p:ext uri="{BB962C8B-B14F-4D97-AF65-F5344CB8AC3E}">
        <p14:creationId xmlns:p14="http://schemas.microsoft.com/office/powerpoint/2010/main" val="34078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5D326F-E9DF-4E25-A5D9-7CDFAB74F0A6}"/>
              </a:ext>
            </a:extLst>
          </p:cNvPr>
          <p:cNvSpPr>
            <a:spLocks noGrp="1"/>
          </p:cNvSpPr>
          <p:nvPr>
            <p:ph type="title"/>
          </p:nvPr>
        </p:nvSpPr>
        <p:spPr/>
        <p:txBody>
          <a:bodyPr/>
          <a:lstStyle/>
          <a:p>
            <a:pPr algn="ctr"/>
            <a:r>
              <a:rPr lang="en-US" sz="3600" b="1" dirty="0">
                <a:latin typeface="Georgia" panose="02040502050405020303" pitchFamily="18" charset="0"/>
              </a:rPr>
              <a:t>Success in </a:t>
            </a:r>
            <a:r>
              <a:rPr lang="en-US" sz="3600" b="1" dirty="0">
                <a:solidFill>
                  <a:srgbClr val="FF0000"/>
                </a:solidFill>
                <a:latin typeface="Georgia" panose="02040502050405020303" pitchFamily="18" charset="0"/>
              </a:rPr>
              <a:t>Competition:</a:t>
            </a:r>
            <a:br>
              <a:rPr lang="en-US" sz="3600" b="1" dirty="0">
                <a:solidFill>
                  <a:srgbClr val="FF0000"/>
                </a:solidFill>
                <a:latin typeface="Georgia" panose="02040502050405020303" pitchFamily="18" charset="0"/>
              </a:rPr>
            </a:br>
            <a:r>
              <a:rPr lang="en-US" sz="3600" b="1" dirty="0">
                <a:latin typeface="Georgia" panose="02040502050405020303" pitchFamily="18" charset="0"/>
              </a:rPr>
              <a:t>Sun Belt Conference Champions</a:t>
            </a:r>
            <a:endParaRPr lang="en-US" sz="3600" dirty="0"/>
          </a:p>
        </p:txBody>
      </p:sp>
      <p:pic>
        <p:nvPicPr>
          <p:cNvPr id="5" name="Content Placeholder 4">
            <a:extLst>
              <a:ext uri="{FF2B5EF4-FFF2-40B4-BE49-F238E27FC236}">
                <a16:creationId xmlns:a16="http://schemas.microsoft.com/office/drawing/2014/main" id="{287BDC6A-117B-4C27-8908-161DA9675B8E}"/>
              </a:ext>
            </a:extLst>
          </p:cNvPr>
          <p:cNvPicPr>
            <a:picLocks noGrp="1" noChangeAspect="1"/>
          </p:cNvPicPr>
          <p:nvPr>
            <p:ph sz="half" idx="2"/>
          </p:nvPr>
        </p:nvPicPr>
        <p:blipFill>
          <a:blip r:embed="rId2"/>
          <a:stretch>
            <a:fillRect/>
          </a:stretch>
        </p:blipFill>
        <p:spPr>
          <a:xfrm>
            <a:off x="4279037" y="1491450"/>
            <a:ext cx="3879017" cy="4635030"/>
          </a:xfrm>
          <a:prstGeom prst="rect">
            <a:avLst/>
          </a:prstGeom>
        </p:spPr>
      </p:pic>
      <p:pic>
        <p:nvPicPr>
          <p:cNvPr id="4" name="Content Placeholder 3">
            <a:extLst>
              <a:ext uri="{FF2B5EF4-FFF2-40B4-BE49-F238E27FC236}">
                <a16:creationId xmlns:a16="http://schemas.microsoft.com/office/drawing/2014/main" id="{20CCA03F-2802-4AC9-B360-413E2C17D4A1}"/>
              </a:ext>
            </a:extLst>
          </p:cNvPr>
          <p:cNvPicPr>
            <a:picLocks noGrp="1" noChangeAspect="1"/>
          </p:cNvPicPr>
          <p:nvPr>
            <p:ph sz="half" idx="1"/>
          </p:nvPr>
        </p:nvPicPr>
        <p:blipFill>
          <a:blip r:embed="rId3"/>
          <a:stretch>
            <a:fillRect/>
          </a:stretch>
        </p:blipFill>
        <p:spPr>
          <a:xfrm>
            <a:off x="363460" y="1491450"/>
            <a:ext cx="3897297" cy="4635030"/>
          </a:xfrm>
          <a:prstGeom prst="rect">
            <a:avLst/>
          </a:prstGeom>
        </p:spPr>
      </p:pic>
    </p:spTree>
    <p:extLst>
      <p:ext uri="{BB962C8B-B14F-4D97-AF65-F5344CB8AC3E}">
        <p14:creationId xmlns:p14="http://schemas.microsoft.com/office/powerpoint/2010/main" val="329002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Post-Season Recognition </a:t>
            </a:r>
            <a:endParaRPr lang="en-US" sz="4000" dirty="0">
              <a:latin typeface="Georgia" panose="02040502050405020303" pitchFamily="18" charset="0"/>
            </a:endParaRPr>
          </a:p>
        </p:txBody>
      </p:sp>
      <p:sp>
        <p:nvSpPr>
          <p:cNvPr id="3" name="Content Placeholder 2"/>
          <p:cNvSpPr>
            <a:spLocks noGrp="1"/>
          </p:cNvSpPr>
          <p:nvPr>
            <p:ph idx="1"/>
          </p:nvPr>
        </p:nvSpPr>
        <p:spPr>
          <a:xfrm>
            <a:off x="193431" y="1340528"/>
            <a:ext cx="7883769" cy="5406501"/>
          </a:xfrm>
        </p:spPr>
        <p:txBody>
          <a:bodyPr/>
          <a:lstStyle/>
          <a:p>
            <a:pPr marL="114300" indent="0">
              <a:buNone/>
            </a:pPr>
            <a:r>
              <a:rPr lang="en-US" sz="2400" b="1" dirty="0">
                <a:solidFill>
                  <a:srgbClr val="FF0000"/>
                </a:solidFill>
                <a:latin typeface="Georgia" panose="02040502050405020303" pitchFamily="18" charset="0"/>
              </a:rPr>
              <a:t>Alvaro Garcia-Pascual </a:t>
            </a:r>
            <a:r>
              <a:rPr lang="en-US" sz="2400" dirty="0">
                <a:latin typeface="Georgia" panose="02040502050405020303" pitchFamily="18" charset="0"/>
              </a:rPr>
              <a:t>(Men’s Soccer)</a:t>
            </a:r>
          </a:p>
          <a:p>
            <a:r>
              <a:rPr lang="en-US" sz="2400" dirty="0">
                <a:latin typeface="Georgia" panose="02040502050405020303" pitchFamily="18" charset="0"/>
              </a:rPr>
              <a:t>SBC First-Team All-Conference</a:t>
            </a:r>
          </a:p>
          <a:p>
            <a:pPr marL="114300" indent="0">
              <a:buNone/>
            </a:pPr>
            <a:r>
              <a:rPr lang="en-US" sz="2400" b="1" dirty="0">
                <a:solidFill>
                  <a:srgbClr val="FF0000"/>
                </a:solidFill>
                <a:latin typeface="Georgia" panose="02040502050405020303" pitchFamily="18" charset="0"/>
              </a:rPr>
              <a:t>Peter Dearle </a:t>
            </a:r>
            <a:r>
              <a:rPr lang="en-US" sz="2400" dirty="0">
                <a:latin typeface="Georgia" panose="02040502050405020303" pitchFamily="18" charset="0"/>
              </a:rPr>
              <a:t>(Men’s Soccer) </a:t>
            </a:r>
          </a:p>
          <a:p>
            <a:r>
              <a:rPr lang="en-US" sz="2400" dirty="0">
                <a:latin typeface="Georgia" panose="02040502050405020303" pitchFamily="18" charset="0"/>
              </a:rPr>
              <a:t>SBC Second-Team All-Conference</a:t>
            </a:r>
          </a:p>
          <a:p>
            <a:r>
              <a:rPr lang="en-US" sz="2400" dirty="0">
                <a:latin typeface="Georgia" panose="02040502050405020303" pitchFamily="18" charset="0"/>
              </a:rPr>
              <a:t>Scholar All American</a:t>
            </a:r>
          </a:p>
          <a:p>
            <a:pPr marL="114300" indent="0">
              <a:buNone/>
            </a:pPr>
            <a:r>
              <a:rPr lang="en-US" sz="2400" b="1" dirty="0">
                <a:solidFill>
                  <a:srgbClr val="FF0000"/>
                </a:solidFill>
                <a:latin typeface="Georgia" panose="02040502050405020303" pitchFamily="18" charset="0"/>
              </a:rPr>
              <a:t>Megan Brouse </a:t>
            </a:r>
            <a:r>
              <a:rPr lang="en-US" sz="2400" dirty="0">
                <a:latin typeface="Georgia" panose="02040502050405020303" pitchFamily="18" charset="0"/>
              </a:rPr>
              <a:t>(Women’s Soccer)</a:t>
            </a:r>
          </a:p>
          <a:p>
            <a:r>
              <a:rPr lang="en-US" sz="2400" dirty="0">
                <a:latin typeface="Georgia" panose="02040502050405020303" pitchFamily="18" charset="0"/>
              </a:rPr>
              <a:t>SBC Second-Team All-Conference</a:t>
            </a:r>
          </a:p>
          <a:p>
            <a:pPr marL="114300" indent="0">
              <a:buNone/>
            </a:pPr>
            <a:r>
              <a:rPr lang="en-US" sz="2400" b="1" dirty="0">
                <a:solidFill>
                  <a:srgbClr val="FF0000"/>
                </a:solidFill>
                <a:latin typeface="Georgia" panose="02040502050405020303" pitchFamily="18" charset="0"/>
              </a:rPr>
              <a:t>Molly Jones </a:t>
            </a:r>
            <a:r>
              <a:rPr lang="en-US" sz="2400" dirty="0">
                <a:latin typeface="Georgia" panose="02040502050405020303" pitchFamily="18" charset="0"/>
              </a:rPr>
              <a:t>(Cross Country)</a:t>
            </a:r>
          </a:p>
          <a:p>
            <a:r>
              <a:rPr lang="en-US" sz="2400" dirty="0">
                <a:latin typeface="Georgia" panose="02040502050405020303" pitchFamily="18" charset="0"/>
              </a:rPr>
              <a:t>SBC Champion (5K)</a:t>
            </a:r>
          </a:p>
          <a:p>
            <a:r>
              <a:rPr lang="en-US" sz="2400" dirty="0">
                <a:latin typeface="Georgia" panose="02040502050405020303" pitchFamily="18" charset="0"/>
              </a:rPr>
              <a:t>SBC Women’s Runner of the Year</a:t>
            </a:r>
          </a:p>
          <a:p>
            <a:r>
              <a:rPr lang="en-US" sz="2400" dirty="0">
                <a:latin typeface="Georgia" panose="02040502050405020303" pitchFamily="18" charset="0"/>
              </a:rPr>
              <a:t>NCAA Southeast All-Region</a:t>
            </a:r>
          </a:p>
          <a:p>
            <a:r>
              <a:rPr lang="en-US" sz="2400" dirty="0">
                <a:latin typeface="Georgia" panose="02040502050405020303" pitchFamily="18" charset="0"/>
              </a:rPr>
              <a:t>USTFCCCA All-Academic Athlete </a:t>
            </a:r>
          </a:p>
          <a:p>
            <a:endParaRPr lang="en-US" sz="2600" dirty="0">
              <a:latin typeface="Georgia" panose="02040502050405020303" pitchFamily="18" charset="0"/>
            </a:endParaRPr>
          </a:p>
        </p:txBody>
      </p:sp>
    </p:spTree>
    <p:extLst>
      <p:ext uri="{BB962C8B-B14F-4D97-AF65-F5344CB8AC3E}">
        <p14:creationId xmlns:p14="http://schemas.microsoft.com/office/powerpoint/2010/main" val="1785695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rgbClr val="2F2B20"/>
      </a:dk1>
      <a:lt1>
        <a:srgbClr val="FFFFFF"/>
      </a:lt1>
      <a:dk2>
        <a:srgbClr val="196760"/>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cfbe94e-9594-4e12-8ee1-eca45c56ad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1923ED210EA342AE7C8A6CDAA3FC3F" ma:contentTypeVersion="17" ma:contentTypeDescription="Create a new document." ma:contentTypeScope="" ma:versionID="6e7b62e833727c340a48bcc0e4afdee9">
  <xsd:schema xmlns:xsd="http://www.w3.org/2001/XMLSchema" xmlns:xs="http://www.w3.org/2001/XMLSchema" xmlns:p="http://schemas.microsoft.com/office/2006/metadata/properties" xmlns:ns1="http://schemas.microsoft.com/sharepoint/v3" xmlns:ns3="1cfbe94e-9594-4e12-8ee1-eca45c56ad3c" xmlns:ns4="1b695ace-2003-4c27-b456-f3fae9a31594" targetNamespace="http://schemas.microsoft.com/office/2006/metadata/properties" ma:root="true" ma:fieldsID="e9d674ba6170a6650416cf3fcc02d069" ns1:_="" ns3:_="" ns4:_="">
    <xsd:import namespace="http://schemas.microsoft.com/sharepoint/v3"/>
    <xsd:import namespace="1cfbe94e-9594-4e12-8ee1-eca45c56ad3c"/>
    <xsd:import namespace="1b695ace-2003-4c27-b456-f3fae9a315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fbe94e-9594-4e12-8ee1-eca45c56a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95ace-2003-4c27-b456-f3fae9a3159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8BB193-3D35-49D6-B88D-A9CDD715DF4F}">
  <ds:schemaRefs>
    <ds:schemaRef ds:uri="http://purl.org/dc/terms/"/>
    <ds:schemaRef ds:uri="http://www.w3.org/XML/1998/namespace"/>
    <ds:schemaRef ds:uri="http://schemas.microsoft.com/office/2006/documentManagement/types"/>
    <ds:schemaRef ds:uri="http://purl.org/dc/elements/1.1/"/>
    <ds:schemaRef ds:uri="1cfbe94e-9594-4e12-8ee1-eca45c56ad3c"/>
    <ds:schemaRef ds:uri="http://schemas.openxmlformats.org/package/2006/metadata/core-properties"/>
    <ds:schemaRef ds:uri="http://schemas.microsoft.com/office/2006/metadata/properties"/>
    <ds:schemaRef ds:uri="http://schemas.microsoft.com/office/infopath/2007/PartnerControls"/>
    <ds:schemaRef ds:uri="1b695ace-2003-4c27-b456-f3fae9a31594"/>
    <ds:schemaRef ds:uri="http://schemas.microsoft.com/sharepoint/v3"/>
    <ds:schemaRef ds:uri="http://purl.org/dc/dcmitype/"/>
  </ds:schemaRefs>
</ds:datastoreItem>
</file>

<file path=customXml/itemProps2.xml><?xml version="1.0" encoding="utf-8"?>
<ds:datastoreItem xmlns:ds="http://schemas.openxmlformats.org/officeDocument/2006/customXml" ds:itemID="{7629F662-9382-4430-8A17-630B82B43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fbe94e-9594-4e12-8ee1-eca45c56ad3c"/>
    <ds:schemaRef ds:uri="1b695ace-2003-4c27-b456-f3fae9a31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FC7709-1CAE-4E00-B41F-233416284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11226</TotalTime>
  <Words>4342</Words>
  <Application>Microsoft Office PowerPoint</Application>
  <PresentationFormat>On-screen Show (4:3)</PresentationFormat>
  <Paragraphs>984</Paragraphs>
  <Slides>56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ＭＳ Ｐゴシック</vt:lpstr>
      <vt:lpstr>AppleGothic</vt:lpstr>
      <vt:lpstr>Arial</vt:lpstr>
      <vt:lpstr>Arial Narrow</vt:lpstr>
      <vt:lpstr>Calibri</vt:lpstr>
      <vt:lpstr>Cambria</vt:lpstr>
      <vt:lpstr>Georgia</vt:lpstr>
      <vt:lpstr>Times New Roman</vt:lpstr>
      <vt:lpstr>Wingdings</vt:lpstr>
      <vt:lpstr>Adjacency</vt:lpstr>
      <vt:lpstr>Student-Athlete Academic Report Coastal Carolina University, 2022-23</vt:lpstr>
      <vt:lpstr>NCAA Faculty Athletics Representative (FAR)</vt:lpstr>
      <vt:lpstr>Dept. of Athletics Mission Statement</vt:lpstr>
      <vt:lpstr>Dept. of Athletics Diversity Statement</vt:lpstr>
      <vt:lpstr>Success in the CLASSROOM</vt:lpstr>
      <vt:lpstr>Sun Belt Conference  Academic Awards 2022-23</vt:lpstr>
      <vt:lpstr>ASUN and C-USA  Academic Awards 2022-23</vt:lpstr>
      <vt:lpstr>Success in Competition: Sun Belt Conference Champions</vt:lpstr>
      <vt:lpstr>Post-Season Recognition </vt:lpstr>
      <vt:lpstr>Post-Season Recognition </vt:lpstr>
      <vt:lpstr>Post-Season Recognition </vt:lpstr>
      <vt:lpstr>Post-Season Recognition </vt:lpstr>
      <vt:lpstr>Post-Season Recognition </vt:lpstr>
      <vt:lpstr>Post-Season Recognition </vt:lpstr>
      <vt:lpstr>Post-Season Recognition </vt:lpstr>
      <vt:lpstr>Post-Season Recognition </vt:lpstr>
      <vt:lpstr>Post-Season Recognition </vt:lpstr>
      <vt:lpstr>Recognizing ACADEMIC and ATHLETIC Excellence</vt:lpstr>
      <vt:lpstr>Recognizing ACADEMIC and ATHLETIC Excellence</vt:lpstr>
      <vt:lpstr>Recognizing ACADEMIC and ATHLETIC Excellence</vt:lpstr>
      <vt:lpstr>Recognizing ACADEMIC and ATHLETIC Excellence</vt:lpstr>
      <vt:lpstr>Recognizing ACADEMIC and ATHLETIC Excellence</vt:lpstr>
      <vt:lpstr>Recognizing ACADEMIC and ATHLETIC Excellence</vt:lpstr>
      <vt:lpstr>Recognizing ACADEMIC and ATHLETIC Excellence</vt:lpstr>
      <vt:lpstr>Recognizing ACADEMIC and ATHLETIC Excellence</vt:lpstr>
      <vt:lpstr>TEAM Academic Awards</vt:lpstr>
      <vt:lpstr>Cumulative Grade Point Average (GPA) Summary for Student-Athletes, at the end of Spring 2023 semester</vt:lpstr>
      <vt:lpstr>Average Grade Point Average Per Team –Women’s Sports at end of Spring 2023</vt:lpstr>
      <vt:lpstr>Average Grade Point Average Per Team –Men’s Sports at end of Spring 2023</vt:lpstr>
      <vt:lpstr>Distribution of Student-Athletes (including Team Managers, Dance, &amp; Cheer) by College</vt:lpstr>
      <vt:lpstr>Sports with Head Count Scholarships</vt:lpstr>
      <vt:lpstr>Sports with Equivalency Scholarships</vt:lpstr>
      <vt:lpstr>Coastal Carolina University</vt:lpstr>
      <vt:lpstr>NCAA Scholarships Per Sport Men’s Sports</vt:lpstr>
      <vt:lpstr>NCAA Scholarships Per Sport Women’s Sports</vt:lpstr>
      <vt:lpstr>Graduation Success Rate (GSR)</vt:lpstr>
      <vt:lpstr>NCAA Division I Academic Reforms: Graduation Success Rate (GSR)</vt:lpstr>
      <vt:lpstr>Graduation Success Rates (GSR) for 2016-17 Cohort Group</vt:lpstr>
      <vt:lpstr>Graduation Success Rates (GSR) for CCU Women’s Sports (2016-17 cohort)</vt:lpstr>
      <vt:lpstr>Graduation Success Rates (GSR) for CCU  Women’s Sports over the last 6-years</vt:lpstr>
      <vt:lpstr>Graduation Success Rates (GSR) for CCU  Men’s Sports (2016-17 cohort)</vt:lpstr>
      <vt:lpstr>Graduation Success Rates (GSR) for CCU  Men’s Sports over the last 6 years</vt:lpstr>
      <vt:lpstr>Academic Progress Rate (APR)</vt:lpstr>
      <vt:lpstr>NCAA Division I Academic Reforms: Academic Progress Rate (APR) </vt:lpstr>
      <vt:lpstr>Academic Progress Rate (APR) for Women’s Sports  (2022-2023)</vt:lpstr>
      <vt:lpstr>APR for Women’s Sports  over the last 6 reporting periods </vt:lpstr>
      <vt:lpstr>Academic Progress Rate (APR) for  Men’s Sports (2022-23)</vt:lpstr>
      <vt:lpstr>APR for Men’s Sports over the last  reporting periods</vt:lpstr>
      <vt:lpstr>CCU Student-Athletes Serving our Community</vt:lpstr>
      <vt:lpstr>CCU Student-Athletes Serving our Community</vt:lpstr>
      <vt:lpstr>CCU Student-Athletes Serving our Community</vt:lpstr>
      <vt:lpstr>Recognition of our Colleagues</vt:lpstr>
      <vt:lpstr>Recognition of our Colleagues</vt:lpstr>
      <vt:lpstr>Sun Belt Conference Geography</vt:lpstr>
      <vt:lpstr>Sun Belt Sponsored Sports</vt:lpstr>
      <vt:lpstr>SBC Bubas Cup 2022-23</vt:lpstr>
    </vt:vector>
  </TitlesOfParts>
  <Company>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Thompson</dc:creator>
  <cp:lastModifiedBy>Mark Mitchell</cp:lastModifiedBy>
  <cp:revision>489</cp:revision>
  <cp:lastPrinted>2023-10-02T13:57:35Z</cp:lastPrinted>
  <dcterms:created xsi:type="dcterms:W3CDTF">2013-11-13T15:28:35Z</dcterms:created>
  <dcterms:modified xsi:type="dcterms:W3CDTF">2023-11-06T13:43:00Z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0x010100141923ED210EA342AE7C8A6CDAA3FC3F</vt:lpwstr>
  </property>
</Properties>
</file>