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97" r:id="rId3"/>
    <p:sldId id="333" r:id="rId4"/>
    <p:sldId id="299" r:id="rId5"/>
    <p:sldId id="300" r:id="rId6"/>
    <p:sldId id="301" r:id="rId7"/>
    <p:sldId id="319" r:id="rId8"/>
    <p:sldId id="320" r:id="rId9"/>
    <p:sldId id="290" r:id="rId10"/>
    <p:sldId id="261" r:id="rId11"/>
    <p:sldId id="295" r:id="rId12"/>
    <p:sldId id="270" r:id="rId13"/>
    <p:sldId id="266" r:id="rId14"/>
    <p:sldId id="298" r:id="rId15"/>
    <p:sldId id="258" r:id="rId16"/>
    <p:sldId id="294" r:id="rId17"/>
    <p:sldId id="331" r:id="rId18"/>
    <p:sldId id="289" r:id="rId19"/>
    <p:sldId id="291" r:id="rId20"/>
    <p:sldId id="296" r:id="rId21"/>
    <p:sldId id="263" r:id="rId22"/>
    <p:sldId id="302" r:id="rId23"/>
    <p:sldId id="303" r:id="rId24"/>
    <p:sldId id="304" r:id="rId25"/>
    <p:sldId id="307" r:id="rId26"/>
    <p:sldId id="305" r:id="rId27"/>
    <p:sldId id="306" r:id="rId28"/>
    <p:sldId id="309" r:id="rId29"/>
    <p:sldId id="317" r:id="rId30"/>
    <p:sldId id="318" r:id="rId31"/>
    <p:sldId id="316" r:id="rId32"/>
    <p:sldId id="262" r:id="rId33"/>
    <p:sldId id="321" r:id="rId34"/>
    <p:sldId id="322" r:id="rId35"/>
    <p:sldId id="323" r:id="rId36"/>
    <p:sldId id="292" r:id="rId37"/>
    <p:sldId id="310" r:id="rId38"/>
    <p:sldId id="308" r:id="rId39"/>
    <p:sldId id="330" r:id="rId40"/>
    <p:sldId id="332" r:id="rId41"/>
    <p:sldId id="311" r:id="rId42"/>
    <p:sldId id="312" r:id="rId43"/>
    <p:sldId id="314" r:id="rId44"/>
    <p:sldId id="313" r:id="rId45"/>
    <p:sldId id="315" r:id="rId46"/>
    <p:sldId id="325" r:id="rId47"/>
    <p:sldId id="324" r:id="rId48"/>
    <p:sldId id="326" r:id="rId49"/>
    <p:sldId id="327" r:id="rId50"/>
    <p:sldId id="328" r:id="rId51"/>
    <p:sldId id="329"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4660"/>
  </p:normalViewPr>
  <p:slideViewPr>
    <p:cSldViewPr snapToGrid="0">
      <p:cViewPr varScale="1">
        <p:scale>
          <a:sx n="113" d="100"/>
          <a:sy n="113" d="100"/>
        </p:scale>
        <p:origin x="81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AA4DAD-4CB4-44E4-8910-4C3D6D2AAA55}" type="datetimeFigureOut">
              <a:rPr lang="en-US" smtClean="0"/>
              <a:t>12/6/2023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947AD4-A0AE-47CF-ABCD-125CA59870D3}" type="slidenum">
              <a:rPr lang="en-US" smtClean="0"/>
              <a:t>‹#›</a:t>
            </a:fld>
            <a:endParaRPr lang="en-US"/>
          </a:p>
        </p:txBody>
      </p:sp>
    </p:spTree>
    <p:extLst>
      <p:ext uri="{BB962C8B-B14F-4D97-AF65-F5344CB8AC3E}">
        <p14:creationId xmlns:p14="http://schemas.microsoft.com/office/powerpoint/2010/main" val="306776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dfce81f19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dfce81f19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4ff9c4cb4_3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4ff9c4cb4_3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4ff9c4cb4_3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4ff9c4cb4_3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49625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1b1a71d38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1b1a71d38_3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c8230601d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c8230601d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431007ba2_0_2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431007ba2_0_2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c8230601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c8230601d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18711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c8230601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c8230601d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92794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c8230601d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c8230601d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10385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87027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c8230601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c8230601d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1b1a71d38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1b1a71d38_3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64027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92846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034158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522285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26183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9716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753065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974527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80332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84463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59925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499087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62510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620735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105353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415940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295096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825029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07976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706017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126825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280754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012602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926331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839461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715628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869279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1b1a71d38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1b1a71d38_3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297936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938601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37118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951902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955104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dda1946d_6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dda1946d_6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55965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47430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49552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c8230601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c8230601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40326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dda1946d_6_3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dda1946d_6_3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66859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9" y="2290857"/>
            <a:ext cx="10290000" cy="182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733">
                <a:latin typeface="Manrope"/>
                <a:ea typeface="Manrope"/>
                <a:cs typeface="Manrope"/>
                <a:sym typeface="Manrop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3076900" y="3997657"/>
            <a:ext cx="6038400" cy="48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000"/>
              <a:buNone/>
              <a:defRPr sz="1868">
                <a:solidFill>
                  <a:schemeClr val="dk1"/>
                </a:solidFill>
                <a:latin typeface="Albert Sans"/>
                <a:ea typeface="Albert Sans"/>
                <a:cs typeface="Albert Sans"/>
                <a:sym typeface="Albert Sans"/>
              </a:defRPr>
            </a:lvl1pPr>
            <a:lvl2pPr lvl="1" algn="ctr">
              <a:lnSpc>
                <a:spcPct val="100000"/>
              </a:lnSpc>
              <a:spcBef>
                <a:spcPts val="0"/>
              </a:spcBef>
              <a:spcAft>
                <a:spcPts val="0"/>
              </a:spcAft>
              <a:buSzPts val="1800"/>
              <a:buNone/>
              <a:defRPr sz="2401"/>
            </a:lvl2pPr>
            <a:lvl3pPr lvl="2" algn="ctr">
              <a:lnSpc>
                <a:spcPct val="100000"/>
              </a:lnSpc>
              <a:spcBef>
                <a:spcPts val="0"/>
              </a:spcBef>
              <a:spcAft>
                <a:spcPts val="0"/>
              </a:spcAft>
              <a:buSzPts val="1800"/>
              <a:buNone/>
              <a:defRPr sz="2401"/>
            </a:lvl3pPr>
            <a:lvl4pPr lvl="3" algn="ctr">
              <a:lnSpc>
                <a:spcPct val="100000"/>
              </a:lnSpc>
              <a:spcBef>
                <a:spcPts val="0"/>
              </a:spcBef>
              <a:spcAft>
                <a:spcPts val="0"/>
              </a:spcAft>
              <a:buSzPts val="1800"/>
              <a:buNone/>
              <a:defRPr sz="2401"/>
            </a:lvl4pPr>
            <a:lvl5pPr lvl="4" algn="ctr">
              <a:lnSpc>
                <a:spcPct val="100000"/>
              </a:lnSpc>
              <a:spcBef>
                <a:spcPts val="0"/>
              </a:spcBef>
              <a:spcAft>
                <a:spcPts val="0"/>
              </a:spcAft>
              <a:buSzPts val="1800"/>
              <a:buNone/>
              <a:defRPr sz="2401"/>
            </a:lvl5pPr>
            <a:lvl6pPr lvl="5" algn="ctr">
              <a:lnSpc>
                <a:spcPct val="100000"/>
              </a:lnSpc>
              <a:spcBef>
                <a:spcPts val="0"/>
              </a:spcBef>
              <a:spcAft>
                <a:spcPts val="0"/>
              </a:spcAft>
              <a:buSzPts val="1800"/>
              <a:buNone/>
              <a:defRPr sz="2401"/>
            </a:lvl6pPr>
            <a:lvl7pPr lvl="6" algn="ctr">
              <a:lnSpc>
                <a:spcPct val="100000"/>
              </a:lnSpc>
              <a:spcBef>
                <a:spcPts val="0"/>
              </a:spcBef>
              <a:spcAft>
                <a:spcPts val="0"/>
              </a:spcAft>
              <a:buSzPts val="1800"/>
              <a:buNone/>
              <a:defRPr sz="2401"/>
            </a:lvl7pPr>
            <a:lvl8pPr lvl="7" algn="ctr">
              <a:lnSpc>
                <a:spcPct val="100000"/>
              </a:lnSpc>
              <a:spcBef>
                <a:spcPts val="0"/>
              </a:spcBef>
              <a:spcAft>
                <a:spcPts val="0"/>
              </a:spcAft>
              <a:buSzPts val="1800"/>
              <a:buNone/>
              <a:defRPr sz="2401"/>
            </a:lvl8pPr>
            <a:lvl9pPr lvl="8" algn="ctr">
              <a:lnSpc>
                <a:spcPct val="100000"/>
              </a:lnSpc>
              <a:spcBef>
                <a:spcPts val="0"/>
              </a:spcBef>
              <a:spcAft>
                <a:spcPts val="0"/>
              </a:spcAft>
              <a:buSzPts val="1800"/>
              <a:buNone/>
              <a:defRPr sz="2401"/>
            </a:lvl9pPr>
          </a:lstStyle>
          <a:p>
            <a:endParaRPr/>
          </a:p>
        </p:txBody>
      </p:sp>
      <p:sp>
        <p:nvSpPr>
          <p:cNvPr id="11" name="Google Shape;11;p2"/>
          <p:cNvSpPr/>
          <p:nvPr/>
        </p:nvSpPr>
        <p:spPr>
          <a:xfrm>
            <a:off x="1" y="-203801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2" name="Google Shape;12;p2"/>
          <p:cNvSpPr/>
          <p:nvPr/>
        </p:nvSpPr>
        <p:spPr>
          <a:xfrm>
            <a:off x="3" y="-24112"/>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3" name="Google Shape;13;p2"/>
          <p:cNvSpPr/>
          <p:nvPr/>
        </p:nvSpPr>
        <p:spPr>
          <a:xfrm rot="10800000">
            <a:off x="1004593" y="483483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4" name="Google Shape;14;p2"/>
          <p:cNvSpPr/>
          <p:nvPr/>
        </p:nvSpPr>
        <p:spPr>
          <a:xfrm rot="10800000">
            <a:off x="951219" y="4855073"/>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9325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 name="Google Shape;90;p14"/>
          <p:cNvSpPr txBox="1">
            <a:spLocks noGrp="1"/>
          </p:cNvSpPr>
          <p:nvPr>
            <p:ph type="title" idx="2"/>
          </p:nvPr>
        </p:nvSpPr>
        <p:spPr>
          <a:xfrm>
            <a:off x="960001" y="3266600"/>
            <a:ext cx="307400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4"/>
          <p:cNvSpPr txBox="1">
            <a:spLocks noGrp="1"/>
          </p:cNvSpPr>
          <p:nvPr>
            <p:ph type="subTitle" idx="1"/>
          </p:nvPr>
        </p:nvSpPr>
        <p:spPr>
          <a:xfrm>
            <a:off x="960001" y="3669491"/>
            <a:ext cx="3074000" cy="16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2133"/>
              </a:spcBef>
              <a:spcAft>
                <a:spcPts val="0"/>
              </a:spcAft>
              <a:buSzPts val="1100"/>
              <a:buNone/>
              <a:defRPr sz="1467"/>
            </a:lvl3pPr>
            <a:lvl4pPr lvl="3" algn="ctr" rtl="0">
              <a:lnSpc>
                <a:spcPct val="100000"/>
              </a:lnSpc>
              <a:spcBef>
                <a:spcPts val="2133"/>
              </a:spcBef>
              <a:spcAft>
                <a:spcPts val="0"/>
              </a:spcAft>
              <a:buSzPts val="1100"/>
              <a:buNone/>
              <a:defRPr sz="1467"/>
            </a:lvl4pPr>
            <a:lvl5pPr lvl="4" algn="ctr" rtl="0">
              <a:lnSpc>
                <a:spcPct val="100000"/>
              </a:lnSpc>
              <a:spcBef>
                <a:spcPts val="2133"/>
              </a:spcBef>
              <a:spcAft>
                <a:spcPts val="0"/>
              </a:spcAft>
              <a:buSzPts val="1100"/>
              <a:buNone/>
              <a:defRPr sz="1467"/>
            </a:lvl5pPr>
            <a:lvl6pPr lvl="5" algn="ctr" rtl="0">
              <a:lnSpc>
                <a:spcPct val="100000"/>
              </a:lnSpc>
              <a:spcBef>
                <a:spcPts val="2133"/>
              </a:spcBef>
              <a:spcAft>
                <a:spcPts val="0"/>
              </a:spcAft>
              <a:buSzPts val="1100"/>
              <a:buNone/>
              <a:defRPr sz="1467"/>
            </a:lvl6pPr>
            <a:lvl7pPr lvl="6" algn="ctr" rtl="0">
              <a:lnSpc>
                <a:spcPct val="100000"/>
              </a:lnSpc>
              <a:spcBef>
                <a:spcPts val="2133"/>
              </a:spcBef>
              <a:spcAft>
                <a:spcPts val="0"/>
              </a:spcAft>
              <a:buSzPts val="1100"/>
              <a:buNone/>
              <a:defRPr sz="1467"/>
            </a:lvl7pPr>
            <a:lvl8pPr lvl="7" algn="ctr" rtl="0">
              <a:lnSpc>
                <a:spcPct val="100000"/>
              </a:lnSpc>
              <a:spcBef>
                <a:spcPts val="2133"/>
              </a:spcBef>
              <a:spcAft>
                <a:spcPts val="0"/>
              </a:spcAft>
              <a:buSzPts val="1100"/>
              <a:buNone/>
              <a:defRPr sz="1467"/>
            </a:lvl8pPr>
            <a:lvl9pPr lvl="8" algn="ctr" rtl="0">
              <a:lnSpc>
                <a:spcPct val="100000"/>
              </a:lnSpc>
              <a:spcBef>
                <a:spcPts val="2133"/>
              </a:spcBef>
              <a:spcAft>
                <a:spcPts val="2133"/>
              </a:spcAft>
              <a:buSzPts val="1100"/>
              <a:buNone/>
              <a:defRPr sz="1467"/>
            </a:lvl9pPr>
          </a:lstStyle>
          <a:p>
            <a:endParaRPr/>
          </a:p>
        </p:txBody>
      </p:sp>
      <p:sp>
        <p:nvSpPr>
          <p:cNvPr id="92" name="Google Shape;92;p14"/>
          <p:cNvSpPr txBox="1">
            <a:spLocks noGrp="1"/>
          </p:cNvSpPr>
          <p:nvPr>
            <p:ph type="title" idx="3"/>
          </p:nvPr>
        </p:nvSpPr>
        <p:spPr>
          <a:xfrm>
            <a:off x="4558961" y="3266600"/>
            <a:ext cx="307400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14"/>
          <p:cNvSpPr txBox="1">
            <a:spLocks noGrp="1"/>
          </p:cNvSpPr>
          <p:nvPr>
            <p:ph type="subTitle" idx="4"/>
          </p:nvPr>
        </p:nvSpPr>
        <p:spPr>
          <a:xfrm>
            <a:off x="4558961" y="3669491"/>
            <a:ext cx="3074000" cy="16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2133"/>
              </a:spcBef>
              <a:spcAft>
                <a:spcPts val="0"/>
              </a:spcAft>
              <a:buSzPts val="1100"/>
              <a:buNone/>
              <a:defRPr sz="1467"/>
            </a:lvl3pPr>
            <a:lvl4pPr lvl="3" algn="ctr" rtl="0">
              <a:lnSpc>
                <a:spcPct val="100000"/>
              </a:lnSpc>
              <a:spcBef>
                <a:spcPts val="2133"/>
              </a:spcBef>
              <a:spcAft>
                <a:spcPts val="0"/>
              </a:spcAft>
              <a:buSzPts val="1100"/>
              <a:buNone/>
              <a:defRPr sz="1467"/>
            </a:lvl4pPr>
            <a:lvl5pPr lvl="4" algn="ctr" rtl="0">
              <a:lnSpc>
                <a:spcPct val="100000"/>
              </a:lnSpc>
              <a:spcBef>
                <a:spcPts val="2133"/>
              </a:spcBef>
              <a:spcAft>
                <a:spcPts val="0"/>
              </a:spcAft>
              <a:buSzPts val="1100"/>
              <a:buNone/>
              <a:defRPr sz="1467"/>
            </a:lvl5pPr>
            <a:lvl6pPr lvl="5" algn="ctr" rtl="0">
              <a:lnSpc>
                <a:spcPct val="100000"/>
              </a:lnSpc>
              <a:spcBef>
                <a:spcPts val="2133"/>
              </a:spcBef>
              <a:spcAft>
                <a:spcPts val="0"/>
              </a:spcAft>
              <a:buSzPts val="1100"/>
              <a:buNone/>
              <a:defRPr sz="1467"/>
            </a:lvl6pPr>
            <a:lvl7pPr lvl="6" algn="ctr" rtl="0">
              <a:lnSpc>
                <a:spcPct val="100000"/>
              </a:lnSpc>
              <a:spcBef>
                <a:spcPts val="2133"/>
              </a:spcBef>
              <a:spcAft>
                <a:spcPts val="0"/>
              </a:spcAft>
              <a:buSzPts val="1100"/>
              <a:buNone/>
              <a:defRPr sz="1467"/>
            </a:lvl7pPr>
            <a:lvl8pPr lvl="7" algn="ctr" rtl="0">
              <a:lnSpc>
                <a:spcPct val="100000"/>
              </a:lnSpc>
              <a:spcBef>
                <a:spcPts val="2133"/>
              </a:spcBef>
              <a:spcAft>
                <a:spcPts val="0"/>
              </a:spcAft>
              <a:buSzPts val="1100"/>
              <a:buNone/>
              <a:defRPr sz="1467"/>
            </a:lvl8pPr>
            <a:lvl9pPr lvl="8" algn="ctr" rtl="0">
              <a:lnSpc>
                <a:spcPct val="100000"/>
              </a:lnSpc>
              <a:spcBef>
                <a:spcPts val="2133"/>
              </a:spcBef>
              <a:spcAft>
                <a:spcPts val="2133"/>
              </a:spcAft>
              <a:buSzPts val="1100"/>
              <a:buNone/>
              <a:defRPr sz="1467"/>
            </a:lvl9pPr>
          </a:lstStyle>
          <a:p>
            <a:endParaRPr/>
          </a:p>
        </p:txBody>
      </p:sp>
      <p:sp>
        <p:nvSpPr>
          <p:cNvPr id="94" name="Google Shape;94;p14"/>
          <p:cNvSpPr txBox="1">
            <a:spLocks noGrp="1"/>
          </p:cNvSpPr>
          <p:nvPr>
            <p:ph type="title" idx="5"/>
          </p:nvPr>
        </p:nvSpPr>
        <p:spPr>
          <a:xfrm>
            <a:off x="8157924" y="3266600"/>
            <a:ext cx="3074000" cy="48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4"/>
          <p:cNvSpPr txBox="1">
            <a:spLocks noGrp="1"/>
          </p:cNvSpPr>
          <p:nvPr>
            <p:ph type="subTitle" idx="6"/>
          </p:nvPr>
        </p:nvSpPr>
        <p:spPr>
          <a:xfrm>
            <a:off x="8157924" y="3669491"/>
            <a:ext cx="3074000" cy="16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2133"/>
              </a:spcBef>
              <a:spcAft>
                <a:spcPts val="0"/>
              </a:spcAft>
              <a:buSzPts val="1100"/>
              <a:buNone/>
              <a:defRPr sz="1467"/>
            </a:lvl3pPr>
            <a:lvl4pPr lvl="3" algn="ctr" rtl="0">
              <a:lnSpc>
                <a:spcPct val="100000"/>
              </a:lnSpc>
              <a:spcBef>
                <a:spcPts val="2133"/>
              </a:spcBef>
              <a:spcAft>
                <a:spcPts val="0"/>
              </a:spcAft>
              <a:buSzPts val="1100"/>
              <a:buNone/>
              <a:defRPr sz="1467"/>
            </a:lvl4pPr>
            <a:lvl5pPr lvl="4" algn="ctr" rtl="0">
              <a:lnSpc>
                <a:spcPct val="100000"/>
              </a:lnSpc>
              <a:spcBef>
                <a:spcPts val="2133"/>
              </a:spcBef>
              <a:spcAft>
                <a:spcPts val="0"/>
              </a:spcAft>
              <a:buSzPts val="1100"/>
              <a:buNone/>
              <a:defRPr sz="1467"/>
            </a:lvl5pPr>
            <a:lvl6pPr lvl="5" algn="ctr" rtl="0">
              <a:lnSpc>
                <a:spcPct val="100000"/>
              </a:lnSpc>
              <a:spcBef>
                <a:spcPts val="2133"/>
              </a:spcBef>
              <a:spcAft>
                <a:spcPts val="0"/>
              </a:spcAft>
              <a:buSzPts val="1100"/>
              <a:buNone/>
              <a:defRPr sz="1467"/>
            </a:lvl6pPr>
            <a:lvl7pPr lvl="6" algn="ctr" rtl="0">
              <a:lnSpc>
                <a:spcPct val="100000"/>
              </a:lnSpc>
              <a:spcBef>
                <a:spcPts val="2133"/>
              </a:spcBef>
              <a:spcAft>
                <a:spcPts val="0"/>
              </a:spcAft>
              <a:buSzPts val="1100"/>
              <a:buNone/>
              <a:defRPr sz="1467"/>
            </a:lvl7pPr>
            <a:lvl8pPr lvl="7" algn="ctr" rtl="0">
              <a:lnSpc>
                <a:spcPct val="100000"/>
              </a:lnSpc>
              <a:spcBef>
                <a:spcPts val="2133"/>
              </a:spcBef>
              <a:spcAft>
                <a:spcPts val="0"/>
              </a:spcAft>
              <a:buSzPts val="1100"/>
              <a:buNone/>
              <a:defRPr sz="1467"/>
            </a:lvl8pPr>
            <a:lvl9pPr lvl="8" algn="ctr" rtl="0">
              <a:lnSpc>
                <a:spcPct val="100000"/>
              </a:lnSpc>
              <a:spcBef>
                <a:spcPts val="2133"/>
              </a:spcBef>
              <a:spcAft>
                <a:spcPts val="2133"/>
              </a:spcAft>
              <a:buSzPts val="1100"/>
              <a:buNone/>
              <a:defRPr sz="1467"/>
            </a:lvl9pPr>
          </a:lstStyle>
          <a:p>
            <a:endParaRPr/>
          </a:p>
        </p:txBody>
      </p:sp>
      <p:sp>
        <p:nvSpPr>
          <p:cNvPr id="96" name="Google Shape;96;p14"/>
          <p:cNvSpPr txBox="1">
            <a:spLocks noGrp="1"/>
          </p:cNvSpPr>
          <p:nvPr>
            <p:ph type="title" idx="7" hasCustomPrompt="1"/>
          </p:nvPr>
        </p:nvSpPr>
        <p:spPr>
          <a:xfrm>
            <a:off x="960004" y="2283711"/>
            <a:ext cx="10972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1"/>
            </a:lvl2pPr>
            <a:lvl3pPr lvl="2" rtl="0">
              <a:spcBef>
                <a:spcPts val="0"/>
              </a:spcBef>
              <a:spcAft>
                <a:spcPts val="0"/>
              </a:spcAft>
              <a:buSzPts val="3000"/>
              <a:buNone/>
              <a:defRPr sz="4001"/>
            </a:lvl3pPr>
            <a:lvl4pPr lvl="3" rtl="0">
              <a:spcBef>
                <a:spcPts val="0"/>
              </a:spcBef>
              <a:spcAft>
                <a:spcPts val="0"/>
              </a:spcAft>
              <a:buSzPts val="3000"/>
              <a:buNone/>
              <a:defRPr sz="4001"/>
            </a:lvl4pPr>
            <a:lvl5pPr lvl="4" rtl="0">
              <a:spcBef>
                <a:spcPts val="0"/>
              </a:spcBef>
              <a:spcAft>
                <a:spcPts val="0"/>
              </a:spcAft>
              <a:buSzPts val="3000"/>
              <a:buNone/>
              <a:defRPr sz="4001"/>
            </a:lvl5pPr>
            <a:lvl6pPr lvl="5" rtl="0">
              <a:spcBef>
                <a:spcPts val="0"/>
              </a:spcBef>
              <a:spcAft>
                <a:spcPts val="0"/>
              </a:spcAft>
              <a:buSzPts val="3000"/>
              <a:buNone/>
              <a:defRPr sz="4001"/>
            </a:lvl6pPr>
            <a:lvl7pPr lvl="6" rtl="0">
              <a:spcBef>
                <a:spcPts val="0"/>
              </a:spcBef>
              <a:spcAft>
                <a:spcPts val="0"/>
              </a:spcAft>
              <a:buSzPts val="3000"/>
              <a:buNone/>
              <a:defRPr sz="4001"/>
            </a:lvl7pPr>
            <a:lvl8pPr lvl="7" rtl="0">
              <a:spcBef>
                <a:spcPts val="0"/>
              </a:spcBef>
              <a:spcAft>
                <a:spcPts val="0"/>
              </a:spcAft>
              <a:buSzPts val="3000"/>
              <a:buNone/>
              <a:defRPr sz="4001"/>
            </a:lvl8pPr>
            <a:lvl9pPr lvl="8" rtl="0">
              <a:spcBef>
                <a:spcPts val="0"/>
              </a:spcBef>
              <a:spcAft>
                <a:spcPts val="0"/>
              </a:spcAft>
              <a:buSzPts val="3000"/>
              <a:buNone/>
              <a:defRPr sz="4001"/>
            </a:lvl9pPr>
          </a:lstStyle>
          <a:p>
            <a:r>
              <a:t>xx%</a:t>
            </a:r>
          </a:p>
        </p:txBody>
      </p:sp>
      <p:sp>
        <p:nvSpPr>
          <p:cNvPr id="97" name="Google Shape;97;p14"/>
          <p:cNvSpPr txBox="1">
            <a:spLocks noGrp="1"/>
          </p:cNvSpPr>
          <p:nvPr>
            <p:ph type="title" idx="8" hasCustomPrompt="1"/>
          </p:nvPr>
        </p:nvSpPr>
        <p:spPr>
          <a:xfrm>
            <a:off x="4558961" y="2283711"/>
            <a:ext cx="10972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1"/>
            </a:lvl2pPr>
            <a:lvl3pPr lvl="2" rtl="0">
              <a:spcBef>
                <a:spcPts val="0"/>
              </a:spcBef>
              <a:spcAft>
                <a:spcPts val="0"/>
              </a:spcAft>
              <a:buSzPts val="3000"/>
              <a:buNone/>
              <a:defRPr sz="4001"/>
            </a:lvl3pPr>
            <a:lvl4pPr lvl="3" rtl="0">
              <a:spcBef>
                <a:spcPts val="0"/>
              </a:spcBef>
              <a:spcAft>
                <a:spcPts val="0"/>
              </a:spcAft>
              <a:buSzPts val="3000"/>
              <a:buNone/>
              <a:defRPr sz="4001"/>
            </a:lvl4pPr>
            <a:lvl5pPr lvl="4" rtl="0">
              <a:spcBef>
                <a:spcPts val="0"/>
              </a:spcBef>
              <a:spcAft>
                <a:spcPts val="0"/>
              </a:spcAft>
              <a:buSzPts val="3000"/>
              <a:buNone/>
              <a:defRPr sz="4001"/>
            </a:lvl5pPr>
            <a:lvl6pPr lvl="5" rtl="0">
              <a:spcBef>
                <a:spcPts val="0"/>
              </a:spcBef>
              <a:spcAft>
                <a:spcPts val="0"/>
              </a:spcAft>
              <a:buSzPts val="3000"/>
              <a:buNone/>
              <a:defRPr sz="4001"/>
            </a:lvl6pPr>
            <a:lvl7pPr lvl="6" rtl="0">
              <a:spcBef>
                <a:spcPts val="0"/>
              </a:spcBef>
              <a:spcAft>
                <a:spcPts val="0"/>
              </a:spcAft>
              <a:buSzPts val="3000"/>
              <a:buNone/>
              <a:defRPr sz="4001"/>
            </a:lvl7pPr>
            <a:lvl8pPr lvl="7" rtl="0">
              <a:spcBef>
                <a:spcPts val="0"/>
              </a:spcBef>
              <a:spcAft>
                <a:spcPts val="0"/>
              </a:spcAft>
              <a:buSzPts val="3000"/>
              <a:buNone/>
              <a:defRPr sz="4001"/>
            </a:lvl8pPr>
            <a:lvl9pPr lvl="8" rtl="0">
              <a:spcBef>
                <a:spcPts val="0"/>
              </a:spcBef>
              <a:spcAft>
                <a:spcPts val="0"/>
              </a:spcAft>
              <a:buSzPts val="3000"/>
              <a:buNone/>
              <a:defRPr sz="4001"/>
            </a:lvl9pPr>
          </a:lstStyle>
          <a:p>
            <a:r>
              <a:t>xx%</a:t>
            </a:r>
          </a:p>
        </p:txBody>
      </p:sp>
      <p:sp>
        <p:nvSpPr>
          <p:cNvPr id="98" name="Google Shape;98;p14"/>
          <p:cNvSpPr txBox="1">
            <a:spLocks noGrp="1"/>
          </p:cNvSpPr>
          <p:nvPr>
            <p:ph type="title" idx="9" hasCustomPrompt="1"/>
          </p:nvPr>
        </p:nvSpPr>
        <p:spPr>
          <a:xfrm>
            <a:off x="8157924" y="2283711"/>
            <a:ext cx="10972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1"/>
            </a:lvl2pPr>
            <a:lvl3pPr lvl="2" rtl="0">
              <a:spcBef>
                <a:spcPts val="0"/>
              </a:spcBef>
              <a:spcAft>
                <a:spcPts val="0"/>
              </a:spcAft>
              <a:buSzPts val="3000"/>
              <a:buNone/>
              <a:defRPr sz="4001"/>
            </a:lvl3pPr>
            <a:lvl4pPr lvl="3" rtl="0">
              <a:spcBef>
                <a:spcPts val="0"/>
              </a:spcBef>
              <a:spcAft>
                <a:spcPts val="0"/>
              </a:spcAft>
              <a:buSzPts val="3000"/>
              <a:buNone/>
              <a:defRPr sz="4001"/>
            </a:lvl4pPr>
            <a:lvl5pPr lvl="4" rtl="0">
              <a:spcBef>
                <a:spcPts val="0"/>
              </a:spcBef>
              <a:spcAft>
                <a:spcPts val="0"/>
              </a:spcAft>
              <a:buSzPts val="3000"/>
              <a:buNone/>
              <a:defRPr sz="4001"/>
            </a:lvl5pPr>
            <a:lvl6pPr lvl="5" rtl="0">
              <a:spcBef>
                <a:spcPts val="0"/>
              </a:spcBef>
              <a:spcAft>
                <a:spcPts val="0"/>
              </a:spcAft>
              <a:buSzPts val="3000"/>
              <a:buNone/>
              <a:defRPr sz="4001"/>
            </a:lvl6pPr>
            <a:lvl7pPr lvl="6" rtl="0">
              <a:spcBef>
                <a:spcPts val="0"/>
              </a:spcBef>
              <a:spcAft>
                <a:spcPts val="0"/>
              </a:spcAft>
              <a:buSzPts val="3000"/>
              <a:buNone/>
              <a:defRPr sz="4001"/>
            </a:lvl7pPr>
            <a:lvl8pPr lvl="7" rtl="0">
              <a:spcBef>
                <a:spcPts val="0"/>
              </a:spcBef>
              <a:spcAft>
                <a:spcPts val="0"/>
              </a:spcAft>
              <a:buSzPts val="3000"/>
              <a:buNone/>
              <a:defRPr sz="4001"/>
            </a:lvl8pPr>
            <a:lvl9pPr lvl="8" rtl="0">
              <a:spcBef>
                <a:spcPts val="0"/>
              </a:spcBef>
              <a:spcAft>
                <a:spcPts val="0"/>
              </a:spcAft>
              <a:buSzPts val="3000"/>
              <a:buNone/>
              <a:defRPr sz="4001"/>
            </a:lvl9pPr>
          </a:lstStyle>
          <a:p>
            <a:r>
              <a:t>xx%</a:t>
            </a:r>
          </a:p>
        </p:txBody>
      </p:sp>
      <p:sp>
        <p:nvSpPr>
          <p:cNvPr id="99" name="Google Shape;99;p14"/>
          <p:cNvSpPr/>
          <p:nvPr/>
        </p:nvSpPr>
        <p:spPr>
          <a:xfrm rot="10800000" flipH="1">
            <a:off x="4" y="5747733"/>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00" name="Google Shape;100;p14"/>
          <p:cNvSpPr/>
          <p:nvPr/>
        </p:nvSpPr>
        <p:spPr>
          <a:xfrm rot="10800000" flipH="1">
            <a:off x="5" y="5759609"/>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01" name="Google Shape;101;p14"/>
          <p:cNvSpPr/>
          <p:nvPr/>
        </p:nvSpPr>
        <p:spPr>
          <a:xfrm flipH="1">
            <a:off x="6098193" y="-1097567"/>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02" name="Google Shape;102;p14"/>
          <p:cNvSpPr/>
          <p:nvPr/>
        </p:nvSpPr>
        <p:spPr>
          <a:xfrm flipH="1">
            <a:off x="6063069" y="-5"/>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227390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960004"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 name="Google Shape;105;p15"/>
          <p:cNvSpPr txBox="1">
            <a:spLocks noGrp="1"/>
          </p:cNvSpPr>
          <p:nvPr>
            <p:ph type="subTitle" idx="1"/>
          </p:nvPr>
        </p:nvSpPr>
        <p:spPr>
          <a:xfrm>
            <a:off x="5023204" y="1886400"/>
            <a:ext cx="6218000" cy="39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100"/>
              <a:buFont typeface="Albert Sans Light"/>
              <a:buChar char="●"/>
              <a:defRPr sz="1467"/>
            </a:lvl1pPr>
            <a:lvl2pPr lvl="1" algn="ctr" rtl="0">
              <a:lnSpc>
                <a:spcPct val="100000"/>
              </a:lnSpc>
              <a:spcBef>
                <a:spcPts val="1335"/>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000"/>
              <a:buFont typeface="Nunito Light"/>
              <a:buChar char="○"/>
              <a:defRPr/>
            </a:lvl5pPr>
            <a:lvl6pPr lvl="5" algn="ctr" rtl="0">
              <a:lnSpc>
                <a:spcPct val="100000"/>
              </a:lnSpc>
              <a:spcBef>
                <a:spcPts val="2133"/>
              </a:spcBef>
              <a:spcAft>
                <a:spcPts val="0"/>
              </a:spcAft>
              <a:buClr>
                <a:srgbClr val="999999"/>
              </a:buClr>
              <a:buSzPts val="10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000"/>
              <a:buFont typeface="Nunito Light"/>
              <a:buChar char="■"/>
              <a:defRPr/>
            </a:lvl9pPr>
          </a:lstStyle>
          <a:p>
            <a:endParaRPr/>
          </a:p>
        </p:txBody>
      </p:sp>
      <p:sp>
        <p:nvSpPr>
          <p:cNvPr id="106" name="Google Shape;106;p15"/>
          <p:cNvSpPr>
            <a:spLocks noGrp="1"/>
          </p:cNvSpPr>
          <p:nvPr>
            <p:ph type="pic" idx="2"/>
          </p:nvPr>
        </p:nvSpPr>
        <p:spPr>
          <a:xfrm>
            <a:off x="947304" y="1784801"/>
            <a:ext cx="3808801" cy="3901600"/>
          </a:xfrm>
          <a:prstGeom prst="roundRect">
            <a:avLst>
              <a:gd name="adj" fmla="val 16667"/>
            </a:avLst>
          </a:prstGeom>
          <a:noFill/>
          <a:ln>
            <a:noFill/>
          </a:ln>
        </p:spPr>
      </p:sp>
      <p:sp>
        <p:nvSpPr>
          <p:cNvPr id="107" name="Google Shape;107;p15"/>
          <p:cNvSpPr/>
          <p:nvPr/>
        </p:nvSpPr>
        <p:spPr>
          <a:xfrm rot="10800000" flipH="1">
            <a:off x="4" y="5747733"/>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08" name="Google Shape;108;p15"/>
          <p:cNvSpPr/>
          <p:nvPr/>
        </p:nvSpPr>
        <p:spPr>
          <a:xfrm rot="10800000" flipH="1">
            <a:off x="5" y="5759609"/>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09" name="Google Shape;109;p15"/>
          <p:cNvSpPr/>
          <p:nvPr/>
        </p:nvSpPr>
        <p:spPr>
          <a:xfrm flipH="1">
            <a:off x="6098193" y="-1097567"/>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10" name="Google Shape;110;p15"/>
          <p:cNvSpPr/>
          <p:nvPr/>
        </p:nvSpPr>
        <p:spPr>
          <a:xfrm flipH="1">
            <a:off x="6063069" y="-5"/>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126928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3189170" y="4235317"/>
            <a:ext cx="5813601"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67"/>
            </a:lvl1pPr>
            <a:lvl2pPr lvl="1" algn="ctr" rtl="0">
              <a:spcBef>
                <a:spcPts val="0"/>
              </a:spcBef>
              <a:spcAft>
                <a:spcPts val="0"/>
              </a:spcAft>
              <a:buSzPts val="3000"/>
              <a:buNone/>
              <a:defRPr sz="4001"/>
            </a:lvl2pPr>
            <a:lvl3pPr lvl="2" algn="ctr" rtl="0">
              <a:spcBef>
                <a:spcPts val="0"/>
              </a:spcBef>
              <a:spcAft>
                <a:spcPts val="0"/>
              </a:spcAft>
              <a:buSzPts val="3000"/>
              <a:buNone/>
              <a:defRPr sz="4001"/>
            </a:lvl3pPr>
            <a:lvl4pPr lvl="3" algn="ctr" rtl="0">
              <a:spcBef>
                <a:spcPts val="0"/>
              </a:spcBef>
              <a:spcAft>
                <a:spcPts val="0"/>
              </a:spcAft>
              <a:buSzPts val="3000"/>
              <a:buNone/>
              <a:defRPr sz="4001"/>
            </a:lvl4pPr>
            <a:lvl5pPr lvl="4" algn="ctr" rtl="0">
              <a:spcBef>
                <a:spcPts val="0"/>
              </a:spcBef>
              <a:spcAft>
                <a:spcPts val="0"/>
              </a:spcAft>
              <a:buSzPts val="3000"/>
              <a:buNone/>
              <a:defRPr sz="4001"/>
            </a:lvl5pPr>
            <a:lvl6pPr lvl="5" algn="ctr" rtl="0">
              <a:spcBef>
                <a:spcPts val="0"/>
              </a:spcBef>
              <a:spcAft>
                <a:spcPts val="0"/>
              </a:spcAft>
              <a:buSzPts val="3000"/>
              <a:buNone/>
              <a:defRPr sz="4001"/>
            </a:lvl6pPr>
            <a:lvl7pPr lvl="6" algn="ctr" rtl="0">
              <a:spcBef>
                <a:spcPts val="0"/>
              </a:spcBef>
              <a:spcAft>
                <a:spcPts val="0"/>
              </a:spcAft>
              <a:buSzPts val="3000"/>
              <a:buNone/>
              <a:defRPr sz="4001"/>
            </a:lvl7pPr>
            <a:lvl8pPr lvl="7" algn="ctr" rtl="0">
              <a:spcBef>
                <a:spcPts val="0"/>
              </a:spcBef>
              <a:spcAft>
                <a:spcPts val="0"/>
              </a:spcAft>
              <a:buSzPts val="3000"/>
              <a:buNone/>
              <a:defRPr sz="4001"/>
            </a:lvl8pPr>
            <a:lvl9pPr lvl="8" algn="ctr" rtl="0">
              <a:spcBef>
                <a:spcPts val="0"/>
              </a:spcBef>
              <a:spcAft>
                <a:spcPts val="0"/>
              </a:spcAft>
              <a:buSzPts val="3000"/>
              <a:buNone/>
              <a:defRPr sz="4001"/>
            </a:lvl9pPr>
          </a:lstStyle>
          <a:p>
            <a:endParaRPr/>
          </a:p>
        </p:txBody>
      </p:sp>
      <p:sp>
        <p:nvSpPr>
          <p:cNvPr id="113" name="Google Shape;113;p16"/>
          <p:cNvSpPr txBox="1">
            <a:spLocks noGrp="1"/>
          </p:cNvSpPr>
          <p:nvPr>
            <p:ph type="subTitle" idx="1"/>
          </p:nvPr>
        </p:nvSpPr>
        <p:spPr>
          <a:xfrm>
            <a:off x="1402004" y="2015100"/>
            <a:ext cx="9388001"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1"/>
            </a:lvl1pPr>
            <a:lvl2pPr lvl="1" algn="ctr" rtl="0">
              <a:lnSpc>
                <a:spcPct val="100000"/>
              </a:lnSpc>
              <a:spcBef>
                <a:spcPts val="0"/>
              </a:spcBef>
              <a:spcAft>
                <a:spcPts val="0"/>
              </a:spcAft>
              <a:buSzPts val="3000"/>
              <a:buNone/>
              <a:defRPr sz="4001"/>
            </a:lvl2pPr>
            <a:lvl3pPr lvl="2" algn="ctr" rtl="0">
              <a:lnSpc>
                <a:spcPct val="100000"/>
              </a:lnSpc>
              <a:spcBef>
                <a:spcPts val="2133"/>
              </a:spcBef>
              <a:spcAft>
                <a:spcPts val="0"/>
              </a:spcAft>
              <a:buSzPts val="3000"/>
              <a:buNone/>
              <a:defRPr sz="4001"/>
            </a:lvl3pPr>
            <a:lvl4pPr lvl="3" algn="ctr" rtl="0">
              <a:lnSpc>
                <a:spcPct val="100000"/>
              </a:lnSpc>
              <a:spcBef>
                <a:spcPts val="2133"/>
              </a:spcBef>
              <a:spcAft>
                <a:spcPts val="0"/>
              </a:spcAft>
              <a:buSzPts val="3000"/>
              <a:buNone/>
              <a:defRPr sz="4001"/>
            </a:lvl4pPr>
            <a:lvl5pPr lvl="4" algn="ctr" rtl="0">
              <a:lnSpc>
                <a:spcPct val="100000"/>
              </a:lnSpc>
              <a:spcBef>
                <a:spcPts val="2133"/>
              </a:spcBef>
              <a:spcAft>
                <a:spcPts val="0"/>
              </a:spcAft>
              <a:buSzPts val="3000"/>
              <a:buNone/>
              <a:defRPr sz="4001"/>
            </a:lvl5pPr>
            <a:lvl6pPr lvl="5" algn="ctr" rtl="0">
              <a:lnSpc>
                <a:spcPct val="100000"/>
              </a:lnSpc>
              <a:spcBef>
                <a:spcPts val="2133"/>
              </a:spcBef>
              <a:spcAft>
                <a:spcPts val="0"/>
              </a:spcAft>
              <a:buSzPts val="3000"/>
              <a:buNone/>
              <a:defRPr sz="4001"/>
            </a:lvl6pPr>
            <a:lvl7pPr lvl="6" algn="ctr" rtl="0">
              <a:lnSpc>
                <a:spcPct val="100000"/>
              </a:lnSpc>
              <a:spcBef>
                <a:spcPts val="2133"/>
              </a:spcBef>
              <a:spcAft>
                <a:spcPts val="0"/>
              </a:spcAft>
              <a:buSzPts val="3000"/>
              <a:buNone/>
              <a:defRPr sz="4001"/>
            </a:lvl7pPr>
            <a:lvl8pPr lvl="7" algn="ctr" rtl="0">
              <a:lnSpc>
                <a:spcPct val="100000"/>
              </a:lnSpc>
              <a:spcBef>
                <a:spcPts val="2133"/>
              </a:spcBef>
              <a:spcAft>
                <a:spcPts val="0"/>
              </a:spcAft>
              <a:buSzPts val="3000"/>
              <a:buNone/>
              <a:defRPr sz="4001"/>
            </a:lvl8pPr>
            <a:lvl9pPr lvl="8" algn="ctr" rtl="0">
              <a:lnSpc>
                <a:spcPct val="100000"/>
              </a:lnSpc>
              <a:spcBef>
                <a:spcPts val="2133"/>
              </a:spcBef>
              <a:spcAft>
                <a:spcPts val="2133"/>
              </a:spcAft>
              <a:buSzPts val="3000"/>
              <a:buNone/>
              <a:defRPr sz="4001"/>
            </a:lvl9pPr>
          </a:lstStyle>
          <a:p>
            <a:endParaRPr/>
          </a:p>
        </p:txBody>
      </p:sp>
      <p:sp>
        <p:nvSpPr>
          <p:cNvPr id="114" name="Google Shape;114;p16"/>
          <p:cNvSpPr/>
          <p:nvPr/>
        </p:nvSpPr>
        <p:spPr>
          <a:xfrm flipH="1">
            <a:off x="3574971" y="-1568138"/>
            <a:ext cx="8617031" cy="312389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15" name="Google Shape;115;p16"/>
          <p:cNvSpPr/>
          <p:nvPr/>
        </p:nvSpPr>
        <p:spPr>
          <a:xfrm flipH="1">
            <a:off x="3531610" y="-16564"/>
            <a:ext cx="8660399" cy="1557039"/>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16" name="Google Shape;116;p16"/>
          <p:cNvSpPr/>
          <p:nvPr/>
        </p:nvSpPr>
        <p:spPr>
          <a:xfrm rot="10800000" flipH="1">
            <a:off x="6" y="5302247"/>
            <a:ext cx="8617031" cy="312389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17" name="Google Shape;117;p16"/>
          <p:cNvSpPr/>
          <p:nvPr/>
        </p:nvSpPr>
        <p:spPr>
          <a:xfrm rot="10800000" flipH="1">
            <a:off x="7" y="5317534"/>
            <a:ext cx="8660399" cy="1557039"/>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343634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17"/>
          <p:cNvSpPr txBox="1">
            <a:spLocks noGrp="1"/>
          </p:cNvSpPr>
          <p:nvPr>
            <p:ph type="subTitle" idx="1"/>
          </p:nvPr>
        </p:nvSpPr>
        <p:spPr>
          <a:xfrm>
            <a:off x="6373385" y="1705067"/>
            <a:ext cx="4858800" cy="39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b="0"/>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121" name="Google Shape;121;p17"/>
          <p:cNvSpPr txBox="1">
            <a:spLocks noGrp="1"/>
          </p:cNvSpPr>
          <p:nvPr>
            <p:ph type="subTitle" idx="2"/>
          </p:nvPr>
        </p:nvSpPr>
        <p:spPr>
          <a:xfrm>
            <a:off x="960004" y="1705067"/>
            <a:ext cx="4858800" cy="39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67" b="0"/>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122" name="Google Shape;122;p17"/>
          <p:cNvSpPr/>
          <p:nvPr/>
        </p:nvSpPr>
        <p:spPr>
          <a:xfrm rot="10800000" flipH="1">
            <a:off x="4" y="5747733"/>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23" name="Google Shape;123;p17"/>
          <p:cNvSpPr/>
          <p:nvPr/>
        </p:nvSpPr>
        <p:spPr>
          <a:xfrm rot="10800000" flipH="1">
            <a:off x="5" y="5759609"/>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24" name="Google Shape;124;p17"/>
          <p:cNvSpPr/>
          <p:nvPr/>
        </p:nvSpPr>
        <p:spPr>
          <a:xfrm flipH="1">
            <a:off x="6098193" y="-1097567"/>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25" name="Google Shape;125;p17"/>
          <p:cNvSpPr/>
          <p:nvPr/>
        </p:nvSpPr>
        <p:spPr>
          <a:xfrm flipH="1">
            <a:off x="6063069" y="-5"/>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380127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4"/>
        <p:cNvGrpSpPr/>
        <p:nvPr/>
      </p:nvGrpSpPr>
      <p:grpSpPr>
        <a:xfrm>
          <a:off x="0" y="0"/>
          <a:ext cx="0" cy="0"/>
          <a:chOff x="0" y="0"/>
          <a:chExt cx="0" cy="0"/>
        </a:xfrm>
      </p:grpSpPr>
      <p:sp>
        <p:nvSpPr>
          <p:cNvPr id="135" name="Google Shape;135;p19"/>
          <p:cNvSpPr/>
          <p:nvPr/>
        </p:nvSpPr>
        <p:spPr>
          <a:xfrm flipH="1">
            <a:off x="1004593" y="-203801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36" name="Google Shape;136;p19"/>
          <p:cNvSpPr/>
          <p:nvPr/>
        </p:nvSpPr>
        <p:spPr>
          <a:xfrm flipH="1">
            <a:off x="951219" y="-24112"/>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37" name="Google Shape;137;p19"/>
          <p:cNvSpPr/>
          <p:nvPr/>
        </p:nvSpPr>
        <p:spPr>
          <a:xfrm rot="10800000" flipH="1">
            <a:off x="1" y="483483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38" name="Google Shape;138;p19"/>
          <p:cNvSpPr/>
          <p:nvPr/>
        </p:nvSpPr>
        <p:spPr>
          <a:xfrm rot="10800000" flipH="1">
            <a:off x="3" y="4855073"/>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378081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9"/>
        <p:cNvGrpSpPr/>
        <p:nvPr/>
      </p:nvGrpSpPr>
      <p:grpSpPr>
        <a:xfrm>
          <a:off x="0" y="0"/>
          <a:ext cx="0" cy="0"/>
          <a:chOff x="0" y="0"/>
          <a:chExt cx="0" cy="0"/>
        </a:xfrm>
      </p:grpSpPr>
      <p:sp>
        <p:nvSpPr>
          <p:cNvPr id="140" name="Google Shape;140;p20"/>
          <p:cNvSpPr/>
          <p:nvPr/>
        </p:nvSpPr>
        <p:spPr>
          <a:xfrm rot="10800000" flipH="1">
            <a:off x="4" y="5747733"/>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41" name="Google Shape;141;p20"/>
          <p:cNvSpPr/>
          <p:nvPr/>
        </p:nvSpPr>
        <p:spPr>
          <a:xfrm rot="10800000" flipH="1">
            <a:off x="5" y="5759609"/>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42" name="Google Shape;142;p20"/>
          <p:cNvSpPr/>
          <p:nvPr/>
        </p:nvSpPr>
        <p:spPr>
          <a:xfrm flipH="1">
            <a:off x="6098193" y="-1097567"/>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143" name="Google Shape;143;p20"/>
          <p:cNvSpPr/>
          <p:nvPr/>
        </p:nvSpPr>
        <p:spPr>
          <a:xfrm flipH="1">
            <a:off x="6063069" y="-5"/>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401263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79772" y="2702600"/>
            <a:ext cx="846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8"/>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title" idx="2" hasCustomPrompt="1"/>
          </p:nvPr>
        </p:nvSpPr>
        <p:spPr>
          <a:xfrm>
            <a:off x="950969" y="2702601"/>
            <a:ext cx="1828800" cy="1452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666">
                <a:solidFill>
                  <a:schemeClr val="accent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8" name="Google Shape;18;p3"/>
          <p:cNvSpPr txBox="1">
            <a:spLocks noGrp="1"/>
          </p:cNvSpPr>
          <p:nvPr>
            <p:ph type="subTitle" idx="1"/>
          </p:nvPr>
        </p:nvSpPr>
        <p:spPr>
          <a:xfrm>
            <a:off x="2779772" y="3655433"/>
            <a:ext cx="84612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a:lvl2pPr>
            <a:lvl3pPr lvl="2" algn="ctr" rtl="0">
              <a:lnSpc>
                <a:spcPct val="100000"/>
              </a:lnSpc>
              <a:spcBef>
                <a:spcPts val="2133"/>
              </a:spcBef>
              <a:spcAft>
                <a:spcPts val="0"/>
              </a:spcAft>
              <a:buSzPts val="1000"/>
              <a:buNone/>
              <a:defRPr/>
            </a:lvl3pPr>
            <a:lvl4pPr lvl="3" algn="ctr" rtl="0">
              <a:lnSpc>
                <a:spcPct val="100000"/>
              </a:lnSpc>
              <a:spcBef>
                <a:spcPts val="2133"/>
              </a:spcBef>
              <a:spcAft>
                <a:spcPts val="0"/>
              </a:spcAft>
              <a:buSzPts val="1000"/>
              <a:buNone/>
              <a:defRPr/>
            </a:lvl4pPr>
            <a:lvl5pPr lvl="4" algn="ctr" rtl="0">
              <a:lnSpc>
                <a:spcPct val="100000"/>
              </a:lnSpc>
              <a:spcBef>
                <a:spcPts val="2133"/>
              </a:spcBef>
              <a:spcAft>
                <a:spcPts val="0"/>
              </a:spcAft>
              <a:buSzPts val="1000"/>
              <a:buNone/>
              <a:defRPr/>
            </a:lvl5pPr>
            <a:lvl6pPr lvl="5" algn="ctr" rtl="0">
              <a:lnSpc>
                <a:spcPct val="100000"/>
              </a:lnSpc>
              <a:spcBef>
                <a:spcPts val="2133"/>
              </a:spcBef>
              <a:spcAft>
                <a:spcPts val="0"/>
              </a:spcAft>
              <a:buSzPts val="1000"/>
              <a:buNone/>
              <a:defRPr/>
            </a:lvl6pPr>
            <a:lvl7pPr lvl="6" algn="ctr" rtl="0">
              <a:lnSpc>
                <a:spcPct val="100000"/>
              </a:lnSpc>
              <a:spcBef>
                <a:spcPts val="2133"/>
              </a:spcBef>
              <a:spcAft>
                <a:spcPts val="0"/>
              </a:spcAft>
              <a:buSzPts val="1000"/>
              <a:buNone/>
              <a:defRPr/>
            </a:lvl7pPr>
            <a:lvl8pPr lvl="7" algn="ctr" rtl="0">
              <a:lnSpc>
                <a:spcPct val="100000"/>
              </a:lnSpc>
              <a:spcBef>
                <a:spcPts val="2133"/>
              </a:spcBef>
              <a:spcAft>
                <a:spcPts val="0"/>
              </a:spcAft>
              <a:buSzPts val="1000"/>
              <a:buNone/>
              <a:defRPr/>
            </a:lvl8pPr>
            <a:lvl9pPr lvl="8" algn="ctr" rtl="0">
              <a:lnSpc>
                <a:spcPct val="100000"/>
              </a:lnSpc>
              <a:spcBef>
                <a:spcPts val="2133"/>
              </a:spcBef>
              <a:spcAft>
                <a:spcPts val="2133"/>
              </a:spcAft>
              <a:buSzPts val="1000"/>
              <a:buNone/>
              <a:defRPr/>
            </a:lvl9pPr>
          </a:lstStyle>
          <a:p>
            <a:endParaRPr/>
          </a:p>
        </p:txBody>
      </p:sp>
      <p:sp>
        <p:nvSpPr>
          <p:cNvPr id="19" name="Google Shape;19;p3"/>
          <p:cNvSpPr/>
          <p:nvPr/>
        </p:nvSpPr>
        <p:spPr>
          <a:xfrm flipH="1">
            <a:off x="1004593" y="-203801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20" name="Google Shape;20;p3"/>
          <p:cNvSpPr/>
          <p:nvPr/>
        </p:nvSpPr>
        <p:spPr>
          <a:xfrm flipH="1">
            <a:off x="951219" y="-24112"/>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21" name="Google Shape;21;p3"/>
          <p:cNvSpPr/>
          <p:nvPr/>
        </p:nvSpPr>
        <p:spPr>
          <a:xfrm rot="10800000" flipH="1">
            <a:off x="1" y="483483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22" name="Google Shape;22;p3"/>
          <p:cNvSpPr/>
          <p:nvPr/>
        </p:nvSpPr>
        <p:spPr>
          <a:xfrm rot="10800000" flipH="1">
            <a:off x="3" y="4855073"/>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189210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960000" y="1614652"/>
            <a:ext cx="10272000" cy="3657600"/>
          </a:xfrm>
          <a:prstGeom prst="rect">
            <a:avLst/>
          </a:prstGeom>
        </p:spPr>
        <p:txBody>
          <a:bodyPr spcFirstLastPara="1" wrap="square" lIns="91425" tIns="91425" rIns="91425" bIns="91425" anchor="t" anchorCtr="0">
            <a:noAutofit/>
          </a:bodyPr>
          <a:lstStyle>
            <a:lvl1pPr marL="609593" lvl="0" indent="-397929" rtl="0">
              <a:lnSpc>
                <a:spcPct val="100000"/>
              </a:lnSpc>
              <a:spcBef>
                <a:spcPts val="0"/>
              </a:spcBef>
              <a:spcAft>
                <a:spcPts val="0"/>
              </a:spcAft>
              <a:buClr>
                <a:srgbClr val="42FFB7"/>
              </a:buClr>
              <a:buSzPts val="1100"/>
              <a:buFont typeface="Nunito Light"/>
              <a:buChar char="●"/>
              <a:defRPr sz="1600">
                <a:solidFill>
                  <a:srgbClr val="434343"/>
                </a:solidFill>
              </a:defRPr>
            </a:lvl1pPr>
            <a:lvl2pPr marL="1219184" lvl="1" indent="-397929" rtl="0">
              <a:lnSpc>
                <a:spcPct val="115000"/>
              </a:lnSpc>
              <a:spcBef>
                <a:spcPts val="0"/>
              </a:spcBef>
              <a:spcAft>
                <a:spcPts val="0"/>
              </a:spcAft>
              <a:buClr>
                <a:srgbClr val="FFC800"/>
              </a:buClr>
              <a:buSzPts val="1100"/>
              <a:buFont typeface="Nunito Light"/>
              <a:buChar char="○"/>
              <a:defRPr sz="1467">
                <a:solidFill>
                  <a:srgbClr val="434343"/>
                </a:solidFill>
              </a:defRPr>
            </a:lvl2pPr>
            <a:lvl3pPr marL="1828777" lvl="2" indent="-397929" rtl="0">
              <a:lnSpc>
                <a:spcPct val="115000"/>
              </a:lnSpc>
              <a:spcBef>
                <a:spcPts val="2133"/>
              </a:spcBef>
              <a:spcAft>
                <a:spcPts val="0"/>
              </a:spcAft>
              <a:buClr>
                <a:srgbClr val="FFC800"/>
              </a:buClr>
              <a:buSzPts val="1100"/>
              <a:buFont typeface="Nunito Light"/>
              <a:buChar char="■"/>
              <a:defRPr sz="1467">
                <a:solidFill>
                  <a:srgbClr val="434343"/>
                </a:solidFill>
              </a:defRPr>
            </a:lvl3pPr>
            <a:lvl4pPr marL="2438370" lvl="3" indent="-397929" rtl="0">
              <a:lnSpc>
                <a:spcPct val="115000"/>
              </a:lnSpc>
              <a:spcBef>
                <a:spcPts val="2133"/>
              </a:spcBef>
              <a:spcAft>
                <a:spcPts val="0"/>
              </a:spcAft>
              <a:buClr>
                <a:srgbClr val="FFC800"/>
              </a:buClr>
              <a:buSzPts val="1100"/>
              <a:buFont typeface="Nunito Light"/>
              <a:buChar char="●"/>
              <a:defRPr sz="1467">
                <a:solidFill>
                  <a:srgbClr val="434343"/>
                </a:solidFill>
              </a:defRPr>
            </a:lvl4pPr>
            <a:lvl5pPr marL="3047962" lvl="4" indent="-397929" rtl="0">
              <a:lnSpc>
                <a:spcPct val="115000"/>
              </a:lnSpc>
              <a:spcBef>
                <a:spcPts val="2133"/>
              </a:spcBef>
              <a:spcAft>
                <a:spcPts val="0"/>
              </a:spcAft>
              <a:buClr>
                <a:srgbClr val="434343"/>
              </a:buClr>
              <a:buSzPts val="1100"/>
              <a:buFont typeface="Nunito Light"/>
              <a:buChar char="○"/>
              <a:defRPr sz="1467">
                <a:solidFill>
                  <a:srgbClr val="434343"/>
                </a:solidFill>
              </a:defRPr>
            </a:lvl5pPr>
            <a:lvl6pPr marL="3657554" lvl="5" indent="-397929" rtl="0">
              <a:lnSpc>
                <a:spcPct val="115000"/>
              </a:lnSpc>
              <a:spcBef>
                <a:spcPts val="2133"/>
              </a:spcBef>
              <a:spcAft>
                <a:spcPts val="0"/>
              </a:spcAft>
              <a:buClr>
                <a:srgbClr val="434343"/>
              </a:buClr>
              <a:buSzPts val="1100"/>
              <a:buFont typeface="Nunito Light"/>
              <a:buChar char="■"/>
              <a:defRPr sz="1467">
                <a:solidFill>
                  <a:srgbClr val="434343"/>
                </a:solidFill>
              </a:defRPr>
            </a:lvl6pPr>
            <a:lvl7pPr marL="4267147" lvl="6" indent="-397929" rtl="0">
              <a:lnSpc>
                <a:spcPct val="115000"/>
              </a:lnSpc>
              <a:spcBef>
                <a:spcPts val="2133"/>
              </a:spcBef>
              <a:spcAft>
                <a:spcPts val="0"/>
              </a:spcAft>
              <a:buClr>
                <a:srgbClr val="434343"/>
              </a:buClr>
              <a:buSzPts val="1100"/>
              <a:buFont typeface="Nunito Light"/>
              <a:buChar char="●"/>
              <a:defRPr sz="1467">
                <a:solidFill>
                  <a:srgbClr val="434343"/>
                </a:solidFill>
              </a:defRPr>
            </a:lvl7pPr>
            <a:lvl8pPr marL="4876739" lvl="7" indent="-397929" rtl="0">
              <a:lnSpc>
                <a:spcPct val="115000"/>
              </a:lnSpc>
              <a:spcBef>
                <a:spcPts val="2133"/>
              </a:spcBef>
              <a:spcAft>
                <a:spcPts val="0"/>
              </a:spcAft>
              <a:buClr>
                <a:srgbClr val="434343"/>
              </a:buClr>
              <a:buSzPts val="1100"/>
              <a:buFont typeface="Nunito Light"/>
              <a:buChar char="○"/>
              <a:defRPr sz="1467">
                <a:solidFill>
                  <a:srgbClr val="434343"/>
                </a:solidFill>
              </a:defRPr>
            </a:lvl8pPr>
            <a:lvl9pPr marL="5486331" lvl="8" indent="-397929" rtl="0">
              <a:lnSpc>
                <a:spcPct val="115000"/>
              </a:lnSpc>
              <a:spcBef>
                <a:spcPts val="2133"/>
              </a:spcBef>
              <a:spcAft>
                <a:spcPts val="2133"/>
              </a:spcAft>
              <a:buClr>
                <a:srgbClr val="434343"/>
              </a:buClr>
              <a:buSzPts val="1100"/>
              <a:buFont typeface="Nunito Light"/>
              <a:buChar char="■"/>
              <a:defRPr sz="1467">
                <a:solidFill>
                  <a:srgbClr val="434343"/>
                </a:solidFill>
              </a:defRPr>
            </a:lvl9pPr>
          </a:lstStyle>
          <a:p>
            <a:endParaRPr/>
          </a:p>
        </p:txBody>
      </p:sp>
      <p:sp>
        <p:nvSpPr>
          <p:cNvPr id="26" name="Google Shape;26;p4"/>
          <p:cNvSpPr/>
          <p:nvPr/>
        </p:nvSpPr>
        <p:spPr>
          <a:xfrm flipH="1">
            <a:off x="6098193" y="-1097567"/>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27" name="Google Shape;27;p4"/>
          <p:cNvSpPr/>
          <p:nvPr/>
        </p:nvSpPr>
        <p:spPr>
          <a:xfrm flipH="1">
            <a:off x="6063069" y="-5"/>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28" name="Google Shape;28;p4"/>
          <p:cNvSpPr/>
          <p:nvPr/>
        </p:nvSpPr>
        <p:spPr>
          <a:xfrm rot="10800000" flipH="1">
            <a:off x="4" y="5747733"/>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29" name="Google Shape;29;p4"/>
          <p:cNvSpPr/>
          <p:nvPr/>
        </p:nvSpPr>
        <p:spPr>
          <a:xfrm rot="10800000" flipH="1">
            <a:off x="5" y="5759609"/>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3574598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5"/>
          <p:cNvSpPr txBox="1">
            <a:spLocks noGrp="1"/>
          </p:cNvSpPr>
          <p:nvPr>
            <p:ph type="subTitle" idx="1"/>
          </p:nvPr>
        </p:nvSpPr>
        <p:spPr>
          <a:xfrm>
            <a:off x="6543135" y="3014636"/>
            <a:ext cx="4241600" cy="207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 name="Google Shape;33;p5"/>
          <p:cNvSpPr txBox="1">
            <a:spLocks noGrp="1"/>
          </p:cNvSpPr>
          <p:nvPr>
            <p:ph type="subTitle" idx="2"/>
          </p:nvPr>
        </p:nvSpPr>
        <p:spPr>
          <a:xfrm>
            <a:off x="1407269" y="3014636"/>
            <a:ext cx="4241600" cy="207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 name="Google Shape;34;p5"/>
          <p:cNvSpPr txBox="1">
            <a:spLocks noGrp="1"/>
          </p:cNvSpPr>
          <p:nvPr>
            <p:ph type="subTitle" idx="3"/>
          </p:nvPr>
        </p:nvSpPr>
        <p:spPr>
          <a:xfrm>
            <a:off x="6543129" y="2603933"/>
            <a:ext cx="42416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latin typeface="Manrope"/>
                <a:ea typeface="Manrope"/>
                <a:cs typeface="Manrope"/>
                <a:sym typeface="Manrop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35" name="Google Shape;35;p5"/>
          <p:cNvSpPr txBox="1">
            <a:spLocks noGrp="1"/>
          </p:cNvSpPr>
          <p:nvPr>
            <p:ph type="subTitle" idx="4"/>
          </p:nvPr>
        </p:nvSpPr>
        <p:spPr>
          <a:xfrm>
            <a:off x="1407269" y="2603933"/>
            <a:ext cx="42416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latin typeface="Manrope"/>
                <a:ea typeface="Manrope"/>
                <a:cs typeface="Manrope"/>
                <a:sym typeface="Manrop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36" name="Google Shape;36;p5"/>
          <p:cNvSpPr/>
          <p:nvPr/>
        </p:nvSpPr>
        <p:spPr>
          <a:xfrm flipH="1">
            <a:off x="6098193" y="-1097567"/>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37" name="Google Shape;37;p5"/>
          <p:cNvSpPr/>
          <p:nvPr/>
        </p:nvSpPr>
        <p:spPr>
          <a:xfrm flipH="1">
            <a:off x="6063069" y="-5"/>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38" name="Google Shape;38;p5"/>
          <p:cNvSpPr/>
          <p:nvPr/>
        </p:nvSpPr>
        <p:spPr>
          <a:xfrm rot="10800000" flipH="1">
            <a:off x="4" y="5747733"/>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39" name="Google Shape;39;p5"/>
          <p:cNvSpPr/>
          <p:nvPr/>
        </p:nvSpPr>
        <p:spPr>
          <a:xfrm rot="10800000" flipH="1">
            <a:off x="5" y="5759609"/>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56056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6"/>
          <p:cNvSpPr/>
          <p:nvPr/>
        </p:nvSpPr>
        <p:spPr>
          <a:xfrm flipH="1">
            <a:off x="6098193" y="-1097567"/>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43" name="Google Shape;43;p6"/>
          <p:cNvSpPr/>
          <p:nvPr/>
        </p:nvSpPr>
        <p:spPr>
          <a:xfrm flipH="1">
            <a:off x="6063069" y="-5"/>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44" name="Google Shape;44;p6"/>
          <p:cNvSpPr/>
          <p:nvPr/>
        </p:nvSpPr>
        <p:spPr>
          <a:xfrm rot="10800000" flipH="1">
            <a:off x="4" y="5747733"/>
            <a:ext cx="6090843" cy="2210171"/>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45" name="Google Shape;45;p6"/>
          <p:cNvSpPr/>
          <p:nvPr/>
        </p:nvSpPr>
        <p:spPr>
          <a:xfrm rot="10800000" flipH="1">
            <a:off x="5" y="5759609"/>
            <a:ext cx="6125967" cy="110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108931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3090604" y="1742801"/>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56" name="Google Shape;56;p8"/>
          <p:cNvSpPr/>
          <p:nvPr/>
        </p:nvSpPr>
        <p:spPr>
          <a:xfrm flipH="1">
            <a:off x="1004593" y="-203801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57" name="Google Shape;57;p8"/>
          <p:cNvSpPr/>
          <p:nvPr/>
        </p:nvSpPr>
        <p:spPr>
          <a:xfrm flipH="1">
            <a:off x="951219" y="-24112"/>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58" name="Google Shape;58;p8"/>
          <p:cNvSpPr/>
          <p:nvPr/>
        </p:nvSpPr>
        <p:spPr>
          <a:xfrm rot="10800000" flipH="1">
            <a:off x="1" y="483483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59" name="Google Shape;59;p8"/>
          <p:cNvSpPr/>
          <p:nvPr/>
        </p:nvSpPr>
        <p:spPr>
          <a:xfrm rot="10800000" flipH="1">
            <a:off x="3" y="4855073"/>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428036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847404" y="1585467"/>
            <a:ext cx="649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2" name="Google Shape;62;p9"/>
          <p:cNvSpPr txBox="1">
            <a:spLocks noGrp="1"/>
          </p:cNvSpPr>
          <p:nvPr>
            <p:ph type="subTitle" idx="1"/>
          </p:nvPr>
        </p:nvSpPr>
        <p:spPr>
          <a:xfrm>
            <a:off x="2847404" y="42046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000"/>
              <a:buNone/>
              <a:defRPr/>
            </a:lvl2pPr>
            <a:lvl3pPr lvl="2" algn="ctr" rtl="0">
              <a:lnSpc>
                <a:spcPct val="100000"/>
              </a:lnSpc>
              <a:spcBef>
                <a:spcPts val="2133"/>
              </a:spcBef>
              <a:spcAft>
                <a:spcPts val="0"/>
              </a:spcAft>
              <a:buSzPts val="1000"/>
              <a:buNone/>
              <a:defRPr/>
            </a:lvl3pPr>
            <a:lvl4pPr lvl="3" algn="ctr" rtl="0">
              <a:lnSpc>
                <a:spcPct val="100000"/>
              </a:lnSpc>
              <a:spcBef>
                <a:spcPts val="2133"/>
              </a:spcBef>
              <a:spcAft>
                <a:spcPts val="0"/>
              </a:spcAft>
              <a:buSzPts val="1000"/>
              <a:buNone/>
              <a:defRPr/>
            </a:lvl4pPr>
            <a:lvl5pPr lvl="4" algn="ctr" rtl="0">
              <a:lnSpc>
                <a:spcPct val="100000"/>
              </a:lnSpc>
              <a:spcBef>
                <a:spcPts val="2133"/>
              </a:spcBef>
              <a:spcAft>
                <a:spcPts val="0"/>
              </a:spcAft>
              <a:buSzPts val="1000"/>
              <a:buNone/>
              <a:defRPr/>
            </a:lvl5pPr>
            <a:lvl6pPr lvl="5" algn="ctr" rtl="0">
              <a:lnSpc>
                <a:spcPct val="100000"/>
              </a:lnSpc>
              <a:spcBef>
                <a:spcPts val="2133"/>
              </a:spcBef>
              <a:spcAft>
                <a:spcPts val="0"/>
              </a:spcAft>
              <a:buSzPts val="1000"/>
              <a:buNone/>
              <a:defRPr/>
            </a:lvl6pPr>
            <a:lvl7pPr lvl="6" algn="ctr" rtl="0">
              <a:lnSpc>
                <a:spcPct val="100000"/>
              </a:lnSpc>
              <a:spcBef>
                <a:spcPts val="2133"/>
              </a:spcBef>
              <a:spcAft>
                <a:spcPts val="0"/>
              </a:spcAft>
              <a:buSzPts val="1000"/>
              <a:buNone/>
              <a:defRPr/>
            </a:lvl7pPr>
            <a:lvl8pPr lvl="7" algn="ctr" rtl="0">
              <a:lnSpc>
                <a:spcPct val="100000"/>
              </a:lnSpc>
              <a:spcBef>
                <a:spcPts val="2133"/>
              </a:spcBef>
              <a:spcAft>
                <a:spcPts val="0"/>
              </a:spcAft>
              <a:buSzPts val="1000"/>
              <a:buNone/>
              <a:defRPr/>
            </a:lvl8pPr>
            <a:lvl9pPr lvl="8" algn="ctr" rtl="0">
              <a:lnSpc>
                <a:spcPct val="100000"/>
              </a:lnSpc>
              <a:spcBef>
                <a:spcPts val="2133"/>
              </a:spcBef>
              <a:spcAft>
                <a:spcPts val="2133"/>
              </a:spcAft>
              <a:buSzPts val="1000"/>
              <a:buNone/>
              <a:defRPr/>
            </a:lvl9pPr>
          </a:lstStyle>
          <a:p>
            <a:endParaRPr/>
          </a:p>
        </p:txBody>
      </p:sp>
      <p:sp>
        <p:nvSpPr>
          <p:cNvPr id="63" name="Google Shape;63;p9"/>
          <p:cNvSpPr/>
          <p:nvPr/>
        </p:nvSpPr>
        <p:spPr>
          <a:xfrm>
            <a:off x="1" y="-203801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64" name="Google Shape;64;p9"/>
          <p:cNvSpPr/>
          <p:nvPr/>
        </p:nvSpPr>
        <p:spPr>
          <a:xfrm>
            <a:off x="3" y="-24112"/>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65" name="Google Shape;65;p9"/>
          <p:cNvSpPr/>
          <p:nvPr/>
        </p:nvSpPr>
        <p:spPr>
          <a:xfrm rot="10800000">
            <a:off x="1004593" y="483483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66" name="Google Shape;66;p9"/>
          <p:cNvSpPr/>
          <p:nvPr/>
        </p:nvSpPr>
        <p:spPr>
          <a:xfrm rot="10800000">
            <a:off x="951219" y="4855073"/>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374718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4"/>
        <p:cNvGrpSpPr/>
        <p:nvPr/>
      </p:nvGrpSpPr>
      <p:grpSpPr>
        <a:xfrm>
          <a:off x="0" y="0"/>
          <a:ext cx="0" cy="0"/>
          <a:chOff x="0" y="0"/>
          <a:chExt cx="0" cy="0"/>
        </a:xfrm>
      </p:grpSpPr>
      <p:sp>
        <p:nvSpPr>
          <p:cNvPr id="75" name="Google Shape;75;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6" name="Google Shape;76;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2133"/>
              </a:spcBef>
              <a:spcAft>
                <a:spcPts val="0"/>
              </a:spcAft>
              <a:buSzPts val="1100"/>
              <a:buNone/>
              <a:defRPr sz="1467"/>
            </a:lvl3pPr>
            <a:lvl4pPr lvl="3" algn="ctr" rtl="0">
              <a:lnSpc>
                <a:spcPct val="100000"/>
              </a:lnSpc>
              <a:spcBef>
                <a:spcPts val="2133"/>
              </a:spcBef>
              <a:spcAft>
                <a:spcPts val="0"/>
              </a:spcAft>
              <a:buSzPts val="1100"/>
              <a:buNone/>
              <a:defRPr sz="1467"/>
            </a:lvl4pPr>
            <a:lvl5pPr lvl="4" algn="ctr" rtl="0">
              <a:lnSpc>
                <a:spcPct val="100000"/>
              </a:lnSpc>
              <a:spcBef>
                <a:spcPts val="2133"/>
              </a:spcBef>
              <a:spcAft>
                <a:spcPts val="0"/>
              </a:spcAft>
              <a:buSzPts val="1100"/>
              <a:buNone/>
              <a:defRPr sz="1467"/>
            </a:lvl5pPr>
            <a:lvl6pPr lvl="5" algn="ctr" rtl="0">
              <a:lnSpc>
                <a:spcPct val="100000"/>
              </a:lnSpc>
              <a:spcBef>
                <a:spcPts val="2133"/>
              </a:spcBef>
              <a:spcAft>
                <a:spcPts val="0"/>
              </a:spcAft>
              <a:buSzPts val="1100"/>
              <a:buNone/>
              <a:defRPr sz="1467"/>
            </a:lvl6pPr>
            <a:lvl7pPr lvl="6" algn="ctr" rtl="0">
              <a:lnSpc>
                <a:spcPct val="100000"/>
              </a:lnSpc>
              <a:spcBef>
                <a:spcPts val="2133"/>
              </a:spcBef>
              <a:spcAft>
                <a:spcPts val="0"/>
              </a:spcAft>
              <a:buSzPts val="1100"/>
              <a:buNone/>
              <a:defRPr sz="1467"/>
            </a:lvl7pPr>
            <a:lvl8pPr lvl="7" algn="ctr" rtl="0">
              <a:lnSpc>
                <a:spcPct val="100000"/>
              </a:lnSpc>
              <a:spcBef>
                <a:spcPts val="2133"/>
              </a:spcBef>
              <a:spcAft>
                <a:spcPts val="0"/>
              </a:spcAft>
              <a:buSzPts val="1100"/>
              <a:buNone/>
              <a:defRPr sz="1467"/>
            </a:lvl8pPr>
            <a:lvl9pPr lvl="8" algn="ctr" rtl="0">
              <a:lnSpc>
                <a:spcPct val="100000"/>
              </a:lnSpc>
              <a:spcBef>
                <a:spcPts val="2133"/>
              </a:spcBef>
              <a:spcAft>
                <a:spcPts val="2133"/>
              </a:spcAft>
              <a:buSzPts val="1100"/>
              <a:buNone/>
              <a:defRPr sz="1467"/>
            </a:lvl9pPr>
          </a:lstStyle>
          <a:p>
            <a:endParaRPr/>
          </a:p>
        </p:txBody>
      </p:sp>
      <p:sp>
        <p:nvSpPr>
          <p:cNvPr id="77" name="Google Shape;77;p11"/>
          <p:cNvSpPr/>
          <p:nvPr/>
        </p:nvSpPr>
        <p:spPr>
          <a:xfrm flipH="1">
            <a:off x="1004593" y="-203801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1"/>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78" name="Google Shape;78;p11"/>
          <p:cNvSpPr/>
          <p:nvPr/>
        </p:nvSpPr>
        <p:spPr>
          <a:xfrm flipH="1">
            <a:off x="951219" y="-24112"/>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lt2"/>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79" name="Google Shape;79;p11"/>
          <p:cNvSpPr/>
          <p:nvPr/>
        </p:nvSpPr>
        <p:spPr>
          <a:xfrm rot="10800000" flipH="1">
            <a:off x="1" y="4834834"/>
            <a:ext cx="11187408" cy="4054852"/>
          </a:xfrm>
          <a:custGeom>
            <a:avLst/>
            <a:gdLst/>
            <a:ahLst/>
            <a:cxnLst/>
            <a:rect l="l" t="t" r="r" b="b"/>
            <a:pathLst>
              <a:path w="2209495" h="1034401" extrusionOk="0">
                <a:moveTo>
                  <a:pt x="1939368" y="0"/>
                </a:moveTo>
                <a:cubicBezTo>
                  <a:pt x="1660488" y="60184"/>
                  <a:pt x="1675959" y="223681"/>
                  <a:pt x="1372944" y="275384"/>
                </a:cubicBezTo>
                <a:cubicBezTo>
                  <a:pt x="1330003" y="282716"/>
                  <a:pt x="1292375" y="285803"/>
                  <a:pt x="1258610" y="285803"/>
                </a:cubicBezTo>
                <a:cubicBezTo>
                  <a:pt x="1078493" y="285803"/>
                  <a:pt x="1008327" y="197954"/>
                  <a:pt x="828189" y="197954"/>
                </a:cubicBezTo>
                <a:cubicBezTo>
                  <a:pt x="794437" y="197954"/>
                  <a:pt x="756825" y="201038"/>
                  <a:pt x="713905" y="208362"/>
                </a:cubicBezTo>
                <a:cubicBezTo>
                  <a:pt x="398975" y="262132"/>
                  <a:pt x="428155" y="436663"/>
                  <a:pt x="113225" y="490403"/>
                </a:cubicBezTo>
                <a:cubicBezTo>
                  <a:pt x="78106" y="496405"/>
                  <a:pt x="46120" y="498973"/>
                  <a:pt x="16583" y="498973"/>
                </a:cubicBezTo>
                <a:cubicBezTo>
                  <a:pt x="10969" y="498973"/>
                  <a:pt x="5443" y="498880"/>
                  <a:pt x="1" y="498701"/>
                </a:cubicBezTo>
                <a:lnTo>
                  <a:pt x="1" y="1031383"/>
                </a:lnTo>
                <a:cubicBezTo>
                  <a:pt x="18174" y="1033310"/>
                  <a:pt x="37574" y="1034400"/>
                  <a:pt x="58723" y="1034400"/>
                </a:cubicBezTo>
                <a:cubicBezTo>
                  <a:pt x="98945" y="1034400"/>
                  <a:pt x="145493" y="1030458"/>
                  <a:pt x="201950" y="1020836"/>
                </a:cubicBezTo>
                <a:cubicBezTo>
                  <a:pt x="516880" y="967066"/>
                  <a:pt x="487700" y="792535"/>
                  <a:pt x="802660" y="738795"/>
                </a:cubicBezTo>
                <a:cubicBezTo>
                  <a:pt x="845601" y="731464"/>
                  <a:pt x="883230" y="728377"/>
                  <a:pt x="916994" y="728377"/>
                </a:cubicBezTo>
                <a:cubicBezTo>
                  <a:pt x="1097112" y="728377"/>
                  <a:pt x="1167278" y="816225"/>
                  <a:pt x="1347415" y="816225"/>
                </a:cubicBezTo>
                <a:cubicBezTo>
                  <a:pt x="1381167" y="816225"/>
                  <a:pt x="1418780" y="813141"/>
                  <a:pt x="1461700" y="805818"/>
                </a:cubicBezTo>
                <a:cubicBezTo>
                  <a:pt x="1776630" y="752048"/>
                  <a:pt x="1747450" y="577516"/>
                  <a:pt x="2062380" y="523777"/>
                </a:cubicBezTo>
                <a:cubicBezTo>
                  <a:pt x="2097468" y="517793"/>
                  <a:pt x="2129409" y="515216"/>
                  <a:pt x="2158902" y="515216"/>
                </a:cubicBezTo>
                <a:cubicBezTo>
                  <a:pt x="2176598" y="515216"/>
                  <a:pt x="2193412" y="516144"/>
                  <a:pt x="2209495" y="517819"/>
                </a:cubicBezTo>
                <a:lnTo>
                  <a:pt x="2209495" y="0"/>
                </a:lnTo>
                <a:close/>
              </a:path>
            </a:pathLst>
          </a:custGeom>
          <a:solidFill>
            <a:schemeClr val="accent4"/>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
        <p:nvSpPr>
          <p:cNvPr id="80" name="Google Shape;80;p11"/>
          <p:cNvSpPr/>
          <p:nvPr/>
        </p:nvSpPr>
        <p:spPr>
          <a:xfrm rot="10800000" flipH="1">
            <a:off x="3" y="4855073"/>
            <a:ext cx="11240788" cy="2020743"/>
          </a:xfrm>
          <a:custGeom>
            <a:avLst/>
            <a:gdLst/>
            <a:ahLst/>
            <a:cxnLst/>
            <a:rect l="l" t="t" r="r" b="b"/>
            <a:pathLst>
              <a:path w="1969764" h="444445" extrusionOk="0">
                <a:moveTo>
                  <a:pt x="1" y="0"/>
                </a:moveTo>
                <a:lnTo>
                  <a:pt x="1" y="444445"/>
                </a:lnTo>
                <a:cubicBezTo>
                  <a:pt x="42889" y="407088"/>
                  <a:pt x="84562" y="366875"/>
                  <a:pt x="126477" y="328181"/>
                </a:cubicBezTo>
                <a:cubicBezTo>
                  <a:pt x="206833" y="251493"/>
                  <a:pt x="301818" y="223009"/>
                  <a:pt x="399470" y="223009"/>
                </a:cubicBezTo>
                <a:cubicBezTo>
                  <a:pt x="479086" y="223009"/>
                  <a:pt x="560475" y="241943"/>
                  <a:pt x="637156" y="269123"/>
                </a:cubicBezTo>
                <a:cubicBezTo>
                  <a:pt x="658406" y="272561"/>
                  <a:pt x="681421" y="274758"/>
                  <a:pt x="707083" y="274758"/>
                </a:cubicBezTo>
                <a:cubicBezTo>
                  <a:pt x="733141" y="274758"/>
                  <a:pt x="761927" y="272493"/>
                  <a:pt x="794362" y="266965"/>
                </a:cubicBezTo>
                <a:cubicBezTo>
                  <a:pt x="1051875" y="223013"/>
                  <a:pt x="1024701" y="60548"/>
                  <a:pt x="1282244" y="16596"/>
                </a:cubicBezTo>
                <a:cubicBezTo>
                  <a:pt x="1313452" y="11262"/>
                  <a:pt x="1341275" y="8964"/>
                  <a:pt x="1366533" y="8964"/>
                </a:cubicBezTo>
                <a:cubicBezTo>
                  <a:pt x="1393377" y="8964"/>
                  <a:pt x="1417324" y="11560"/>
                  <a:pt x="1439359" y="15867"/>
                </a:cubicBezTo>
                <a:cubicBezTo>
                  <a:pt x="1482156" y="24226"/>
                  <a:pt x="1517750" y="39028"/>
                  <a:pt x="1553313" y="53618"/>
                </a:cubicBezTo>
                <a:cubicBezTo>
                  <a:pt x="1607137" y="80721"/>
                  <a:pt x="1665708" y="94041"/>
                  <a:pt x="1723741" y="94041"/>
                </a:cubicBezTo>
                <a:cubicBezTo>
                  <a:pt x="1813577" y="94041"/>
                  <a:pt x="1902121" y="62122"/>
                  <a:pt x="1969764" y="0"/>
                </a:cubicBezTo>
                <a:close/>
              </a:path>
            </a:pathLst>
          </a:custGeom>
          <a:solidFill>
            <a:schemeClr val="accent3"/>
          </a:solidFill>
          <a:ln>
            <a:noFill/>
          </a:ln>
        </p:spPr>
        <p:txBody>
          <a:bodyPr spcFirstLastPara="1" wrap="square" lIns="121901" tIns="121901" rIns="121901" bIns="121901" anchor="ctr" anchorCtr="0">
            <a:noAutofit/>
          </a:bodyPr>
          <a:lstStyle/>
          <a:p>
            <a:pPr marL="0" lvl="0" indent="0" algn="l" rtl="0">
              <a:spcBef>
                <a:spcPts val="0"/>
              </a:spcBef>
              <a:spcAft>
                <a:spcPts val="0"/>
              </a:spcAft>
              <a:buNone/>
            </a:pPr>
            <a:endParaRPr sz="1868"/>
          </a:p>
        </p:txBody>
      </p:sp>
    </p:spTree>
    <p:extLst>
      <p:ext uri="{BB962C8B-B14F-4D97-AF65-F5344CB8AC3E}">
        <p14:creationId xmlns:p14="http://schemas.microsoft.com/office/powerpoint/2010/main" val="177014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extLst>
      <p:ext uri="{BB962C8B-B14F-4D97-AF65-F5344CB8AC3E}">
        <p14:creationId xmlns:p14="http://schemas.microsoft.com/office/powerpoint/2010/main" val="194628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1pPr>
            <a:lvl2pPr lvl="1"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2pPr>
            <a:lvl3pPr lvl="2"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3pPr>
            <a:lvl4pPr lvl="3"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4pPr>
            <a:lvl5pPr lvl="4"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5pPr>
            <a:lvl6pPr lvl="5"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6pPr>
            <a:lvl7pPr lvl="6"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7pPr>
            <a:lvl8pPr lvl="7"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8pPr>
            <a:lvl9pPr lvl="8" rtl="0">
              <a:spcBef>
                <a:spcPts val="0"/>
              </a:spcBef>
              <a:spcAft>
                <a:spcPts val="0"/>
              </a:spcAft>
              <a:buClr>
                <a:schemeClr val="dk1"/>
              </a:buClr>
              <a:buSzPts val="3000"/>
              <a:buFont typeface="Manrope"/>
              <a:buNone/>
              <a:defRPr sz="3000" b="1">
                <a:solidFill>
                  <a:schemeClr val="dk1"/>
                </a:solidFill>
                <a:latin typeface="Manrope"/>
                <a:ea typeface="Manrope"/>
                <a:cs typeface="Manrope"/>
                <a:sym typeface="Manrope"/>
              </a:defRPr>
            </a:lvl9pPr>
          </a:lstStyle>
          <a:p>
            <a:endParaRPr/>
          </a:p>
        </p:txBody>
      </p:sp>
      <p:sp>
        <p:nvSpPr>
          <p:cNvPr id="7" name="Google Shape;7;p1"/>
          <p:cNvSpPr txBox="1">
            <a:spLocks noGrp="1"/>
          </p:cNvSpPr>
          <p:nvPr>
            <p:ph type="body" idx="1"/>
          </p:nvPr>
        </p:nvSpPr>
        <p:spPr>
          <a:xfrm>
            <a:off x="950969" y="1536633"/>
            <a:ext cx="10290000" cy="4555200"/>
          </a:xfrm>
          <a:prstGeom prst="rect">
            <a:avLst/>
          </a:prstGeom>
          <a:noFill/>
          <a:ln>
            <a:noFill/>
          </a:ln>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1pPr>
            <a:lvl2pPr marL="914400" lvl="1" indent="-292100">
              <a:lnSpc>
                <a:spcPct val="100000"/>
              </a:lnSpc>
              <a:spcBef>
                <a:spcPts val="160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2pPr>
            <a:lvl3pPr marL="1371600" lvl="2" indent="-292100">
              <a:lnSpc>
                <a:spcPct val="100000"/>
              </a:lnSpc>
              <a:spcBef>
                <a:spcPts val="160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3pPr>
            <a:lvl4pPr marL="1828800" lvl="3" indent="-292100">
              <a:lnSpc>
                <a:spcPct val="100000"/>
              </a:lnSpc>
              <a:spcBef>
                <a:spcPts val="160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4pPr>
            <a:lvl5pPr marL="2286000" lvl="4" indent="-292100">
              <a:lnSpc>
                <a:spcPct val="100000"/>
              </a:lnSpc>
              <a:spcBef>
                <a:spcPts val="160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5pPr>
            <a:lvl6pPr marL="2743200" lvl="5" indent="-292100">
              <a:lnSpc>
                <a:spcPct val="100000"/>
              </a:lnSpc>
              <a:spcBef>
                <a:spcPts val="160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6pPr>
            <a:lvl7pPr marL="3200400" lvl="6" indent="-292100">
              <a:lnSpc>
                <a:spcPct val="100000"/>
              </a:lnSpc>
              <a:spcBef>
                <a:spcPts val="160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7pPr>
            <a:lvl8pPr marL="3657600" lvl="7" indent="-292100">
              <a:lnSpc>
                <a:spcPct val="100000"/>
              </a:lnSpc>
              <a:spcBef>
                <a:spcPts val="1600"/>
              </a:spcBef>
              <a:spcAft>
                <a:spcPts val="0"/>
              </a:spcAft>
              <a:buClr>
                <a:schemeClr val="dk1"/>
              </a:buClr>
              <a:buSzPts val="1000"/>
              <a:buFont typeface="Albert Sans"/>
              <a:buChar char="○"/>
              <a:defRPr sz="1000">
                <a:solidFill>
                  <a:schemeClr val="dk1"/>
                </a:solidFill>
                <a:latin typeface="Albert Sans"/>
                <a:ea typeface="Albert Sans"/>
                <a:cs typeface="Albert Sans"/>
                <a:sym typeface="Albert Sans"/>
              </a:defRPr>
            </a:lvl8pPr>
            <a:lvl9pPr marL="4114800" lvl="8" indent="-292100">
              <a:lnSpc>
                <a:spcPct val="100000"/>
              </a:lnSpc>
              <a:spcBef>
                <a:spcPts val="1600"/>
              </a:spcBef>
              <a:spcAft>
                <a:spcPts val="1600"/>
              </a:spcAft>
              <a:buClr>
                <a:schemeClr val="dk1"/>
              </a:buClr>
              <a:buSzPts val="1000"/>
              <a:buFont typeface="Albert Sans"/>
              <a:buChar char="■"/>
              <a:defRPr sz="1000">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42329878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budget@coastal.ed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sservice.coastal.edu/Student/ColleagueFi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budget@coastal.edu"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coastal.edu/procurement/facultystaff/eproccu/"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mailto:ckeck@coasta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sservice.coastal.edu/Student/ColleagueFinance"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s://www.coastal.edu/procurement/facultystaff/eproccu/" TargetMode="External"/><Relationship Id="rId5" Type="http://schemas.openxmlformats.org/officeDocument/2006/relationships/hyperlink" Target="https://www.coastal.edu/financeadministration/selfserveforfinancetraining/" TargetMode="External"/><Relationship Id="rId4" Type="http://schemas.openxmlformats.org/officeDocument/2006/relationships/hyperlink" Target="https://myccu.coastal.edu/"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mabrow14@coastal.edu"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hyperlink" Target="mailto:budget@coastal.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myccu.coastal.edu/"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ctrTitle"/>
          </p:nvPr>
        </p:nvSpPr>
        <p:spPr>
          <a:xfrm>
            <a:off x="876259" y="3906000"/>
            <a:ext cx="10290000" cy="1828800"/>
          </a:xfrm>
          <a:prstGeom prst="rect">
            <a:avLst/>
          </a:prstGeom>
        </p:spPr>
        <p:txBody>
          <a:bodyPr spcFirstLastPara="1" wrap="square" lIns="121901" tIns="121901" rIns="121901" bIns="121901" anchor="b" anchorCtr="0">
            <a:noAutofit/>
          </a:bodyPr>
          <a:lstStyle/>
          <a:p>
            <a:r>
              <a:rPr lang="en-US" sz="6400" dirty="0"/>
              <a:t>Finance Query </a:t>
            </a:r>
            <a:br>
              <a:rPr lang="en" sz="6400" dirty="0"/>
            </a:br>
            <a:r>
              <a:rPr lang="en-US" sz="6400" dirty="0"/>
              <a:t>Self-Service </a:t>
            </a:r>
            <a:br>
              <a:rPr lang="en-US" dirty="0"/>
            </a:br>
            <a:endParaRPr b="0" dirty="0"/>
          </a:p>
        </p:txBody>
      </p:sp>
      <p:sp>
        <p:nvSpPr>
          <p:cNvPr id="6" name="Google Shape;154;p24">
            <a:extLst>
              <a:ext uri="{FF2B5EF4-FFF2-40B4-BE49-F238E27FC236}">
                <a16:creationId xmlns:a16="http://schemas.microsoft.com/office/drawing/2014/main" id="{AD452A85-840C-4590-A0E0-8AB2CA13E1DE}"/>
              </a:ext>
            </a:extLst>
          </p:cNvPr>
          <p:cNvSpPr txBox="1">
            <a:spLocks/>
          </p:cNvSpPr>
          <p:nvPr/>
        </p:nvSpPr>
        <p:spPr>
          <a:xfrm>
            <a:off x="876259" y="1533254"/>
            <a:ext cx="10290000" cy="1274856"/>
          </a:xfrm>
          <a:prstGeom prst="rect">
            <a:avLst/>
          </a:prstGeom>
          <a:noFill/>
          <a:ln>
            <a:noFill/>
          </a:ln>
        </p:spPr>
        <p:txBody>
          <a:bodyPr spcFirstLastPara="1" wrap="square" lIns="121901" tIns="121901" rIns="121901" bIns="121901"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Manrope"/>
              <a:buNone/>
              <a:defRPr sz="43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2pPr>
            <a:lvl3pPr marR="0" lvl="2"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3pPr>
            <a:lvl4pPr marR="0" lvl="3"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4pPr>
            <a:lvl5pPr marR="0" lvl="4"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5pPr>
            <a:lvl6pPr marR="0" lvl="5"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6pPr>
            <a:lvl7pPr marR="0" lvl="6"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7pPr>
            <a:lvl8pPr marR="0" lvl="7"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8pPr>
            <a:lvl9pPr marR="0" lvl="8" algn="ctr" rtl="0">
              <a:lnSpc>
                <a:spcPct val="100000"/>
              </a:lnSpc>
              <a:spcBef>
                <a:spcPts val="0"/>
              </a:spcBef>
              <a:spcAft>
                <a:spcPts val="0"/>
              </a:spcAft>
              <a:buClr>
                <a:srgbClr val="191919"/>
              </a:buClr>
              <a:buSzPts val="5200"/>
              <a:buFont typeface="Manrope"/>
              <a:buNone/>
              <a:defRPr sz="5200" b="1" i="0" u="none" strike="noStrike" cap="none">
                <a:solidFill>
                  <a:srgbClr val="191919"/>
                </a:solidFill>
                <a:latin typeface="Manrope"/>
                <a:ea typeface="Manrope"/>
                <a:cs typeface="Manrope"/>
                <a:sym typeface="Manrope"/>
              </a:defRPr>
            </a:lvl9pPr>
          </a:lstStyle>
          <a:p>
            <a:pPr defTabSz="1219170"/>
            <a:br>
              <a:rPr lang="en-US" sz="5733" kern="0" dirty="0">
                <a:solidFill>
                  <a:srgbClr val="191919"/>
                </a:solidFill>
              </a:rPr>
            </a:br>
            <a:r>
              <a:rPr lang="en-US" sz="3733" kern="0" dirty="0">
                <a:solidFill>
                  <a:srgbClr val="191919"/>
                </a:solidFill>
              </a:rPr>
              <a:t>New User Training </a:t>
            </a:r>
            <a:endParaRPr lang="en-US" sz="5733" b="0" kern="0" dirty="0">
              <a:solidFill>
                <a:srgbClr val="19191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2" name="Group 1">
            <a:extLst>
              <a:ext uri="{FF2B5EF4-FFF2-40B4-BE49-F238E27FC236}">
                <a16:creationId xmlns:a16="http://schemas.microsoft.com/office/drawing/2014/main" id="{F32D3C7E-8A61-4A79-AC80-BC828994C6E8}"/>
              </a:ext>
            </a:extLst>
          </p:cNvPr>
          <p:cNvGrpSpPr/>
          <p:nvPr/>
        </p:nvGrpSpPr>
        <p:grpSpPr>
          <a:xfrm>
            <a:off x="508000" y="1236859"/>
            <a:ext cx="11176000" cy="6616700"/>
            <a:chOff x="366218" y="1089008"/>
            <a:chExt cx="8382000" cy="4962525"/>
          </a:xfrm>
        </p:grpSpPr>
        <p:sp>
          <p:nvSpPr>
            <p:cNvPr id="12" name="Content Placeholder 2">
              <a:extLst>
                <a:ext uri="{FF2B5EF4-FFF2-40B4-BE49-F238E27FC236}">
                  <a16:creationId xmlns:a16="http://schemas.microsoft.com/office/drawing/2014/main" id="{8398CA4A-084E-47DE-809A-AD10B79EEE24}"/>
                </a:ext>
              </a:extLst>
            </p:cNvPr>
            <p:cNvSpPr txBox="1">
              <a:spLocks/>
            </p:cNvSpPr>
            <p:nvPr/>
          </p:nvSpPr>
          <p:spPr bwMode="auto">
            <a:xfrm>
              <a:off x="366218" y="1089008"/>
              <a:ext cx="838200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365751">
                <a:buClr>
                  <a:srgbClr val="000000"/>
                </a:buClr>
                <a:buNone/>
                <a:defRPr/>
              </a:pPr>
              <a:r>
                <a:rPr lang="en-US" altLang="en-US" sz="2667" kern="0" dirty="0">
                  <a:solidFill>
                    <a:srgbClr val="191919"/>
                  </a:solidFill>
                  <a:cs typeface="Arial"/>
                  <a:sym typeface="Arial"/>
                </a:rPr>
                <a:t>	</a:t>
              </a:r>
            </a:p>
            <a:p>
              <a:pPr defTabSz="365751">
                <a:buClr>
                  <a:srgbClr val="000000"/>
                </a:buClr>
                <a:buNone/>
                <a:defRPr/>
              </a:pPr>
              <a:r>
                <a:rPr lang="en-US" altLang="en-US" sz="2667" kern="0" dirty="0">
                  <a:solidFill>
                    <a:srgbClr val="191919"/>
                  </a:solidFill>
                  <a:cs typeface="Arial"/>
                  <a:sym typeface="Arial"/>
                </a:rPr>
                <a:t>	10 Fund Accounts are the </a:t>
              </a:r>
              <a:r>
                <a:rPr lang="en-US" altLang="en-US" sz="2667" u="sng" kern="0" dirty="0">
                  <a:solidFill>
                    <a:srgbClr val="191919"/>
                  </a:solidFill>
                  <a:cs typeface="Arial"/>
                  <a:sym typeface="Arial"/>
                </a:rPr>
                <a:t>ONLY</a:t>
              </a:r>
              <a:r>
                <a:rPr lang="en-US" altLang="en-US" sz="2667" kern="0" dirty="0">
                  <a:solidFill>
                    <a:srgbClr val="191919"/>
                  </a:solidFill>
                  <a:cs typeface="Arial"/>
                  <a:sym typeface="Arial"/>
                </a:rPr>
                <a:t> accounts that are budgeted </a:t>
              </a:r>
            </a:p>
            <a:p>
              <a:pPr defTabSz="365751">
                <a:buClr>
                  <a:srgbClr val="000000"/>
                </a:buClr>
                <a:buNone/>
                <a:defRPr/>
              </a:pPr>
              <a:endParaRPr lang="en-US" altLang="en-US" sz="2667" kern="0" dirty="0">
                <a:solidFill>
                  <a:srgbClr val="191919"/>
                </a:solidFill>
                <a:cs typeface="Arial"/>
                <a:sym typeface="Arial"/>
              </a:endParaRPr>
            </a:p>
            <a:p>
              <a:pPr defTabSz="365751">
                <a:buClr>
                  <a:srgbClr val="000000"/>
                </a:buClr>
                <a:buNone/>
                <a:defRPr/>
              </a:pPr>
              <a:endParaRPr lang="en-US" altLang="en-US" sz="2667" kern="0" dirty="0">
                <a:solidFill>
                  <a:srgbClr val="191919"/>
                </a:solidFill>
                <a:cs typeface="Arial"/>
                <a:sym typeface="Arial"/>
              </a:endParaRPr>
            </a:p>
            <a:p>
              <a:pPr defTabSz="365751">
                <a:buClr>
                  <a:srgbClr val="000000"/>
                </a:buClr>
                <a:buNone/>
                <a:defRPr/>
              </a:pPr>
              <a:r>
                <a:rPr lang="en-US" altLang="en-US" sz="2667" kern="0" dirty="0">
                  <a:solidFill>
                    <a:srgbClr val="191919"/>
                  </a:solidFill>
                  <a:cs typeface="Arial"/>
                  <a:sym typeface="Arial"/>
                </a:rPr>
                <a:t>	Budgets are determined based on projections of tuition, fees, and state funding each fiscal year</a:t>
              </a:r>
            </a:p>
            <a:p>
              <a:pPr defTabSz="365751">
                <a:buClr>
                  <a:srgbClr val="000000"/>
                </a:buClr>
                <a:buNone/>
                <a:defRPr/>
              </a:pPr>
              <a:endParaRPr lang="en-US" altLang="en-US" sz="2667" kern="0" dirty="0">
                <a:solidFill>
                  <a:srgbClr val="191919"/>
                </a:solidFill>
                <a:cs typeface="Arial"/>
                <a:sym typeface="Arial"/>
              </a:endParaRPr>
            </a:p>
            <a:p>
              <a:pPr defTabSz="365751">
                <a:buClr>
                  <a:srgbClr val="000000"/>
                </a:buClr>
                <a:buNone/>
                <a:defRPr/>
              </a:pPr>
              <a:r>
                <a:rPr lang="en-US" altLang="en-US" sz="2667" kern="0" dirty="0">
                  <a:solidFill>
                    <a:srgbClr val="191919"/>
                  </a:solidFill>
                  <a:cs typeface="Arial"/>
                  <a:sym typeface="Arial"/>
                </a:rPr>
                <a:t>	</a:t>
              </a:r>
            </a:p>
            <a:p>
              <a:pPr defTabSz="1219170">
                <a:buClr>
                  <a:srgbClr val="000000"/>
                </a:buClr>
                <a:buNone/>
                <a:defRPr/>
              </a:pPr>
              <a:endParaRPr lang="en-US" altLang="en-US" sz="3733" kern="0" dirty="0">
                <a:solidFill>
                  <a:srgbClr val="191919"/>
                </a:solidFill>
                <a:cs typeface="Arial"/>
                <a:sym typeface="Arial"/>
              </a:endParaRPr>
            </a:p>
            <a:p>
              <a:pPr defTabSz="1219170">
                <a:buClr>
                  <a:srgbClr val="000000"/>
                </a:buClr>
                <a:buNone/>
                <a:defRPr/>
              </a:pPr>
              <a:r>
                <a:rPr lang="en-US" altLang="en-US" sz="4267" kern="0" dirty="0">
                  <a:solidFill>
                    <a:srgbClr val="191919"/>
                  </a:solidFill>
                  <a:cs typeface="Arial"/>
                  <a:sym typeface="Arial"/>
                </a:rPr>
                <a:t>	</a:t>
              </a:r>
            </a:p>
          </p:txBody>
        </p:sp>
        <p:grpSp>
          <p:nvGrpSpPr>
            <p:cNvPr id="18" name="Google Shape;560;p43">
              <a:extLst>
                <a:ext uri="{FF2B5EF4-FFF2-40B4-BE49-F238E27FC236}">
                  <a16:creationId xmlns:a16="http://schemas.microsoft.com/office/drawing/2014/main" id="{A4C98E62-D89C-4CDB-AB7B-181A42786A29}"/>
                </a:ext>
              </a:extLst>
            </p:cNvPr>
            <p:cNvGrpSpPr/>
            <p:nvPr/>
          </p:nvGrpSpPr>
          <p:grpSpPr>
            <a:xfrm>
              <a:off x="403223" y="1570130"/>
              <a:ext cx="270122" cy="196067"/>
              <a:chOff x="4662475" y="1976500"/>
              <a:chExt cx="68725" cy="36625"/>
            </a:xfrm>
            <a:solidFill>
              <a:schemeClr val="bg2"/>
            </a:solidFill>
          </p:grpSpPr>
          <p:sp>
            <p:nvSpPr>
              <p:cNvPr id="19" name="Google Shape;561;p43">
                <a:extLst>
                  <a:ext uri="{FF2B5EF4-FFF2-40B4-BE49-F238E27FC236}">
                    <a16:creationId xmlns:a16="http://schemas.microsoft.com/office/drawing/2014/main" id="{23AEECE7-E614-4D84-B1AA-76E37B4D3996}"/>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0" name="Google Shape;562;p43">
                <a:extLst>
                  <a:ext uri="{FF2B5EF4-FFF2-40B4-BE49-F238E27FC236}">
                    <a16:creationId xmlns:a16="http://schemas.microsoft.com/office/drawing/2014/main" id="{D26B9E38-6B79-4709-9A88-A7C4F5EE415F}"/>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1" name="Google Shape;563;p43">
                <a:extLst>
                  <a:ext uri="{FF2B5EF4-FFF2-40B4-BE49-F238E27FC236}">
                    <a16:creationId xmlns:a16="http://schemas.microsoft.com/office/drawing/2014/main" id="{EB4FF629-E079-4067-A9BB-505B1DB3B763}"/>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22" name="Google Shape;560;p43">
              <a:extLst>
                <a:ext uri="{FF2B5EF4-FFF2-40B4-BE49-F238E27FC236}">
                  <a16:creationId xmlns:a16="http://schemas.microsoft.com/office/drawing/2014/main" id="{FA59F449-66C6-477B-8E1E-7DA7D15A0A61}"/>
                </a:ext>
              </a:extLst>
            </p:cNvPr>
            <p:cNvGrpSpPr/>
            <p:nvPr/>
          </p:nvGrpSpPr>
          <p:grpSpPr>
            <a:xfrm>
              <a:off x="381655" y="2657383"/>
              <a:ext cx="270122" cy="196067"/>
              <a:chOff x="4662475" y="1976500"/>
              <a:chExt cx="68725" cy="36625"/>
            </a:xfrm>
            <a:solidFill>
              <a:schemeClr val="bg2"/>
            </a:solidFill>
          </p:grpSpPr>
          <p:sp>
            <p:nvSpPr>
              <p:cNvPr id="23" name="Google Shape;561;p43">
                <a:extLst>
                  <a:ext uri="{FF2B5EF4-FFF2-40B4-BE49-F238E27FC236}">
                    <a16:creationId xmlns:a16="http://schemas.microsoft.com/office/drawing/2014/main" id="{7E42F54D-39E5-4554-94EC-57C5E4CE0B36}"/>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4" name="Google Shape;562;p43">
                <a:extLst>
                  <a:ext uri="{FF2B5EF4-FFF2-40B4-BE49-F238E27FC236}">
                    <a16:creationId xmlns:a16="http://schemas.microsoft.com/office/drawing/2014/main" id="{40C29583-D2C8-44CC-B84B-49342CD2D0AC}"/>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5" name="Google Shape;563;p43">
                <a:extLst>
                  <a:ext uri="{FF2B5EF4-FFF2-40B4-BE49-F238E27FC236}">
                    <a16:creationId xmlns:a16="http://schemas.microsoft.com/office/drawing/2014/main" id="{B599005E-BCA4-400F-B512-F59E74F8DA24}"/>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sp>
        <p:nvSpPr>
          <p:cNvPr id="26" name="Google Shape;465;p43" descr="Timeline background shape">
            <a:extLst>
              <a:ext uri="{FF2B5EF4-FFF2-40B4-BE49-F238E27FC236}">
                <a16:creationId xmlns:a16="http://schemas.microsoft.com/office/drawing/2014/main" id="{1CAE7AA8-A6E8-4617-8255-D3A4EAF2E444}"/>
              </a:ext>
            </a:extLst>
          </p:cNvPr>
          <p:cNvSpPr/>
          <p:nvPr/>
        </p:nvSpPr>
        <p:spPr>
          <a:xfrm>
            <a:off x="199184" y="236014"/>
            <a:ext cx="5896816" cy="669068"/>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0" name="TextBox 9">
            <a:extLst>
              <a:ext uri="{FF2B5EF4-FFF2-40B4-BE49-F238E27FC236}">
                <a16:creationId xmlns:a16="http://schemas.microsoft.com/office/drawing/2014/main" id="{76F7087F-892B-403A-B539-587869EAA750}"/>
              </a:ext>
            </a:extLst>
          </p:cNvPr>
          <p:cNvSpPr txBox="1"/>
          <p:nvPr/>
        </p:nvSpPr>
        <p:spPr>
          <a:xfrm>
            <a:off x="282855" y="240255"/>
            <a:ext cx="6657788" cy="872098"/>
          </a:xfrm>
          <a:prstGeom prst="rect">
            <a:avLst/>
          </a:prstGeom>
          <a:noFill/>
        </p:spPr>
        <p:txBody>
          <a:bodyPr wrap="square" rtlCol="0">
            <a:spAutoFit/>
          </a:bodyPr>
          <a:lstStyle/>
          <a:p>
            <a:pPr defTabSz="1219170">
              <a:buClr>
                <a:srgbClr val="000000"/>
              </a:buClr>
            </a:pPr>
            <a:r>
              <a:rPr lang="en-US" altLang="en-US" sz="3200" b="1" u="sng" kern="0" dirty="0">
                <a:solidFill>
                  <a:srgbClr val="000000"/>
                </a:solidFill>
                <a:latin typeface="Manrope" panose="020B0604020202020204" charset="0"/>
                <a:cs typeface="Arial"/>
                <a:sym typeface="Arial"/>
              </a:rPr>
              <a:t>10 Funds Budget Overview</a:t>
            </a:r>
          </a:p>
          <a:p>
            <a:pPr defTabSz="1219170">
              <a:buClr>
                <a:srgbClr val="000000"/>
              </a:buClr>
            </a:pPr>
            <a:endParaRPr lang="en-US" sz="1867"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B7998DAB-8A67-497B-A949-A204328A79BD}"/>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2" name="Group 1">
            <a:extLst>
              <a:ext uri="{FF2B5EF4-FFF2-40B4-BE49-F238E27FC236}">
                <a16:creationId xmlns:a16="http://schemas.microsoft.com/office/drawing/2014/main" id="{E5AE3ACC-6569-4CB4-A72E-51B247E11E10}"/>
              </a:ext>
            </a:extLst>
          </p:cNvPr>
          <p:cNvGrpSpPr/>
          <p:nvPr/>
        </p:nvGrpSpPr>
        <p:grpSpPr>
          <a:xfrm>
            <a:off x="508000" y="987017"/>
            <a:ext cx="11176000" cy="6616700"/>
            <a:chOff x="378437" y="891913"/>
            <a:chExt cx="8382000" cy="4962525"/>
          </a:xfrm>
        </p:grpSpPr>
        <p:sp>
          <p:nvSpPr>
            <p:cNvPr id="12" name="Content Placeholder 2">
              <a:extLst>
                <a:ext uri="{FF2B5EF4-FFF2-40B4-BE49-F238E27FC236}">
                  <a16:creationId xmlns:a16="http://schemas.microsoft.com/office/drawing/2014/main" id="{8398CA4A-084E-47DE-809A-AD10B79EEE24}"/>
                </a:ext>
              </a:extLst>
            </p:cNvPr>
            <p:cNvSpPr txBox="1">
              <a:spLocks/>
            </p:cNvSpPr>
            <p:nvPr/>
          </p:nvSpPr>
          <p:spPr bwMode="auto">
            <a:xfrm>
              <a:off x="378437" y="891913"/>
              <a:ext cx="838200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365751">
                <a:buClr>
                  <a:srgbClr val="000000"/>
                </a:buClr>
                <a:buNone/>
                <a:defRPr/>
              </a:pPr>
              <a:endParaRPr lang="en-US" altLang="en-US" sz="2667" kern="0" dirty="0">
                <a:solidFill>
                  <a:srgbClr val="191919"/>
                </a:solidFill>
                <a:cs typeface="Arial"/>
                <a:sym typeface="Arial"/>
              </a:endParaRPr>
            </a:p>
            <a:p>
              <a:pPr defTabSz="365751">
                <a:buClr>
                  <a:srgbClr val="000000"/>
                </a:buClr>
                <a:buNone/>
                <a:defRPr/>
              </a:pPr>
              <a:r>
                <a:rPr lang="en-US" altLang="en-US" sz="2667" kern="0" dirty="0">
                  <a:solidFill>
                    <a:srgbClr val="191919"/>
                  </a:solidFill>
                  <a:cs typeface="Arial"/>
                  <a:sym typeface="Arial"/>
                </a:rPr>
                <a:t>	10 Fund Budget accounts are governed by the State Procurement Code and the Expenditure Policy (FAST-204) </a:t>
              </a:r>
            </a:p>
            <a:p>
              <a:pPr defTabSz="365751">
                <a:buClr>
                  <a:srgbClr val="000000"/>
                </a:buClr>
                <a:buNone/>
                <a:defRPr/>
              </a:pPr>
              <a:endParaRPr lang="en-US" altLang="en-US" sz="2667" kern="0" dirty="0">
                <a:solidFill>
                  <a:srgbClr val="191919"/>
                </a:solidFill>
                <a:cs typeface="Arial"/>
                <a:sym typeface="Arial"/>
              </a:endParaRPr>
            </a:p>
            <a:p>
              <a:pPr defTabSz="365751">
                <a:buClr>
                  <a:srgbClr val="000000"/>
                </a:buClr>
                <a:buNone/>
                <a:defRPr/>
              </a:pPr>
              <a:endParaRPr lang="en-US" altLang="en-US" sz="2667" kern="0" dirty="0">
                <a:solidFill>
                  <a:srgbClr val="191919"/>
                </a:solidFill>
                <a:cs typeface="Arial"/>
                <a:sym typeface="Arial"/>
              </a:endParaRPr>
            </a:p>
            <a:p>
              <a:pPr defTabSz="365751">
                <a:buClr>
                  <a:srgbClr val="000000"/>
                </a:buClr>
                <a:buNone/>
                <a:defRPr/>
              </a:pPr>
              <a:r>
                <a:rPr lang="en-US" altLang="en-US" sz="2667" kern="0" dirty="0">
                  <a:solidFill>
                    <a:srgbClr val="191919"/>
                  </a:solidFill>
                  <a:cs typeface="Arial"/>
                  <a:sym typeface="Arial"/>
                </a:rPr>
                <a:t>	The 10 Fund Budget is developed and approved annually. Budgets that have not been spent by the end of the current fiscal year, will not carry forward to the next fiscal year. New departmental budgets are available in Finance Query Self-Service on July 1</a:t>
              </a:r>
              <a:r>
                <a:rPr lang="en-US" altLang="en-US" sz="2667" kern="0" baseline="30000" dirty="0">
                  <a:solidFill>
                    <a:srgbClr val="191919"/>
                  </a:solidFill>
                  <a:cs typeface="Arial"/>
                  <a:sym typeface="Arial"/>
                </a:rPr>
                <a:t>st</a:t>
              </a:r>
              <a:r>
                <a:rPr lang="en-US" altLang="en-US" sz="2667" kern="0" dirty="0">
                  <a:solidFill>
                    <a:srgbClr val="191919"/>
                  </a:solidFill>
                  <a:cs typeface="Arial"/>
                  <a:sym typeface="Arial"/>
                </a:rPr>
                <a:t>.</a:t>
              </a:r>
            </a:p>
            <a:p>
              <a:pPr marL="457189" indent="-457189" defTabSz="1219170">
                <a:buClr>
                  <a:srgbClr val="000000"/>
                </a:buClr>
                <a:buFont typeface="Arial"/>
                <a:buChar char="•"/>
                <a:defRPr/>
              </a:pPr>
              <a:endParaRPr lang="en-US" altLang="en-US" sz="2667" kern="0" dirty="0">
                <a:solidFill>
                  <a:srgbClr val="191919"/>
                </a:solidFill>
                <a:cs typeface="Arial"/>
                <a:sym typeface="Arial"/>
              </a:endParaRPr>
            </a:p>
            <a:p>
              <a:pPr defTabSz="1219170">
                <a:buClr>
                  <a:srgbClr val="000000"/>
                </a:buClr>
                <a:buNone/>
                <a:defRPr/>
              </a:pPr>
              <a:endParaRPr lang="en-US" altLang="en-US" sz="3733" kern="0" dirty="0">
                <a:solidFill>
                  <a:srgbClr val="191919"/>
                </a:solidFill>
                <a:cs typeface="Arial"/>
                <a:sym typeface="Arial"/>
              </a:endParaRPr>
            </a:p>
            <a:p>
              <a:pPr defTabSz="1219170">
                <a:buClr>
                  <a:srgbClr val="000000"/>
                </a:buClr>
                <a:buNone/>
                <a:defRPr/>
              </a:pPr>
              <a:r>
                <a:rPr lang="en-US" altLang="en-US" sz="4267" kern="0" dirty="0">
                  <a:solidFill>
                    <a:srgbClr val="191919"/>
                  </a:solidFill>
                  <a:cs typeface="Arial"/>
                  <a:sym typeface="Arial"/>
                </a:rPr>
                <a:t>	</a:t>
              </a:r>
            </a:p>
          </p:txBody>
        </p:sp>
        <p:grpSp>
          <p:nvGrpSpPr>
            <p:cNvPr id="26" name="Google Shape;560;p43">
              <a:extLst>
                <a:ext uri="{FF2B5EF4-FFF2-40B4-BE49-F238E27FC236}">
                  <a16:creationId xmlns:a16="http://schemas.microsoft.com/office/drawing/2014/main" id="{4316BA6E-81BA-4610-A79E-E52BC5C1DD3A}"/>
                </a:ext>
              </a:extLst>
            </p:cNvPr>
            <p:cNvGrpSpPr/>
            <p:nvPr/>
          </p:nvGrpSpPr>
          <p:grpSpPr>
            <a:xfrm>
              <a:off x="399449" y="1350443"/>
              <a:ext cx="270122" cy="196067"/>
              <a:chOff x="4662475" y="1976500"/>
              <a:chExt cx="68725" cy="36625"/>
            </a:xfrm>
            <a:solidFill>
              <a:schemeClr val="bg2"/>
            </a:solidFill>
          </p:grpSpPr>
          <p:sp>
            <p:nvSpPr>
              <p:cNvPr id="27" name="Google Shape;561;p43">
                <a:extLst>
                  <a:ext uri="{FF2B5EF4-FFF2-40B4-BE49-F238E27FC236}">
                    <a16:creationId xmlns:a16="http://schemas.microsoft.com/office/drawing/2014/main" id="{3CB3269D-1D59-4550-96AA-0CD602C5AA06}"/>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8" name="Google Shape;562;p43">
                <a:extLst>
                  <a:ext uri="{FF2B5EF4-FFF2-40B4-BE49-F238E27FC236}">
                    <a16:creationId xmlns:a16="http://schemas.microsoft.com/office/drawing/2014/main" id="{A7B003AB-BF45-45FA-A180-E6BE605AAB8D}"/>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9" name="Google Shape;563;p43">
                <a:extLst>
                  <a:ext uri="{FF2B5EF4-FFF2-40B4-BE49-F238E27FC236}">
                    <a16:creationId xmlns:a16="http://schemas.microsoft.com/office/drawing/2014/main" id="{398FB672-6300-403A-8634-C24D3277267A}"/>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30" name="Google Shape;560;p43">
              <a:extLst>
                <a:ext uri="{FF2B5EF4-FFF2-40B4-BE49-F238E27FC236}">
                  <a16:creationId xmlns:a16="http://schemas.microsoft.com/office/drawing/2014/main" id="{CA237F2A-8D90-4057-8365-49FEDCD9189C}"/>
                </a:ext>
              </a:extLst>
            </p:cNvPr>
            <p:cNvGrpSpPr/>
            <p:nvPr/>
          </p:nvGrpSpPr>
          <p:grpSpPr>
            <a:xfrm>
              <a:off x="393168" y="2760345"/>
              <a:ext cx="270122" cy="196067"/>
              <a:chOff x="4662475" y="1976500"/>
              <a:chExt cx="68725" cy="36625"/>
            </a:xfrm>
            <a:solidFill>
              <a:schemeClr val="bg2"/>
            </a:solidFill>
          </p:grpSpPr>
          <p:sp>
            <p:nvSpPr>
              <p:cNvPr id="31" name="Google Shape;561;p43">
                <a:extLst>
                  <a:ext uri="{FF2B5EF4-FFF2-40B4-BE49-F238E27FC236}">
                    <a16:creationId xmlns:a16="http://schemas.microsoft.com/office/drawing/2014/main" id="{FE21ED4B-608D-438C-81E9-15ED75E652D4}"/>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2" name="Google Shape;562;p43">
                <a:extLst>
                  <a:ext uri="{FF2B5EF4-FFF2-40B4-BE49-F238E27FC236}">
                    <a16:creationId xmlns:a16="http://schemas.microsoft.com/office/drawing/2014/main" id="{83C2FD72-B051-47AD-BC16-B1238E9150E1}"/>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3" name="Google Shape;563;p43">
                <a:extLst>
                  <a:ext uri="{FF2B5EF4-FFF2-40B4-BE49-F238E27FC236}">
                    <a16:creationId xmlns:a16="http://schemas.microsoft.com/office/drawing/2014/main" id="{68448DD4-71B9-48C4-A40A-2D06FA6A9A92}"/>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sp>
        <p:nvSpPr>
          <p:cNvPr id="18" name="Google Shape;465;p43" descr="Timeline background shape">
            <a:extLst>
              <a:ext uri="{FF2B5EF4-FFF2-40B4-BE49-F238E27FC236}">
                <a16:creationId xmlns:a16="http://schemas.microsoft.com/office/drawing/2014/main" id="{5DB99F14-A1D3-40B2-82A9-3D4C5ACDE505}"/>
              </a:ext>
            </a:extLst>
          </p:cNvPr>
          <p:cNvSpPr/>
          <p:nvPr/>
        </p:nvSpPr>
        <p:spPr>
          <a:xfrm>
            <a:off x="230261" y="244174"/>
            <a:ext cx="5865739" cy="580580"/>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0" name="TextBox 9">
            <a:extLst>
              <a:ext uri="{FF2B5EF4-FFF2-40B4-BE49-F238E27FC236}">
                <a16:creationId xmlns:a16="http://schemas.microsoft.com/office/drawing/2014/main" id="{76F7087F-892B-403A-B539-587869EAA750}"/>
              </a:ext>
            </a:extLst>
          </p:cNvPr>
          <p:cNvSpPr txBox="1"/>
          <p:nvPr/>
        </p:nvSpPr>
        <p:spPr>
          <a:xfrm>
            <a:off x="230262" y="207354"/>
            <a:ext cx="6657788" cy="872098"/>
          </a:xfrm>
          <a:prstGeom prst="rect">
            <a:avLst/>
          </a:prstGeom>
          <a:noFill/>
        </p:spPr>
        <p:txBody>
          <a:bodyPr wrap="square" rtlCol="0">
            <a:spAutoFit/>
          </a:bodyPr>
          <a:lstStyle/>
          <a:p>
            <a:pPr defTabSz="1219170">
              <a:buClr>
                <a:srgbClr val="000000"/>
              </a:buClr>
              <a:defRPr/>
            </a:pPr>
            <a:r>
              <a:rPr lang="en-US" altLang="en-US" sz="3200" b="1" u="sng" kern="0" dirty="0">
                <a:solidFill>
                  <a:srgbClr val="000000"/>
                </a:solidFill>
                <a:latin typeface="Manrope" panose="020B0604020202020204" charset="0"/>
                <a:cs typeface="Arial"/>
                <a:sym typeface="Arial"/>
              </a:rPr>
              <a:t>10 Funds Budget Overview</a:t>
            </a:r>
          </a:p>
          <a:p>
            <a:pPr defTabSz="1219170">
              <a:buClr>
                <a:srgbClr val="000000"/>
              </a:buClr>
              <a:defRPr/>
            </a:pPr>
            <a:endParaRPr lang="en-US" sz="1867"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F41EB6F5-C146-4BA7-A0FC-0FBC423456C1}"/>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5</a:t>
            </a:r>
          </a:p>
        </p:txBody>
      </p:sp>
    </p:spTree>
    <p:extLst>
      <p:ext uri="{BB962C8B-B14F-4D97-AF65-F5344CB8AC3E}">
        <p14:creationId xmlns:p14="http://schemas.microsoft.com/office/powerpoint/2010/main" val="87144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body" idx="1"/>
          </p:nvPr>
        </p:nvSpPr>
        <p:spPr>
          <a:xfrm>
            <a:off x="681318" y="1451291"/>
            <a:ext cx="10431153" cy="3955419"/>
          </a:xfrm>
          <a:prstGeom prst="rect">
            <a:avLst/>
          </a:prstGeom>
        </p:spPr>
        <p:txBody>
          <a:bodyPr spcFirstLastPara="1" wrap="square" lIns="121901" tIns="121901" rIns="121901" bIns="121901" anchor="t" anchorCtr="0">
            <a:noAutofit/>
          </a:bodyPr>
          <a:lstStyle/>
          <a:p>
            <a:pPr algn="ctr">
              <a:spcAft>
                <a:spcPts val="400"/>
              </a:spcAft>
              <a:buNone/>
              <a:defRPr/>
            </a:pPr>
            <a:r>
              <a:rPr lang="en-US" altLang="en-US" sz="3733" b="1" u="sng" dirty="0">
                <a:solidFill>
                  <a:srgbClr val="009999"/>
                </a:solidFill>
                <a:latin typeface="Arial" panose="020B0604020202020204" pitchFamily="34" charset="0"/>
                <a:cs typeface="Arial" panose="020B0604020202020204" pitchFamily="34" charset="0"/>
              </a:rPr>
              <a:t>Fund:</a:t>
            </a:r>
          </a:p>
          <a:p>
            <a:pPr algn="ctr">
              <a:spcAft>
                <a:spcPts val="400"/>
              </a:spcAft>
              <a:buNone/>
              <a:defRPr/>
            </a:pPr>
            <a:r>
              <a:rPr lang="en-US" altLang="en-US" sz="3200" b="1" u="sng" dirty="0">
                <a:highlight>
                  <a:srgbClr val="C0C0C0"/>
                </a:highlight>
                <a:latin typeface="Arial" panose="020B0604020202020204" pitchFamily="34" charset="0"/>
                <a:cs typeface="Arial" panose="020B0604020202020204" pitchFamily="34" charset="0"/>
              </a:rPr>
              <a:t>10</a:t>
            </a:r>
            <a:r>
              <a:rPr lang="en-US" altLang="en-US" sz="3200" dirty="0">
                <a:latin typeface="Arial" panose="020B0604020202020204" pitchFamily="34" charset="0"/>
                <a:cs typeface="Arial" panose="020B0604020202020204" pitchFamily="34" charset="0"/>
              </a:rPr>
              <a:t>-xxxx-xxxx (Operational Funds)</a:t>
            </a:r>
          </a:p>
          <a:p>
            <a:pPr algn="ctr">
              <a:buFontTx/>
              <a:buNone/>
              <a:defRPr/>
            </a:pPr>
            <a:endParaRPr lang="en-US" altLang="en-US" sz="1868" dirty="0">
              <a:latin typeface="Arial" panose="020B0604020202020204" pitchFamily="34" charset="0"/>
              <a:cs typeface="Arial" panose="020B0604020202020204" pitchFamily="34" charset="0"/>
            </a:endParaRPr>
          </a:p>
          <a:p>
            <a:pPr algn="ctr">
              <a:buFontTx/>
              <a:buNone/>
              <a:defRPr/>
            </a:pPr>
            <a:endParaRPr lang="en-US" altLang="en-US" sz="1401" dirty="0">
              <a:latin typeface="Arial" panose="020B0604020202020204" pitchFamily="34" charset="0"/>
              <a:cs typeface="Arial" panose="020B0604020202020204" pitchFamily="34" charset="0"/>
            </a:endParaRPr>
          </a:p>
          <a:p>
            <a:pPr algn="ctr">
              <a:spcAft>
                <a:spcPts val="400"/>
              </a:spcAft>
              <a:buNone/>
              <a:defRPr/>
            </a:pPr>
            <a:r>
              <a:rPr lang="en-US" altLang="en-US" sz="3733" b="1" u="sng" dirty="0">
                <a:solidFill>
                  <a:srgbClr val="009999"/>
                </a:solidFill>
                <a:latin typeface="Arial" panose="020B0604020202020204" pitchFamily="34" charset="0"/>
                <a:cs typeface="Arial" panose="020B0604020202020204" pitchFamily="34" charset="0"/>
              </a:rPr>
              <a:t>Department :</a:t>
            </a:r>
            <a:r>
              <a:rPr lang="en-US" altLang="en-US" sz="3733" dirty="0">
                <a:solidFill>
                  <a:srgbClr val="009999"/>
                </a:solidFill>
                <a:latin typeface="Arial" panose="020B0604020202020204" pitchFamily="34" charset="0"/>
                <a:cs typeface="Arial" panose="020B0604020202020204" pitchFamily="34" charset="0"/>
              </a:rPr>
              <a:t> </a:t>
            </a:r>
          </a:p>
          <a:p>
            <a:pPr algn="ctr">
              <a:spcAft>
                <a:spcPts val="400"/>
              </a:spcAft>
              <a:buNone/>
              <a:defRPr/>
            </a:pPr>
            <a:r>
              <a:rPr lang="en-US" altLang="en-US" sz="3200" dirty="0">
                <a:latin typeface="Arial" panose="020B0604020202020204" pitchFamily="34" charset="0"/>
                <a:cs typeface="Arial" panose="020B0604020202020204" pitchFamily="34" charset="0"/>
              </a:rPr>
              <a:t>10-</a:t>
            </a:r>
            <a:r>
              <a:rPr lang="en-US" altLang="en-US" sz="3200" b="1" u="sng" dirty="0">
                <a:highlight>
                  <a:srgbClr val="C0C0C0"/>
                </a:highlight>
                <a:latin typeface="Arial" panose="020B0604020202020204" pitchFamily="34" charset="0"/>
                <a:cs typeface="Arial" panose="020B0604020202020204" pitchFamily="34" charset="0"/>
              </a:rPr>
              <a:t>6310</a:t>
            </a:r>
            <a:r>
              <a:rPr lang="en-US" altLang="en-US" sz="3200" dirty="0">
                <a:latin typeface="Arial" panose="020B0604020202020204" pitchFamily="34" charset="0"/>
                <a:cs typeface="Arial" panose="020B0604020202020204" pitchFamily="34" charset="0"/>
              </a:rPr>
              <a:t>-xxxx (Finance &amp; Administration)</a:t>
            </a:r>
          </a:p>
          <a:p>
            <a:pPr algn="ctr">
              <a:buFontTx/>
              <a:buNone/>
              <a:defRPr/>
            </a:pPr>
            <a:endParaRPr lang="en-US" altLang="en-US" sz="2401" dirty="0">
              <a:latin typeface="Arial" panose="020B0604020202020204" pitchFamily="34" charset="0"/>
              <a:cs typeface="Arial" panose="020B0604020202020204" pitchFamily="34" charset="0"/>
            </a:endParaRPr>
          </a:p>
          <a:p>
            <a:pPr algn="ctr">
              <a:buFontTx/>
              <a:buNone/>
              <a:defRPr/>
            </a:pPr>
            <a:endParaRPr lang="en-US" altLang="en-US" sz="1467" dirty="0">
              <a:latin typeface="Arial" panose="020B0604020202020204" pitchFamily="34" charset="0"/>
              <a:cs typeface="Arial" panose="020B0604020202020204" pitchFamily="34" charset="0"/>
            </a:endParaRPr>
          </a:p>
          <a:p>
            <a:pPr algn="ctr">
              <a:spcAft>
                <a:spcPts val="400"/>
              </a:spcAft>
              <a:buNone/>
              <a:defRPr/>
            </a:pPr>
            <a:r>
              <a:rPr lang="en-US" altLang="en-US" sz="3733" b="1" u="sng" dirty="0">
                <a:solidFill>
                  <a:srgbClr val="009999"/>
                </a:solidFill>
                <a:latin typeface="Arial" panose="020B0604020202020204" pitchFamily="34" charset="0"/>
                <a:cs typeface="Arial" panose="020B0604020202020204" pitchFamily="34" charset="0"/>
              </a:rPr>
              <a:t>Expense Type or Object Code: </a:t>
            </a:r>
          </a:p>
          <a:p>
            <a:pPr algn="ctr">
              <a:spcAft>
                <a:spcPts val="400"/>
              </a:spcAft>
              <a:buNone/>
              <a:defRPr/>
            </a:pPr>
            <a:r>
              <a:rPr lang="en-US" altLang="en-US" sz="3200" dirty="0">
                <a:latin typeface="Arial" panose="020B0604020202020204" pitchFamily="34" charset="0"/>
                <a:cs typeface="Arial" panose="020B0604020202020204" pitchFamily="34" charset="0"/>
              </a:rPr>
              <a:t>10-6310-</a:t>
            </a:r>
            <a:r>
              <a:rPr lang="en-US" altLang="en-US" sz="3200" b="1" u="sng" dirty="0">
                <a:highlight>
                  <a:srgbClr val="C0C0C0"/>
                </a:highlight>
                <a:latin typeface="Arial" panose="020B0604020202020204" pitchFamily="34" charset="0"/>
                <a:cs typeface="Arial" panose="020B0604020202020204" pitchFamily="34" charset="0"/>
              </a:rPr>
              <a:t>5501</a:t>
            </a:r>
            <a:r>
              <a:rPr lang="en-US" altLang="en-US" sz="3200" dirty="0">
                <a:latin typeface="Arial" panose="020B0604020202020204" pitchFamily="34" charset="0"/>
                <a:cs typeface="Arial" panose="020B0604020202020204" pitchFamily="34" charset="0"/>
              </a:rPr>
              <a:t> (Supplies)</a:t>
            </a:r>
          </a:p>
          <a:p>
            <a:pPr marL="321729" indent="0">
              <a:spcBef>
                <a:spcPts val="400"/>
              </a:spcBef>
              <a:buNone/>
            </a:pPr>
            <a:endParaRPr sz="1467" dirty="0">
              <a:solidFill>
                <a:schemeClr val="dk1"/>
              </a:solidFill>
            </a:endParaRPr>
          </a:p>
          <a:p>
            <a:pPr marL="0" indent="0">
              <a:spcBef>
                <a:spcPts val="400"/>
              </a:spcBef>
              <a:buNone/>
            </a:pPr>
            <a:endParaRPr sz="1335" dirty="0">
              <a:solidFill>
                <a:schemeClr val="dk1"/>
              </a:solidFill>
            </a:endParaRPr>
          </a:p>
        </p:txBody>
      </p:sp>
      <p:sp>
        <p:nvSpPr>
          <p:cNvPr id="4" name="Google Shape;465;p43" descr="Timeline background shape">
            <a:extLst>
              <a:ext uri="{FF2B5EF4-FFF2-40B4-BE49-F238E27FC236}">
                <a16:creationId xmlns:a16="http://schemas.microsoft.com/office/drawing/2014/main" id="{E956183A-134B-4835-A94C-CE97DB8F5672}"/>
              </a:ext>
            </a:extLst>
          </p:cNvPr>
          <p:cNvSpPr/>
          <p:nvPr/>
        </p:nvSpPr>
        <p:spPr>
          <a:xfrm>
            <a:off x="350403" y="362825"/>
            <a:ext cx="6056373" cy="629271"/>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23" name="Google Shape;323;p38"/>
          <p:cNvSpPr txBox="1">
            <a:spLocks noGrp="1"/>
          </p:cNvSpPr>
          <p:nvPr>
            <p:ph type="title"/>
          </p:nvPr>
        </p:nvSpPr>
        <p:spPr>
          <a:xfrm>
            <a:off x="350403" y="307293"/>
            <a:ext cx="10272000" cy="763600"/>
          </a:xfrm>
          <a:prstGeom prst="rect">
            <a:avLst/>
          </a:prstGeom>
        </p:spPr>
        <p:txBody>
          <a:bodyPr spcFirstLastPara="1" wrap="square" lIns="121901" tIns="121901" rIns="121901" bIns="121901" anchor="t" anchorCtr="0">
            <a:noAutofit/>
          </a:bodyPr>
          <a:lstStyle/>
          <a:p>
            <a:r>
              <a:rPr lang="en-US" sz="3200" u="sng" dirty="0"/>
              <a:t>Account Number Structure</a:t>
            </a:r>
            <a:endParaRPr sz="3200" u="sng" dirty="0"/>
          </a:p>
        </p:txBody>
      </p:sp>
      <p:sp>
        <p:nvSpPr>
          <p:cNvPr id="5" name="TextBox 4">
            <a:extLst>
              <a:ext uri="{FF2B5EF4-FFF2-40B4-BE49-F238E27FC236}">
                <a16:creationId xmlns:a16="http://schemas.microsoft.com/office/drawing/2014/main" id="{221DAE88-129D-4B7F-AA35-A8CF900598E7}"/>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12" name="Google Shape;191;p28">
            <a:extLst>
              <a:ext uri="{FF2B5EF4-FFF2-40B4-BE49-F238E27FC236}">
                <a16:creationId xmlns:a16="http://schemas.microsoft.com/office/drawing/2014/main" id="{C282EE4F-8D50-48AE-903F-86F8FE77A6F7}"/>
              </a:ext>
            </a:extLst>
          </p:cNvPr>
          <p:cNvSpPr txBox="1">
            <a:spLocks noGrp="1"/>
          </p:cNvSpPr>
          <p:nvPr>
            <p:ph type="title"/>
          </p:nvPr>
        </p:nvSpPr>
        <p:spPr>
          <a:xfrm>
            <a:off x="129021" y="490753"/>
            <a:ext cx="6340001" cy="783600"/>
          </a:xfrm>
          <a:prstGeom prst="rect">
            <a:avLst/>
          </a:prstGeom>
        </p:spPr>
        <p:txBody>
          <a:bodyPr spcFirstLastPara="1" wrap="square" lIns="121901" tIns="121901" rIns="121901" bIns="121901" anchor="b" anchorCtr="0">
            <a:noAutofit/>
          </a:bodyPr>
          <a:lstStyle/>
          <a:p>
            <a:r>
              <a:rPr lang="en-US" sz="3200" u="sng" dirty="0"/>
              <a:t>Definitions of All Funds</a:t>
            </a:r>
            <a:br>
              <a:rPr lang="en-US" sz="3733" dirty="0"/>
            </a:br>
            <a:endParaRPr sz="3733" b="0" dirty="0"/>
          </a:p>
        </p:txBody>
      </p:sp>
      <p:graphicFrame>
        <p:nvGraphicFramePr>
          <p:cNvPr id="13" name="Table 12">
            <a:extLst>
              <a:ext uri="{FF2B5EF4-FFF2-40B4-BE49-F238E27FC236}">
                <a16:creationId xmlns:a16="http://schemas.microsoft.com/office/drawing/2014/main" id="{5A79879E-6875-4963-ACB8-3E212F12C1A7}"/>
              </a:ext>
            </a:extLst>
          </p:cNvPr>
          <p:cNvGraphicFramePr>
            <a:graphicFrameLocks noGrp="1"/>
          </p:cNvGraphicFramePr>
          <p:nvPr>
            <p:extLst>
              <p:ext uri="{D42A27DB-BD31-4B8C-83A1-F6EECF244321}">
                <p14:modId xmlns:p14="http://schemas.microsoft.com/office/powerpoint/2010/main" val="1312075970"/>
              </p:ext>
            </p:extLst>
          </p:nvPr>
        </p:nvGraphicFramePr>
        <p:xfrm>
          <a:off x="1030567" y="634477"/>
          <a:ext cx="9608857" cy="6155894"/>
        </p:xfrm>
        <a:graphic>
          <a:graphicData uri="http://schemas.openxmlformats.org/drawingml/2006/table">
            <a:tbl>
              <a:tblPr/>
              <a:tblGrid>
                <a:gridCol w="454624">
                  <a:extLst>
                    <a:ext uri="{9D8B030D-6E8A-4147-A177-3AD203B41FA5}">
                      <a16:colId xmlns:a16="http://schemas.microsoft.com/office/drawing/2014/main" val="2809234569"/>
                    </a:ext>
                  </a:extLst>
                </a:gridCol>
                <a:gridCol w="2787616">
                  <a:extLst>
                    <a:ext uri="{9D8B030D-6E8A-4147-A177-3AD203B41FA5}">
                      <a16:colId xmlns:a16="http://schemas.microsoft.com/office/drawing/2014/main" val="2679392748"/>
                    </a:ext>
                  </a:extLst>
                </a:gridCol>
                <a:gridCol w="1412517">
                  <a:extLst>
                    <a:ext uri="{9D8B030D-6E8A-4147-A177-3AD203B41FA5}">
                      <a16:colId xmlns:a16="http://schemas.microsoft.com/office/drawing/2014/main" val="3279146304"/>
                    </a:ext>
                  </a:extLst>
                </a:gridCol>
                <a:gridCol w="4954100">
                  <a:extLst>
                    <a:ext uri="{9D8B030D-6E8A-4147-A177-3AD203B41FA5}">
                      <a16:colId xmlns:a16="http://schemas.microsoft.com/office/drawing/2014/main" val="2447441562"/>
                    </a:ext>
                  </a:extLst>
                </a:gridCol>
              </a:tblGrid>
              <a:tr h="185517">
                <a:tc>
                  <a:txBody>
                    <a:bodyPr/>
                    <a:lstStyle>
                      <a:lvl1pPr marL="1111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1113" marR="0" lvl="0" indent="0" algn="ctr" defTabSz="914400" rtl="0" eaLnBrk="0" fontAlgn="base" latinLnBrk="0" hangingPunct="0">
                        <a:lnSpc>
                          <a:spcPct val="100000"/>
                        </a:lnSpc>
                        <a:spcBef>
                          <a:spcPts val="75"/>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Fund</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DADA"/>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ct val="100000"/>
                        </a:lnSpc>
                        <a:spcBef>
                          <a:spcPts val="75"/>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Name</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DADA"/>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ct val="100000"/>
                        </a:lnSpc>
                        <a:spcBef>
                          <a:spcPts val="75"/>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Type</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DADA"/>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ctr" defTabSz="914400" rtl="0" eaLnBrk="0" fontAlgn="base" latinLnBrk="0" hangingPunct="0">
                        <a:lnSpc>
                          <a:spcPct val="100000"/>
                        </a:lnSpc>
                        <a:spcBef>
                          <a:spcPts val="75"/>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Notes</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DADA"/>
                    </a:solidFill>
                  </a:tcPr>
                </a:tc>
                <a:extLst>
                  <a:ext uri="{0D108BD9-81ED-4DB2-BD59-A6C34878D82A}">
                    <a16:rowId xmlns:a16="http://schemas.microsoft.com/office/drawing/2014/main" val="505761066"/>
                  </a:ext>
                </a:extLst>
              </a:tr>
              <a:tr h="19349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ct val="107000"/>
                        </a:lnSpc>
                        <a:spcBef>
                          <a:spcPts val="413"/>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413"/>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Operational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413"/>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E&amp;G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ct val="107000"/>
                        </a:lnSpc>
                        <a:spcBef>
                          <a:spcPts val="413"/>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Tuition &amp; State Appropriations.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61797450"/>
                  </a:ext>
                </a:extLst>
              </a:tr>
              <a:tr h="19349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Other Unrestricted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E&amp;G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Discretionary Money - Funded annually from the 29 fund.</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786040856"/>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Designated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E&amp;G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Athletics, clubs and other student activities.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3941049801"/>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Scholarships/Grant Match</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E&amp;G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Bookstore and bank scholarships - Funded annually from the 29</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666179600"/>
                  </a:ext>
                </a:extLst>
              </a:tr>
              <a:tr h="20147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fund.</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772504830"/>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Self-Generated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E&amp;G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Self-generated funds from sales and services provided by the</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2028798117"/>
                  </a:ext>
                </a:extLst>
              </a:tr>
              <a:tr h="20147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University from various departments.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49636019"/>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Extended Learning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E&amp;G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Self-generated funds for extended learning programs and study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2533473861"/>
                  </a:ext>
                </a:extLst>
              </a:tr>
              <a:tr h="20147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abroad programs.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2153116497"/>
                  </a:ext>
                </a:extLst>
              </a:tr>
              <a:tr h="18551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1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1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Other Unrestricted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1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E&amp;G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1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Gifts from Coastal Education Foundation.</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91889319"/>
                  </a:ext>
                </a:extLst>
              </a:tr>
              <a:tr h="19349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Housing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Auxiliary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Housing Operations.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614913073"/>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22</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Bookstore</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Auxiliary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Bookstore Operations.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381552430"/>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Vending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Auxiliary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Vending Operations.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3426302932"/>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24</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Food Service</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Auxiliary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Food Service Operations.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282947125"/>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27</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Parking and Transportation</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Auxiliary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New - Parking and Transportation Operations.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965992276"/>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29</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Auxiliary Fund Holding</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Auxiliary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Clear net revenues from operating auxiliaries for distribution to</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4292571237"/>
                  </a:ext>
                </a:extLst>
              </a:tr>
              <a:tr h="19349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1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other areas as needed.</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97511569"/>
                  </a:ext>
                </a:extLst>
              </a:tr>
              <a:tr h="19349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31</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0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Federal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Restricted/Grant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Pell, research and public service grants from Federal Govt.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839141057"/>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32</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State Restricted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Restricted/Grant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Lottery technology and scholarships from State Govt.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832842239"/>
                  </a:ext>
                </a:extLst>
              </a:tr>
              <a:tr h="18551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33</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County/Local Restricted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Restricted/Grant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Horry County Higher Education, research grants from local govt.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3287838838"/>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34</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Commercial Restricted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Restricted/Grant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Donations from business entities.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698411496"/>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35</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Philanthropic Restr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Restricted/Grant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Donations for research and public service purposes from others.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4103358863"/>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36</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0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Other Restricted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Restricted/Grant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Other donations restricted by third party primarily for</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2305247909"/>
                  </a:ext>
                </a:extLst>
              </a:tr>
              <a:tr h="20147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scholarships.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1924589"/>
                  </a:ext>
                </a:extLst>
              </a:tr>
              <a:tr h="388983">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60</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806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Endowments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Perm Restricted</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ct val="107000"/>
                        </a:lnSpc>
                        <a:spcBef>
                          <a:spcPts val="75"/>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 permanently restricted endowment from the state given years ago. All other endowments are held by the foundation.</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2553411962"/>
                  </a:ext>
                </a:extLst>
              </a:tr>
              <a:tr h="40294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71</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80600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General Unexpended Plant</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Plant Fund</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Funds collected for debt service payment and for acquisition, building and major renovation purposes.</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2115887892"/>
                  </a:ext>
                </a:extLst>
              </a:tr>
              <a:tr h="185517">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ctr"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80</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806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Agency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Agency</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138"/>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Student loans clear through these accounts.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407281628"/>
                  </a:ext>
                </a:extLst>
              </a:tr>
              <a:tr h="201476">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90</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806000"/>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Pension Trust Funds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90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9050"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Pension (GASB68)</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463">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463" marR="0" lvl="0" indent="0" algn="l" defTabSz="914400" rtl="0" eaLnBrk="0" fontAlgn="base" latinLnBrk="0" hangingPunct="0">
                        <a:lnSpc>
                          <a:spcPts val="1213"/>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Net Pension Liability Expense and associated deferred outflows and inflows.</a:t>
                      </a: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61392893"/>
                  </a:ext>
                </a:extLst>
              </a:tr>
            </a:tbl>
          </a:graphicData>
        </a:graphic>
      </p:graphicFrame>
      <p:sp>
        <p:nvSpPr>
          <p:cNvPr id="4" name="TextBox 3">
            <a:extLst>
              <a:ext uri="{FF2B5EF4-FFF2-40B4-BE49-F238E27FC236}">
                <a16:creationId xmlns:a16="http://schemas.microsoft.com/office/drawing/2014/main" id="{84C411F4-9811-4984-92A0-9A0BF980C0C4}"/>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5" name="Picture 4">
            <a:extLst>
              <a:ext uri="{FF2B5EF4-FFF2-40B4-BE49-F238E27FC236}">
                <a16:creationId xmlns:a16="http://schemas.microsoft.com/office/drawing/2014/main" id="{AF0660D5-E7ED-4FF2-B04D-FA3E70CBC4F8}"/>
              </a:ext>
            </a:extLst>
          </p:cNvPr>
          <p:cNvPicPr>
            <a:picLocks noChangeAspect="1"/>
          </p:cNvPicPr>
          <p:nvPr/>
        </p:nvPicPr>
        <p:blipFill rotWithShape="1">
          <a:blip r:embed="rId3"/>
          <a:srcRect l="-1" r="-3093" b="73517"/>
          <a:stretch/>
        </p:blipFill>
        <p:spPr>
          <a:xfrm>
            <a:off x="2890343" y="4953788"/>
            <a:ext cx="6775289" cy="1808740"/>
          </a:xfrm>
          <a:prstGeom prst="rect">
            <a:avLst/>
          </a:prstGeom>
        </p:spPr>
      </p:pic>
      <p:grpSp>
        <p:nvGrpSpPr>
          <p:cNvPr id="2" name="Group 1">
            <a:extLst>
              <a:ext uri="{FF2B5EF4-FFF2-40B4-BE49-F238E27FC236}">
                <a16:creationId xmlns:a16="http://schemas.microsoft.com/office/drawing/2014/main" id="{F03D050F-37C5-498E-B40D-73C4828EA2AD}"/>
              </a:ext>
            </a:extLst>
          </p:cNvPr>
          <p:cNvGrpSpPr/>
          <p:nvPr/>
        </p:nvGrpSpPr>
        <p:grpSpPr>
          <a:xfrm>
            <a:off x="187731" y="1033223"/>
            <a:ext cx="10769600" cy="6858000"/>
            <a:chOff x="207156" y="1242773"/>
            <a:chExt cx="10769600" cy="6858000"/>
          </a:xfrm>
        </p:grpSpPr>
        <p:sp>
          <p:nvSpPr>
            <p:cNvPr id="10" name="Content Placeholder 2">
              <a:extLst>
                <a:ext uri="{FF2B5EF4-FFF2-40B4-BE49-F238E27FC236}">
                  <a16:creationId xmlns:a16="http://schemas.microsoft.com/office/drawing/2014/main" id="{3F199181-BE36-49D1-A420-DDB836D2A68D}"/>
                </a:ext>
              </a:extLst>
            </p:cNvPr>
            <p:cNvSpPr txBox="1">
              <a:spLocks/>
            </p:cNvSpPr>
            <p:nvPr/>
          </p:nvSpPr>
          <p:spPr bwMode="auto">
            <a:xfrm>
              <a:off x="207156" y="1242773"/>
              <a:ext cx="10769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609585" lvl="1" algn="ctr" defTabSz="1219170" eaLnBrk="0" fontAlgn="base" hangingPunct="0">
                <a:spcAft>
                  <a:spcPct val="0"/>
                </a:spcAft>
                <a:buNone/>
                <a:defRPr/>
              </a:pPr>
              <a:endParaRPr lang="en-US" altLang="en-US" sz="933" b="1" dirty="0">
                <a:solidFill>
                  <a:srgbClr val="000000"/>
                </a:solidFill>
                <a:effectLst>
                  <a:outerShdw blurRad="38100" dist="38100" dir="2700000" algn="tl">
                    <a:srgbClr val="000000">
                      <a:alpha val="43137"/>
                    </a:srgbClr>
                  </a:outerShdw>
                </a:effectLst>
                <a:cs typeface="Arial"/>
                <a:sym typeface="Arial"/>
              </a:endParaRPr>
            </a:p>
            <a:p>
              <a:pPr marL="609585" lvl="1" defTabSz="609585" eaLnBrk="0" fontAlgn="base" hangingPunct="0">
                <a:spcBef>
                  <a:spcPts val="0"/>
                </a:spcBef>
                <a:spcAft>
                  <a:spcPct val="0"/>
                </a:spcAft>
                <a:buNone/>
                <a:defRPr/>
              </a:pPr>
              <a:r>
                <a:rPr lang="en-US" altLang="en-US" sz="2133" dirty="0">
                  <a:solidFill>
                    <a:srgbClr val="000000"/>
                  </a:solidFill>
                  <a:cs typeface="Arial"/>
                  <a:sym typeface="Arial"/>
                </a:rPr>
                <a:t>	Umbrella accounts are a different set of object codes that are just for the 10 fund accounts. Budget is loaded into the umbrella account and expenses can not be charged to these accounts.</a:t>
              </a:r>
            </a:p>
            <a:p>
              <a:pPr marL="609585" lvl="1" defTabSz="609585" eaLnBrk="0" fontAlgn="base" hangingPunct="0">
                <a:spcBef>
                  <a:spcPts val="0"/>
                </a:spcBef>
                <a:spcAft>
                  <a:spcPct val="0"/>
                </a:spcAft>
                <a:buNone/>
                <a:defRPr/>
              </a:pPr>
              <a:endParaRPr lang="en-US" altLang="en-US" sz="1400" dirty="0">
                <a:solidFill>
                  <a:srgbClr val="000000"/>
                </a:solidFill>
                <a:cs typeface="Arial"/>
                <a:sym typeface="Arial"/>
              </a:endParaRPr>
            </a:p>
            <a:p>
              <a:pPr marL="609585" lvl="1" defTabSz="609585" eaLnBrk="0" fontAlgn="base" hangingPunct="0">
                <a:spcBef>
                  <a:spcPts val="0"/>
                </a:spcBef>
                <a:spcAft>
                  <a:spcPct val="0"/>
                </a:spcAft>
                <a:buNone/>
                <a:defRPr/>
              </a:pPr>
              <a:endParaRPr lang="en-US" altLang="en-US" sz="1400" dirty="0">
                <a:solidFill>
                  <a:srgbClr val="000000"/>
                </a:solidFill>
                <a:cs typeface="Arial"/>
                <a:sym typeface="Arial"/>
              </a:endParaRPr>
            </a:p>
            <a:p>
              <a:pPr marL="609585" lvl="1" defTabSz="609585" eaLnBrk="0" fontAlgn="base" hangingPunct="0">
                <a:spcBef>
                  <a:spcPts val="0"/>
                </a:spcBef>
                <a:spcAft>
                  <a:spcPct val="0"/>
                </a:spcAft>
                <a:buNone/>
                <a:defRPr/>
              </a:pPr>
              <a:r>
                <a:rPr lang="en-US" sz="2133" dirty="0">
                  <a:solidFill>
                    <a:srgbClr val="000000"/>
                  </a:solidFill>
                  <a:cs typeface="Arial"/>
                  <a:sym typeface="Arial"/>
                </a:rPr>
                <a:t>	The list below shows how umbrella accounts work for the 10 fund. One object code is used as the umbrella (5500) and the others are used for expenses that flow into that umbrella object code (5501,5502,5504,5505).  </a:t>
              </a:r>
            </a:p>
            <a:p>
              <a:pPr marL="609585" lvl="1" defTabSz="609585" eaLnBrk="0" fontAlgn="base" hangingPunct="0">
                <a:spcBef>
                  <a:spcPts val="0"/>
                </a:spcBef>
                <a:spcAft>
                  <a:spcPct val="0"/>
                </a:spcAft>
                <a:buNone/>
                <a:defRPr/>
              </a:pPr>
              <a:endParaRPr lang="en-US" sz="800" dirty="0">
                <a:solidFill>
                  <a:srgbClr val="000000"/>
                </a:solidFill>
                <a:cs typeface="Arial"/>
                <a:sym typeface="Arial"/>
              </a:endParaRPr>
            </a:p>
            <a:p>
              <a:pPr marL="609585" lvl="1" defTabSz="609585" eaLnBrk="0" fontAlgn="base" hangingPunct="0">
                <a:spcBef>
                  <a:spcPts val="0"/>
                </a:spcBef>
                <a:spcAft>
                  <a:spcPct val="0"/>
                </a:spcAft>
                <a:buNone/>
                <a:defRPr/>
              </a:pPr>
              <a:endParaRPr lang="en-US" sz="800" dirty="0">
                <a:solidFill>
                  <a:srgbClr val="000000"/>
                </a:solidFill>
                <a:cs typeface="Arial"/>
                <a:sym typeface="Arial"/>
              </a:endParaRPr>
            </a:p>
            <a:p>
              <a:pPr marL="609585" lvl="1" defTabSz="609585" eaLnBrk="0" fontAlgn="base" hangingPunct="0">
                <a:spcBef>
                  <a:spcPts val="0"/>
                </a:spcBef>
                <a:spcAft>
                  <a:spcPct val="0"/>
                </a:spcAft>
                <a:buNone/>
                <a:defRPr/>
              </a:pPr>
              <a:endParaRPr lang="en-US" sz="800" dirty="0">
                <a:solidFill>
                  <a:srgbClr val="000000"/>
                </a:solidFill>
                <a:cs typeface="Arial"/>
                <a:sym typeface="Arial"/>
              </a:endParaRPr>
            </a:p>
            <a:p>
              <a:pPr marL="609585" lvl="1" defTabSz="609585" eaLnBrk="0" fontAlgn="base" hangingPunct="0">
                <a:spcBef>
                  <a:spcPts val="0"/>
                </a:spcBef>
                <a:spcAft>
                  <a:spcPct val="0"/>
                </a:spcAft>
                <a:buNone/>
                <a:defRPr/>
              </a:pPr>
              <a:r>
                <a:rPr lang="en-US" altLang="en-US" sz="2133" dirty="0">
                  <a:solidFill>
                    <a:srgbClr val="000000"/>
                  </a:solidFill>
                  <a:ea typeface="宋体" panose="02010600030101010101" pitchFamily="2" charset="-122"/>
                  <a:cs typeface="Arial"/>
                  <a:sym typeface="Arial"/>
                </a:rPr>
                <a:t>	You can find the entire listing of umbrella and object codes at: </a:t>
              </a:r>
              <a:r>
                <a:rPr lang="en-US" altLang="en-US" sz="2133" i="1" u="sng" dirty="0">
                  <a:solidFill>
                    <a:srgbClr val="000000"/>
                  </a:solidFill>
                  <a:ea typeface="宋体" panose="02010600030101010101" pitchFamily="2" charset="-122"/>
                  <a:cs typeface="Arial"/>
                  <a:sym typeface="Arial"/>
                </a:rPr>
                <a:t>T: CCU/Chart of Accounts/Expense Object Codes</a:t>
              </a:r>
              <a:endParaRPr lang="en-US" sz="2133" dirty="0">
                <a:solidFill>
                  <a:srgbClr val="000000"/>
                </a:solidFill>
                <a:cs typeface="Arial"/>
                <a:sym typeface="Arial"/>
              </a:endParaRPr>
            </a:p>
            <a:p>
              <a:pPr marL="609585" lvl="1" algn="just" defTabSz="1219170" eaLnBrk="0" fontAlgn="base" hangingPunct="0">
                <a:spcAft>
                  <a:spcPct val="0"/>
                </a:spcAft>
                <a:buNone/>
                <a:defRPr/>
              </a:pPr>
              <a:r>
                <a:rPr lang="en-US" sz="2133" dirty="0">
                  <a:solidFill>
                    <a:srgbClr val="000000"/>
                  </a:solidFill>
                  <a:cs typeface="Arial"/>
                  <a:sym typeface="Arial"/>
                </a:rPr>
                <a:t>                      </a:t>
              </a:r>
              <a:endParaRPr lang="en-US" altLang="en-US" sz="2133" dirty="0">
                <a:solidFill>
                  <a:srgbClr val="000000"/>
                </a:solidFill>
                <a:cs typeface="Arial"/>
                <a:sym typeface="Arial"/>
              </a:endParaRPr>
            </a:p>
          </p:txBody>
        </p:sp>
        <p:grpSp>
          <p:nvGrpSpPr>
            <p:cNvPr id="30" name="Google Shape;541;p43">
              <a:extLst>
                <a:ext uri="{FF2B5EF4-FFF2-40B4-BE49-F238E27FC236}">
                  <a16:creationId xmlns:a16="http://schemas.microsoft.com/office/drawing/2014/main" id="{1ED31662-6705-4EEF-A9D4-7F7371DD125C}"/>
                </a:ext>
              </a:extLst>
            </p:cNvPr>
            <p:cNvGrpSpPr/>
            <p:nvPr/>
          </p:nvGrpSpPr>
          <p:grpSpPr>
            <a:xfrm>
              <a:off x="1043699" y="1444532"/>
              <a:ext cx="339623" cy="236965"/>
              <a:chOff x="4923925" y="1877500"/>
              <a:chExt cx="59525" cy="36975"/>
            </a:xfrm>
            <a:solidFill>
              <a:schemeClr val="bg2"/>
            </a:solidFill>
          </p:grpSpPr>
          <p:sp>
            <p:nvSpPr>
              <p:cNvPr id="31" name="Google Shape;542;p43">
                <a:extLst>
                  <a:ext uri="{FF2B5EF4-FFF2-40B4-BE49-F238E27FC236}">
                    <a16:creationId xmlns:a16="http://schemas.microsoft.com/office/drawing/2014/main" id="{26927F09-CC58-4C32-9B6B-FD88EFA00D2A}"/>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2" name="Google Shape;543;p43">
                <a:extLst>
                  <a:ext uri="{FF2B5EF4-FFF2-40B4-BE49-F238E27FC236}">
                    <a16:creationId xmlns:a16="http://schemas.microsoft.com/office/drawing/2014/main" id="{57046586-5D42-4241-923F-C7A04EA4C888}"/>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33" name="Google Shape;541;p43">
              <a:extLst>
                <a:ext uri="{FF2B5EF4-FFF2-40B4-BE49-F238E27FC236}">
                  <a16:creationId xmlns:a16="http://schemas.microsoft.com/office/drawing/2014/main" id="{848C52A2-BE5D-41A2-B529-6C2FB2DE4B69}"/>
                </a:ext>
              </a:extLst>
            </p:cNvPr>
            <p:cNvGrpSpPr/>
            <p:nvPr/>
          </p:nvGrpSpPr>
          <p:grpSpPr>
            <a:xfrm>
              <a:off x="1050161" y="2848695"/>
              <a:ext cx="344763" cy="236965"/>
              <a:chOff x="4923925" y="1877500"/>
              <a:chExt cx="59525" cy="36975"/>
            </a:xfrm>
            <a:solidFill>
              <a:schemeClr val="bg2"/>
            </a:solidFill>
          </p:grpSpPr>
          <p:sp>
            <p:nvSpPr>
              <p:cNvPr id="34" name="Google Shape;542;p43">
                <a:extLst>
                  <a:ext uri="{FF2B5EF4-FFF2-40B4-BE49-F238E27FC236}">
                    <a16:creationId xmlns:a16="http://schemas.microsoft.com/office/drawing/2014/main" id="{BA7351DF-1E3C-48AE-A7C8-786F64865FB4}"/>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5" name="Google Shape;543;p43">
                <a:extLst>
                  <a:ext uri="{FF2B5EF4-FFF2-40B4-BE49-F238E27FC236}">
                    <a16:creationId xmlns:a16="http://schemas.microsoft.com/office/drawing/2014/main" id="{B78BB350-E01C-4DBE-9C74-5D5A5F9CFEF2}"/>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36" name="Google Shape;541;p43">
              <a:extLst>
                <a:ext uri="{FF2B5EF4-FFF2-40B4-BE49-F238E27FC236}">
                  <a16:creationId xmlns:a16="http://schemas.microsoft.com/office/drawing/2014/main" id="{55D6533C-C9D1-4A59-8911-83917AD879AB}"/>
                </a:ext>
              </a:extLst>
            </p:cNvPr>
            <p:cNvGrpSpPr/>
            <p:nvPr/>
          </p:nvGrpSpPr>
          <p:grpSpPr>
            <a:xfrm>
              <a:off x="1021586" y="4205674"/>
              <a:ext cx="380471" cy="236965"/>
              <a:chOff x="4923925" y="1877500"/>
              <a:chExt cx="59525" cy="36975"/>
            </a:xfrm>
            <a:solidFill>
              <a:schemeClr val="bg2"/>
            </a:solidFill>
          </p:grpSpPr>
          <p:sp>
            <p:nvSpPr>
              <p:cNvPr id="37" name="Google Shape;542;p43">
                <a:extLst>
                  <a:ext uri="{FF2B5EF4-FFF2-40B4-BE49-F238E27FC236}">
                    <a16:creationId xmlns:a16="http://schemas.microsoft.com/office/drawing/2014/main" id="{6C8F54C5-689D-4806-9629-0B5CF15B974A}"/>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8" name="Google Shape;543;p43">
                <a:extLst>
                  <a:ext uri="{FF2B5EF4-FFF2-40B4-BE49-F238E27FC236}">
                    <a16:creationId xmlns:a16="http://schemas.microsoft.com/office/drawing/2014/main" id="{B35B2EDE-65E1-439D-BF62-958F2D764698}"/>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sp>
        <p:nvSpPr>
          <p:cNvPr id="19" name="Google Shape;465;p43" descr="Timeline background shape">
            <a:extLst>
              <a:ext uri="{FF2B5EF4-FFF2-40B4-BE49-F238E27FC236}">
                <a16:creationId xmlns:a16="http://schemas.microsoft.com/office/drawing/2014/main" id="{ABB69877-738F-473D-B2BD-849F4774C9B4}"/>
              </a:ext>
            </a:extLst>
          </p:cNvPr>
          <p:cNvSpPr/>
          <p:nvPr/>
        </p:nvSpPr>
        <p:spPr>
          <a:xfrm>
            <a:off x="159156" y="193500"/>
            <a:ext cx="5100139" cy="614485"/>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4" name="TextBox 3">
            <a:extLst>
              <a:ext uri="{FF2B5EF4-FFF2-40B4-BE49-F238E27FC236}">
                <a16:creationId xmlns:a16="http://schemas.microsoft.com/office/drawing/2014/main" id="{6CDD4E01-5B12-44B7-B144-DF679E02ED58}"/>
              </a:ext>
            </a:extLst>
          </p:cNvPr>
          <p:cNvSpPr txBox="1"/>
          <p:nvPr/>
        </p:nvSpPr>
        <p:spPr>
          <a:xfrm>
            <a:off x="-1022875" y="193500"/>
            <a:ext cx="6024995" cy="584775"/>
          </a:xfrm>
          <a:prstGeom prst="rect">
            <a:avLst/>
          </a:prstGeom>
          <a:noFill/>
        </p:spPr>
        <p:txBody>
          <a:bodyPr wrap="square" rtlCol="0">
            <a:spAutoFit/>
          </a:bodyPr>
          <a:lstStyle/>
          <a:p>
            <a:pPr marL="609585" lvl="1" algn="ctr" defTabSz="1219170" eaLnBrk="0" fontAlgn="base" hangingPunct="0">
              <a:spcBef>
                <a:spcPct val="20000"/>
              </a:spcBef>
              <a:spcAft>
                <a:spcPct val="0"/>
              </a:spcAft>
              <a:defRPr/>
            </a:pPr>
            <a:r>
              <a:rPr lang="en-US" altLang="en-US" sz="3200" b="1" u="sng" dirty="0">
                <a:solidFill>
                  <a:srgbClr val="000000"/>
                </a:solidFill>
                <a:latin typeface="Manrope" panose="020B0604020202020204" charset="0"/>
                <a:ea typeface="MS PGothic" panose="020B0600070205080204" pitchFamily="34" charset="-128"/>
                <a:cs typeface="Arial"/>
                <a:sym typeface="Arial"/>
              </a:rPr>
              <a:t>“UMBRELLA” Accounts</a:t>
            </a:r>
          </a:p>
        </p:txBody>
      </p:sp>
      <p:sp>
        <p:nvSpPr>
          <p:cNvPr id="15" name="TextBox 14">
            <a:extLst>
              <a:ext uri="{FF2B5EF4-FFF2-40B4-BE49-F238E27FC236}">
                <a16:creationId xmlns:a16="http://schemas.microsoft.com/office/drawing/2014/main" id="{FE1061F7-3FCB-4AAE-AE80-A3232DFD29B5}"/>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3" name="TextBox 22">
            <a:extLst>
              <a:ext uri="{FF2B5EF4-FFF2-40B4-BE49-F238E27FC236}">
                <a16:creationId xmlns:a16="http://schemas.microsoft.com/office/drawing/2014/main" id="{E9558106-8517-4C72-B169-276179128ECE}"/>
              </a:ext>
            </a:extLst>
          </p:cNvPr>
          <p:cNvSpPr txBox="1"/>
          <p:nvPr/>
        </p:nvSpPr>
        <p:spPr>
          <a:xfrm>
            <a:off x="406400" y="1340325"/>
            <a:ext cx="10482729" cy="1036117"/>
          </a:xfrm>
          <a:prstGeom prst="rect">
            <a:avLst/>
          </a:prstGeom>
          <a:noFill/>
        </p:spPr>
        <p:txBody>
          <a:bodyPr wrap="square" rtlCol="0">
            <a:spAutoFit/>
          </a:bodyPr>
          <a:lstStyle/>
          <a:p>
            <a:pPr defTabSz="1219170">
              <a:buClr>
                <a:srgbClr val="000000"/>
              </a:buClr>
            </a:pPr>
            <a:r>
              <a:rPr lang="en-US" altLang="en-US" sz="2133" kern="0" dirty="0">
                <a:solidFill>
                  <a:srgbClr val="000000"/>
                </a:solidFill>
                <a:latin typeface="Arial"/>
                <a:cs typeface="Arial"/>
                <a:sym typeface="Arial"/>
              </a:rPr>
              <a:t>The 10 fund accounts are broken into three different budget types: student staff, temporary staff and operating </a:t>
            </a:r>
          </a:p>
          <a:p>
            <a:pPr defTabSz="1219170">
              <a:buClr>
                <a:srgbClr val="000000"/>
              </a:buClr>
            </a:pPr>
            <a:endParaRPr lang="en-US" sz="1867" kern="0" dirty="0">
              <a:solidFill>
                <a:srgbClr val="000000"/>
              </a:solidFill>
              <a:latin typeface="Arial"/>
              <a:cs typeface="Arial"/>
              <a:sym typeface="Arial"/>
            </a:endParaRPr>
          </a:p>
        </p:txBody>
      </p:sp>
      <p:sp>
        <p:nvSpPr>
          <p:cNvPr id="24" name="TextBox 23">
            <a:extLst>
              <a:ext uri="{FF2B5EF4-FFF2-40B4-BE49-F238E27FC236}">
                <a16:creationId xmlns:a16="http://schemas.microsoft.com/office/drawing/2014/main" id="{D81E8A4A-0182-49B2-B2FE-7BE39C649755}"/>
              </a:ext>
            </a:extLst>
          </p:cNvPr>
          <p:cNvSpPr txBox="1"/>
          <p:nvPr/>
        </p:nvSpPr>
        <p:spPr>
          <a:xfrm>
            <a:off x="298826" y="2659844"/>
            <a:ext cx="11893175" cy="1938992"/>
          </a:xfrm>
          <a:prstGeom prst="rect">
            <a:avLst/>
          </a:prstGeom>
          <a:noFill/>
        </p:spPr>
        <p:txBody>
          <a:bodyPr wrap="square" rtlCol="0">
            <a:spAutoFit/>
          </a:bodyPr>
          <a:lstStyle/>
          <a:p>
            <a:pPr marL="609585" lvl="1" defTabSz="1219170">
              <a:buClr>
                <a:srgbClr val="000000"/>
              </a:buClr>
              <a:defRPr/>
            </a:pPr>
            <a:r>
              <a:rPr lang="en-US" altLang="en-US" sz="2400" b="1" kern="0" dirty="0">
                <a:solidFill>
                  <a:srgbClr val="000000"/>
                </a:solidFill>
                <a:latin typeface="Arial"/>
                <a:cs typeface="Arial"/>
                <a:sym typeface="Arial"/>
              </a:rPr>
              <a:t>Temporary and Time-Limited Labor: </a:t>
            </a:r>
            <a:r>
              <a:rPr lang="en-US" altLang="en-US" sz="2400" kern="0" dirty="0">
                <a:solidFill>
                  <a:srgbClr val="000000"/>
                </a:solidFill>
                <a:latin typeface="Arial"/>
                <a:cs typeface="Arial"/>
                <a:sym typeface="Arial"/>
              </a:rPr>
              <a:t>(object codes: 5060 and 5081)</a:t>
            </a:r>
          </a:p>
          <a:p>
            <a:pPr marL="990575" lvl="1" indent="-380990" defTabSz="1219170">
              <a:buClr>
                <a:srgbClr val="000000"/>
              </a:buClr>
              <a:buFont typeface="Arial" panose="020B0604020202020204" pitchFamily="34" charset="0"/>
              <a:buChar char="•"/>
              <a:defRPr/>
            </a:pPr>
            <a:endParaRPr lang="en-US" altLang="en-US" sz="2400" b="1" kern="0" dirty="0">
              <a:solidFill>
                <a:srgbClr val="000000"/>
              </a:solidFill>
              <a:latin typeface="Arial"/>
              <a:cs typeface="Arial"/>
              <a:sym typeface="Arial"/>
            </a:endParaRPr>
          </a:p>
          <a:p>
            <a:pPr marL="609585" lvl="1" defTabSz="1219170">
              <a:buClr>
                <a:srgbClr val="000000"/>
              </a:buClr>
              <a:defRPr/>
            </a:pPr>
            <a:r>
              <a:rPr lang="en-US" altLang="en-US" sz="2400" b="1" kern="0" dirty="0">
                <a:solidFill>
                  <a:srgbClr val="000000"/>
                </a:solidFill>
                <a:latin typeface="Arial"/>
                <a:cs typeface="Arial"/>
                <a:sym typeface="Arial"/>
              </a:rPr>
              <a:t>Student Labor: </a:t>
            </a:r>
            <a:r>
              <a:rPr lang="en-US" altLang="en-US" sz="2400" kern="0" dirty="0">
                <a:solidFill>
                  <a:srgbClr val="000000"/>
                </a:solidFill>
                <a:latin typeface="Arial"/>
                <a:cs typeface="Arial"/>
                <a:sym typeface="Arial"/>
              </a:rPr>
              <a:t>(object codes: 5063 and 5051)</a:t>
            </a:r>
          </a:p>
          <a:p>
            <a:pPr marL="990575" lvl="1" indent="-380990" defTabSz="1219170">
              <a:buClr>
                <a:srgbClr val="000000"/>
              </a:buClr>
              <a:buFont typeface="Arial" panose="020B0604020202020204" pitchFamily="34" charset="0"/>
              <a:buChar char="•"/>
              <a:defRPr/>
            </a:pPr>
            <a:endParaRPr lang="en-US" altLang="en-US" sz="2400" b="1" kern="0" dirty="0">
              <a:solidFill>
                <a:srgbClr val="000000"/>
              </a:solidFill>
              <a:latin typeface="Arial"/>
              <a:cs typeface="Arial"/>
              <a:sym typeface="Arial"/>
            </a:endParaRPr>
          </a:p>
          <a:p>
            <a:pPr marL="609585" lvl="1" defTabSz="1219170">
              <a:buClr>
                <a:srgbClr val="000000"/>
              </a:buClr>
              <a:defRPr/>
            </a:pPr>
            <a:r>
              <a:rPr lang="en-US" altLang="en-US" sz="2400" b="1" kern="0" dirty="0">
                <a:solidFill>
                  <a:srgbClr val="000000"/>
                </a:solidFill>
                <a:latin typeface="Arial"/>
                <a:cs typeface="Arial"/>
                <a:sym typeface="Arial"/>
              </a:rPr>
              <a:t>Operating: </a:t>
            </a:r>
            <a:r>
              <a:rPr lang="en-US" altLang="en-US" sz="2400" kern="0" dirty="0">
                <a:solidFill>
                  <a:srgbClr val="000000"/>
                </a:solidFill>
                <a:latin typeface="Arial"/>
                <a:cs typeface="Arial"/>
                <a:sym typeface="Arial"/>
              </a:rPr>
              <a:t>(object codes: 5200-6300)</a:t>
            </a:r>
          </a:p>
        </p:txBody>
      </p:sp>
      <p:sp>
        <p:nvSpPr>
          <p:cNvPr id="38" name="Google Shape;706;p43">
            <a:extLst>
              <a:ext uri="{FF2B5EF4-FFF2-40B4-BE49-F238E27FC236}">
                <a16:creationId xmlns:a16="http://schemas.microsoft.com/office/drawing/2014/main" id="{9E62C870-A0AA-4E61-AB92-5BE0B37F2E69}"/>
              </a:ext>
            </a:extLst>
          </p:cNvPr>
          <p:cNvSpPr/>
          <p:nvPr/>
        </p:nvSpPr>
        <p:spPr>
          <a:xfrm>
            <a:off x="657410" y="2789101"/>
            <a:ext cx="239060" cy="282291"/>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chemeClr val="bg2"/>
          </a:solid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1" name="Google Shape;465;p43" descr="Timeline background shape">
            <a:extLst>
              <a:ext uri="{FF2B5EF4-FFF2-40B4-BE49-F238E27FC236}">
                <a16:creationId xmlns:a16="http://schemas.microsoft.com/office/drawing/2014/main" id="{E8B42DB3-537E-42E8-A61C-F5358D5BF2BE}"/>
              </a:ext>
            </a:extLst>
          </p:cNvPr>
          <p:cNvSpPr/>
          <p:nvPr/>
        </p:nvSpPr>
        <p:spPr>
          <a:xfrm>
            <a:off x="159156" y="193500"/>
            <a:ext cx="4729597" cy="614961"/>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2" name="TextBox 21">
            <a:extLst>
              <a:ext uri="{FF2B5EF4-FFF2-40B4-BE49-F238E27FC236}">
                <a16:creationId xmlns:a16="http://schemas.microsoft.com/office/drawing/2014/main" id="{25E4D349-4831-4AC9-9101-9A689220E73B}"/>
              </a:ext>
            </a:extLst>
          </p:cNvPr>
          <p:cNvSpPr txBox="1"/>
          <p:nvPr/>
        </p:nvSpPr>
        <p:spPr>
          <a:xfrm>
            <a:off x="225831" y="197231"/>
            <a:ext cx="5749364" cy="584775"/>
          </a:xfrm>
          <a:prstGeom prst="rect">
            <a:avLst/>
          </a:prstGeom>
          <a:noFill/>
        </p:spPr>
        <p:txBody>
          <a:bodyPr wrap="square" rtlCol="0">
            <a:spAutoFit/>
          </a:bodyPr>
          <a:lstStyle/>
          <a:p>
            <a:pPr defTabSz="1219170">
              <a:buClr>
                <a:srgbClr val="000000"/>
              </a:buClr>
              <a:defRPr/>
            </a:pPr>
            <a:r>
              <a:rPr lang="en-US" altLang="en-US" sz="3200" b="1" u="sng" kern="0" dirty="0">
                <a:solidFill>
                  <a:srgbClr val="000000"/>
                </a:solidFill>
                <a:latin typeface="Manrope" panose="020B0604020202020204" charset="0"/>
                <a:cs typeface="Arial"/>
                <a:sym typeface="Arial"/>
              </a:rPr>
              <a:t>Budget Categories</a:t>
            </a:r>
          </a:p>
        </p:txBody>
      </p:sp>
      <p:sp>
        <p:nvSpPr>
          <p:cNvPr id="9" name="TextBox 8">
            <a:extLst>
              <a:ext uri="{FF2B5EF4-FFF2-40B4-BE49-F238E27FC236}">
                <a16:creationId xmlns:a16="http://schemas.microsoft.com/office/drawing/2014/main" id="{F0D22D66-EAF4-4A57-914B-08F1623502AC}"/>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9</a:t>
            </a:r>
          </a:p>
        </p:txBody>
      </p:sp>
      <p:sp>
        <p:nvSpPr>
          <p:cNvPr id="10" name="Google Shape;706;p43">
            <a:extLst>
              <a:ext uri="{FF2B5EF4-FFF2-40B4-BE49-F238E27FC236}">
                <a16:creationId xmlns:a16="http://schemas.microsoft.com/office/drawing/2014/main" id="{DC8E6FC4-BF8F-4BF6-9ABB-783C42D4DB48}"/>
              </a:ext>
            </a:extLst>
          </p:cNvPr>
          <p:cNvSpPr/>
          <p:nvPr/>
        </p:nvSpPr>
        <p:spPr>
          <a:xfrm>
            <a:off x="657407" y="3501565"/>
            <a:ext cx="239060" cy="282291"/>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chemeClr val="bg2"/>
          </a:solid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Google Shape;706;p43">
            <a:extLst>
              <a:ext uri="{FF2B5EF4-FFF2-40B4-BE49-F238E27FC236}">
                <a16:creationId xmlns:a16="http://schemas.microsoft.com/office/drawing/2014/main" id="{64E34830-30A9-4F72-9BB7-1C14CAF1A9BD}"/>
              </a:ext>
            </a:extLst>
          </p:cNvPr>
          <p:cNvSpPr/>
          <p:nvPr/>
        </p:nvSpPr>
        <p:spPr>
          <a:xfrm>
            <a:off x="657409" y="4214031"/>
            <a:ext cx="239060" cy="282291"/>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solidFill>
            <a:schemeClr val="bg2"/>
          </a:solid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 name="Group 1">
            <a:extLst>
              <a:ext uri="{FF2B5EF4-FFF2-40B4-BE49-F238E27FC236}">
                <a16:creationId xmlns:a16="http://schemas.microsoft.com/office/drawing/2014/main" id="{EA8DC42A-8D43-4FD4-8252-250CC21CCE1D}"/>
              </a:ext>
            </a:extLst>
          </p:cNvPr>
          <p:cNvGrpSpPr/>
          <p:nvPr/>
        </p:nvGrpSpPr>
        <p:grpSpPr>
          <a:xfrm>
            <a:off x="600932" y="1433806"/>
            <a:ext cx="11433437" cy="3662156"/>
            <a:chOff x="412039" y="1383655"/>
            <a:chExt cx="8575078" cy="2746617"/>
          </a:xfrm>
        </p:grpSpPr>
        <p:sp>
          <p:nvSpPr>
            <p:cNvPr id="13" name="TextBox 12">
              <a:extLst>
                <a:ext uri="{FF2B5EF4-FFF2-40B4-BE49-F238E27FC236}">
                  <a16:creationId xmlns:a16="http://schemas.microsoft.com/office/drawing/2014/main" id="{B008F959-FFF9-4FC3-95C7-5F9C07CA3191}"/>
                </a:ext>
              </a:extLst>
            </p:cNvPr>
            <p:cNvSpPr txBox="1"/>
            <p:nvPr/>
          </p:nvSpPr>
          <p:spPr>
            <a:xfrm>
              <a:off x="766482" y="1383655"/>
              <a:ext cx="8220635" cy="2746617"/>
            </a:xfrm>
            <a:prstGeom prst="rect">
              <a:avLst/>
            </a:prstGeom>
            <a:noFill/>
          </p:spPr>
          <p:txBody>
            <a:bodyPr wrap="square" rtlCol="0">
              <a:spAutoFit/>
            </a:bodyPr>
            <a:lstStyle/>
            <a:p>
              <a:pPr defTabSz="1219170">
                <a:buClr>
                  <a:srgbClr val="000000"/>
                </a:buClr>
                <a:defRPr/>
              </a:pPr>
              <a:r>
                <a:rPr lang="en-US" altLang="en-US" sz="2133" kern="0" dirty="0">
                  <a:solidFill>
                    <a:srgbClr val="000000"/>
                  </a:solidFill>
                  <a:latin typeface="Arial"/>
                  <a:cs typeface="Arial"/>
                  <a:sym typeface="Arial"/>
                </a:rPr>
                <a:t>Budget transfer requests can be emailed to </a:t>
              </a:r>
              <a:r>
                <a:rPr lang="en-US" altLang="en-US" sz="2133" kern="0" dirty="0">
                  <a:solidFill>
                    <a:srgbClr val="000000"/>
                  </a:solidFill>
                  <a:latin typeface="Arial"/>
                  <a:cs typeface="Arial"/>
                  <a:sym typeface="Arial"/>
                  <a:hlinkClick r:id="rId3"/>
                </a:rPr>
                <a:t>budget@coastal.edu</a:t>
              </a:r>
              <a:r>
                <a:rPr lang="en-US" altLang="en-US" sz="2133" kern="0" dirty="0">
                  <a:solidFill>
                    <a:srgbClr val="000000"/>
                  </a:solidFill>
                  <a:latin typeface="Arial"/>
                  <a:cs typeface="Arial"/>
                  <a:sym typeface="Arial"/>
                </a:rPr>
                <a:t>. Email a</a:t>
              </a:r>
              <a:r>
                <a:rPr lang="en-US" sz="2133" kern="0" dirty="0">
                  <a:solidFill>
                    <a:srgbClr val="000000"/>
                  </a:solidFill>
                  <a:latin typeface="Arial"/>
                  <a:cs typeface="Arial"/>
                  <a:sym typeface="Arial"/>
                </a:rPr>
                <a:t>pproval from budget officers on both accounts is needed before requesting a transfer.</a:t>
              </a:r>
            </a:p>
            <a:p>
              <a:pPr defTabSz="1219170">
                <a:buClr>
                  <a:srgbClr val="000000"/>
                </a:buClr>
                <a:defRPr/>
              </a:pPr>
              <a:endParaRPr lang="en-US" altLang="en-US" sz="3200" kern="0" dirty="0">
                <a:solidFill>
                  <a:srgbClr val="000000"/>
                </a:solidFill>
                <a:latin typeface="Arial"/>
                <a:cs typeface="Arial"/>
                <a:sym typeface="Arial"/>
              </a:endParaRPr>
            </a:p>
            <a:p>
              <a:pPr defTabSz="1219170">
                <a:buClr>
                  <a:srgbClr val="000000"/>
                </a:buClr>
                <a:defRPr/>
              </a:pPr>
              <a:r>
                <a:rPr lang="en-US" altLang="en-US" sz="2133" kern="0" dirty="0">
                  <a:solidFill>
                    <a:srgbClr val="000000"/>
                  </a:solidFill>
                  <a:latin typeface="Arial"/>
                  <a:cs typeface="Arial"/>
                  <a:sym typeface="Arial"/>
                </a:rPr>
                <a:t>Budget can only be transferred from one 10 fund to other 10 fund account. Budget can not transferred to other fund types. </a:t>
              </a:r>
            </a:p>
            <a:p>
              <a:pPr defTabSz="1219170">
                <a:buClr>
                  <a:srgbClr val="000000"/>
                </a:buClr>
                <a:defRPr/>
              </a:pPr>
              <a:endParaRPr lang="en-US" altLang="en-US" sz="3200" kern="0" dirty="0">
                <a:solidFill>
                  <a:srgbClr val="000000"/>
                </a:solidFill>
                <a:latin typeface="Arial"/>
                <a:cs typeface="Arial"/>
                <a:sym typeface="Arial"/>
              </a:endParaRPr>
            </a:p>
            <a:p>
              <a:pPr defTabSz="1219170">
                <a:buClr>
                  <a:srgbClr val="000000"/>
                </a:buClr>
                <a:defRPr/>
              </a:pPr>
              <a:r>
                <a:rPr lang="en-US" altLang="en-US" sz="2133" kern="0" dirty="0">
                  <a:solidFill>
                    <a:srgbClr val="000000"/>
                  </a:solidFill>
                  <a:latin typeface="Arial"/>
                  <a:cs typeface="Arial"/>
                  <a:sym typeface="Arial"/>
                </a:rPr>
                <a:t>Budgets can only be transferred within their own category type such as student labor, temporary labor, operating. This means that </a:t>
              </a:r>
              <a:r>
                <a:rPr lang="en-US" sz="2133" kern="0" dirty="0">
                  <a:solidFill>
                    <a:srgbClr val="000000"/>
                  </a:solidFill>
                  <a:latin typeface="Arial"/>
                  <a:cs typeface="Arial"/>
                  <a:sym typeface="Arial"/>
                </a:rPr>
                <a:t>budget amounts can not be transferred from labor to operating and visa versa. </a:t>
              </a:r>
            </a:p>
            <a:p>
              <a:pPr defTabSz="1219170">
                <a:buClr>
                  <a:srgbClr val="000000"/>
                </a:buClr>
                <a:defRPr/>
              </a:pPr>
              <a:endParaRPr lang="en-US" sz="1867" kern="0" dirty="0">
                <a:solidFill>
                  <a:srgbClr val="000000"/>
                </a:solidFill>
                <a:latin typeface="Arial"/>
                <a:cs typeface="Arial"/>
                <a:sym typeface="Arial"/>
              </a:endParaRPr>
            </a:p>
          </p:txBody>
        </p:sp>
        <p:grpSp>
          <p:nvGrpSpPr>
            <p:cNvPr id="5" name="Google Shape;544;p43">
              <a:extLst>
                <a:ext uri="{FF2B5EF4-FFF2-40B4-BE49-F238E27FC236}">
                  <a16:creationId xmlns:a16="http://schemas.microsoft.com/office/drawing/2014/main" id="{16CFC301-1A70-497A-94FC-499BAC297A34}"/>
                </a:ext>
              </a:extLst>
            </p:cNvPr>
            <p:cNvGrpSpPr/>
            <p:nvPr/>
          </p:nvGrpSpPr>
          <p:grpSpPr>
            <a:xfrm>
              <a:off x="412039" y="1601112"/>
              <a:ext cx="264796" cy="274957"/>
              <a:chOff x="5058450" y="1870100"/>
              <a:chExt cx="58075" cy="51600"/>
            </a:xfrm>
            <a:solidFill>
              <a:schemeClr val="bg2"/>
            </a:solidFill>
          </p:grpSpPr>
          <p:sp>
            <p:nvSpPr>
              <p:cNvPr id="6" name="Google Shape;545;p43">
                <a:extLst>
                  <a:ext uri="{FF2B5EF4-FFF2-40B4-BE49-F238E27FC236}">
                    <a16:creationId xmlns:a16="http://schemas.microsoft.com/office/drawing/2014/main" id="{D5E8F4BB-C0AD-47F3-89D8-C125902F7C7B}"/>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7" name="Google Shape;546;p43">
                <a:extLst>
                  <a:ext uri="{FF2B5EF4-FFF2-40B4-BE49-F238E27FC236}">
                    <a16:creationId xmlns:a16="http://schemas.microsoft.com/office/drawing/2014/main" id="{80E8AE9D-52E4-4CF5-89B4-E3DD421A29E5}"/>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8" name="Google Shape;544;p43">
              <a:extLst>
                <a:ext uri="{FF2B5EF4-FFF2-40B4-BE49-F238E27FC236}">
                  <a16:creationId xmlns:a16="http://schemas.microsoft.com/office/drawing/2014/main" id="{1C128E0F-F5D8-4CEA-92D3-82C437FA4A40}"/>
                </a:ext>
              </a:extLst>
            </p:cNvPr>
            <p:cNvGrpSpPr/>
            <p:nvPr/>
          </p:nvGrpSpPr>
          <p:grpSpPr>
            <a:xfrm>
              <a:off x="426801" y="2598645"/>
              <a:ext cx="264796" cy="274957"/>
              <a:chOff x="5058450" y="1870100"/>
              <a:chExt cx="58075" cy="51600"/>
            </a:xfrm>
            <a:solidFill>
              <a:schemeClr val="bg2"/>
            </a:solidFill>
          </p:grpSpPr>
          <p:sp>
            <p:nvSpPr>
              <p:cNvPr id="9" name="Google Shape;545;p43">
                <a:extLst>
                  <a:ext uri="{FF2B5EF4-FFF2-40B4-BE49-F238E27FC236}">
                    <a16:creationId xmlns:a16="http://schemas.microsoft.com/office/drawing/2014/main" id="{045CAB0A-F9D8-44E6-B25E-77397BFCD380}"/>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0" name="Google Shape;546;p43">
                <a:extLst>
                  <a:ext uri="{FF2B5EF4-FFF2-40B4-BE49-F238E27FC236}">
                    <a16:creationId xmlns:a16="http://schemas.microsoft.com/office/drawing/2014/main" id="{657E818D-1E9D-495F-A003-15390E6E1643}"/>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11" name="Google Shape;544;p43">
              <a:extLst>
                <a:ext uri="{FF2B5EF4-FFF2-40B4-BE49-F238E27FC236}">
                  <a16:creationId xmlns:a16="http://schemas.microsoft.com/office/drawing/2014/main" id="{8CF5F4DB-E34C-49CC-95FE-BF06B49B5E8A}"/>
                </a:ext>
              </a:extLst>
            </p:cNvPr>
            <p:cNvGrpSpPr/>
            <p:nvPr/>
          </p:nvGrpSpPr>
          <p:grpSpPr>
            <a:xfrm>
              <a:off x="426801" y="3499921"/>
              <a:ext cx="264796" cy="274957"/>
              <a:chOff x="5058450" y="1870100"/>
              <a:chExt cx="58075" cy="51600"/>
            </a:xfrm>
            <a:solidFill>
              <a:schemeClr val="bg2"/>
            </a:solidFill>
          </p:grpSpPr>
          <p:sp>
            <p:nvSpPr>
              <p:cNvPr id="14" name="Google Shape;545;p43">
                <a:extLst>
                  <a:ext uri="{FF2B5EF4-FFF2-40B4-BE49-F238E27FC236}">
                    <a16:creationId xmlns:a16="http://schemas.microsoft.com/office/drawing/2014/main" id="{A406699D-D852-4F1F-A4DE-F7B621A75BA3}"/>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5" name="Google Shape;546;p43">
                <a:extLst>
                  <a:ext uri="{FF2B5EF4-FFF2-40B4-BE49-F238E27FC236}">
                    <a16:creationId xmlns:a16="http://schemas.microsoft.com/office/drawing/2014/main" id="{E6B8F898-4535-40EA-B96A-F1E7820E4DA5}"/>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rgbClr val="869FB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sp>
        <p:nvSpPr>
          <p:cNvPr id="16" name="Google Shape;465;p43" descr="Timeline background shape">
            <a:extLst>
              <a:ext uri="{FF2B5EF4-FFF2-40B4-BE49-F238E27FC236}">
                <a16:creationId xmlns:a16="http://schemas.microsoft.com/office/drawing/2014/main" id="{8401958C-B129-4266-A206-0ED9C958F518}"/>
              </a:ext>
            </a:extLst>
          </p:cNvPr>
          <p:cNvSpPr/>
          <p:nvPr/>
        </p:nvSpPr>
        <p:spPr>
          <a:xfrm>
            <a:off x="206967" y="234574"/>
            <a:ext cx="4765083" cy="584775"/>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TextBox 11">
            <a:extLst>
              <a:ext uri="{FF2B5EF4-FFF2-40B4-BE49-F238E27FC236}">
                <a16:creationId xmlns:a16="http://schemas.microsoft.com/office/drawing/2014/main" id="{20E6AE2C-C8EC-45BF-A1A3-304CAC8D7D64}"/>
              </a:ext>
            </a:extLst>
          </p:cNvPr>
          <p:cNvSpPr txBox="1"/>
          <p:nvPr/>
        </p:nvSpPr>
        <p:spPr>
          <a:xfrm>
            <a:off x="206967" y="205175"/>
            <a:ext cx="9144000" cy="584775"/>
          </a:xfrm>
          <a:prstGeom prst="rect">
            <a:avLst/>
          </a:prstGeom>
          <a:noFill/>
        </p:spPr>
        <p:txBody>
          <a:bodyPr wrap="square" rtlCol="0">
            <a:spAutoFit/>
          </a:bodyPr>
          <a:lstStyle/>
          <a:p>
            <a:pPr defTabSz="1219170">
              <a:buClr>
                <a:srgbClr val="000000"/>
              </a:buClr>
              <a:defRPr/>
            </a:pPr>
            <a:r>
              <a:rPr lang="en-US" sz="3200" b="1" u="sng" kern="0" dirty="0">
                <a:solidFill>
                  <a:srgbClr val="000000"/>
                </a:solidFill>
                <a:latin typeface="Manrope" panose="020B0604020202020204" charset="0"/>
                <a:cs typeface="Arial"/>
                <a:sym typeface="Arial"/>
              </a:rPr>
              <a:t>Budget Transfer Request </a:t>
            </a:r>
          </a:p>
        </p:txBody>
      </p:sp>
      <p:sp>
        <p:nvSpPr>
          <p:cNvPr id="17" name="TextBox 16">
            <a:extLst>
              <a:ext uri="{FF2B5EF4-FFF2-40B4-BE49-F238E27FC236}">
                <a16:creationId xmlns:a16="http://schemas.microsoft.com/office/drawing/2014/main" id="{8C504063-BF46-4FB0-B46E-31CAD3B35C02}"/>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10</a:t>
            </a:r>
          </a:p>
        </p:txBody>
      </p:sp>
    </p:spTree>
    <p:extLst>
      <p:ext uri="{BB962C8B-B14F-4D97-AF65-F5344CB8AC3E}">
        <p14:creationId xmlns:p14="http://schemas.microsoft.com/office/powerpoint/2010/main" val="231788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1" name="Google Shape;465;p43" descr="Timeline background shape">
            <a:extLst>
              <a:ext uri="{FF2B5EF4-FFF2-40B4-BE49-F238E27FC236}">
                <a16:creationId xmlns:a16="http://schemas.microsoft.com/office/drawing/2014/main" id="{E8B42DB3-537E-42E8-A61C-F5358D5BF2BE}"/>
              </a:ext>
            </a:extLst>
          </p:cNvPr>
          <p:cNvSpPr/>
          <p:nvPr/>
        </p:nvSpPr>
        <p:spPr>
          <a:xfrm>
            <a:off x="159156" y="193500"/>
            <a:ext cx="6737691" cy="614961"/>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3" name="Content Placeholder 2">
            <a:extLst>
              <a:ext uri="{FF2B5EF4-FFF2-40B4-BE49-F238E27FC236}">
                <a16:creationId xmlns:a16="http://schemas.microsoft.com/office/drawing/2014/main" id="{BB16B710-D6BA-4BA2-85F6-190EF637747C}"/>
              </a:ext>
            </a:extLst>
          </p:cNvPr>
          <p:cNvSpPr txBox="1">
            <a:spLocks/>
          </p:cNvSpPr>
          <p:nvPr/>
        </p:nvSpPr>
        <p:spPr bwMode="auto">
          <a:xfrm>
            <a:off x="-4570276" y="193499"/>
            <a:ext cx="11012912" cy="66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defTabSz="1219170">
              <a:buClr>
                <a:srgbClr val="000000"/>
              </a:buClr>
              <a:buNone/>
            </a:pPr>
            <a:r>
              <a:rPr lang="en-US" altLang="en-US" b="1" u="sng" kern="0" dirty="0">
                <a:solidFill>
                  <a:srgbClr val="191919"/>
                </a:solidFill>
                <a:cs typeface="Arial"/>
                <a:sym typeface="Arial"/>
              </a:rPr>
              <a:t>Expenditure Policy &amp; Transfers</a:t>
            </a:r>
          </a:p>
        </p:txBody>
      </p:sp>
      <p:grpSp>
        <p:nvGrpSpPr>
          <p:cNvPr id="2" name="Group 1">
            <a:extLst>
              <a:ext uri="{FF2B5EF4-FFF2-40B4-BE49-F238E27FC236}">
                <a16:creationId xmlns:a16="http://schemas.microsoft.com/office/drawing/2014/main" id="{AFC2E756-9F7C-4811-A5C2-E95EF9F0C087}"/>
              </a:ext>
            </a:extLst>
          </p:cNvPr>
          <p:cNvGrpSpPr/>
          <p:nvPr/>
        </p:nvGrpSpPr>
        <p:grpSpPr>
          <a:xfrm>
            <a:off x="430770" y="1015881"/>
            <a:ext cx="11330460" cy="5556820"/>
            <a:chOff x="287567" y="911442"/>
            <a:chExt cx="8390264" cy="4167615"/>
          </a:xfrm>
        </p:grpSpPr>
        <p:grpSp>
          <p:nvGrpSpPr>
            <p:cNvPr id="9" name="Group 8">
              <a:extLst>
                <a:ext uri="{FF2B5EF4-FFF2-40B4-BE49-F238E27FC236}">
                  <a16:creationId xmlns:a16="http://schemas.microsoft.com/office/drawing/2014/main" id="{4444327A-2DEE-449E-823C-0279BC95DB8F}"/>
                </a:ext>
              </a:extLst>
            </p:cNvPr>
            <p:cNvGrpSpPr/>
            <p:nvPr/>
          </p:nvGrpSpPr>
          <p:grpSpPr>
            <a:xfrm>
              <a:off x="287567" y="911442"/>
              <a:ext cx="8390264" cy="4167615"/>
              <a:chOff x="320726" y="1270030"/>
              <a:chExt cx="8390264" cy="4167615"/>
            </a:xfrm>
          </p:grpSpPr>
          <p:sp>
            <p:nvSpPr>
              <p:cNvPr id="10" name="Content Placeholder 2">
                <a:extLst>
                  <a:ext uri="{FF2B5EF4-FFF2-40B4-BE49-F238E27FC236}">
                    <a16:creationId xmlns:a16="http://schemas.microsoft.com/office/drawing/2014/main" id="{298CD2C3-3D69-4A80-9FA3-8B28F1DF40B4}"/>
                  </a:ext>
                </a:extLst>
              </p:cNvPr>
              <p:cNvSpPr txBox="1">
                <a:spLocks/>
              </p:cNvSpPr>
              <p:nvPr/>
            </p:nvSpPr>
            <p:spPr bwMode="auto">
              <a:xfrm>
                <a:off x="320726" y="1270030"/>
                <a:ext cx="8390264" cy="370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1219170">
                  <a:buClr>
                    <a:srgbClr val="000000"/>
                  </a:buClr>
                  <a:buNone/>
                </a:pPr>
                <a:r>
                  <a:rPr lang="en-US" altLang="en-US" sz="2667" kern="0" dirty="0">
                    <a:solidFill>
                      <a:srgbClr val="191919"/>
                    </a:solidFill>
                    <a:cs typeface="Arial"/>
                    <a:sym typeface="Arial"/>
                  </a:rPr>
                  <a:t>     </a:t>
                </a:r>
                <a:r>
                  <a:rPr lang="en-US" altLang="en-US" sz="2000" kern="0" dirty="0">
                    <a:solidFill>
                      <a:srgbClr val="191919"/>
                    </a:solidFill>
                    <a:cs typeface="Arial"/>
                    <a:sym typeface="Arial"/>
                  </a:rPr>
                  <a:t>Policy Number: FAST-204</a:t>
                </a:r>
              </a:p>
              <a:p>
                <a:pPr defTabSz="1219170">
                  <a:buClr>
                    <a:srgbClr val="000000"/>
                  </a:buClr>
                  <a:buNone/>
                </a:pPr>
                <a:r>
                  <a:rPr lang="en-US" altLang="en-US" sz="2000" kern="0" dirty="0">
                    <a:solidFill>
                      <a:srgbClr val="191919"/>
                    </a:solidFill>
                    <a:cs typeface="Arial"/>
                    <a:sym typeface="Arial"/>
                  </a:rPr>
                  <a:t>       The </a:t>
                </a:r>
                <a:r>
                  <a:rPr lang="en-US" sz="2000" kern="0" dirty="0">
                    <a:solidFill>
                      <a:srgbClr val="191919"/>
                    </a:solidFill>
                    <a:cs typeface="Arial"/>
                    <a:sym typeface="Arial"/>
                  </a:rPr>
                  <a:t>purpose of this policy is to describe the various funds at Coastal Carolina University as well as the state regulations and University directives governing these funds. Expenses can be transferred between funds; provided that the expenditure is allowed by the receiving fund and is approved by the budget officer. Please see the Quick Reference Matrix shown below.</a:t>
                </a:r>
              </a:p>
              <a:p>
                <a:pPr defTabSz="1219170">
                  <a:buClr>
                    <a:srgbClr val="000000"/>
                  </a:buClr>
                  <a:buNone/>
                </a:pPr>
                <a:endParaRPr lang="en-US" altLang="en-US" sz="2667" kern="0" dirty="0">
                  <a:solidFill>
                    <a:srgbClr val="191919"/>
                  </a:solidFill>
                  <a:cs typeface="Arial"/>
                  <a:sym typeface="Arial"/>
                </a:endParaRPr>
              </a:p>
              <a:p>
                <a:pPr defTabSz="1219170">
                  <a:buClr>
                    <a:srgbClr val="000000"/>
                  </a:buClr>
                  <a:buNone/>
                </a:pPr>
                <a:endParaRPr lang="en-US" altLang="en-US" sz="2667" kern="0" dirty="0">
                  <a:solidFill>
                    <a:srgbClr val="191919"/>
                  </a:solidFill>
                  <a:cs typeface="Arial"/>
                  <a:sym typeface="Arial"/>
                </a:endParaRPr>
              </a:p>
              <a:p>
                <a:pPr defTabSz="1219170">
                  <a:buClr>
                    <a:srgbClr val="000000"/>
                  </a:buClr>
                  <a:buNone/>
                </a:pPr>
                <a:endParaRPr lang="en-US" altLang="en-US" sz="4267" kern="0" dirty="0">
                  <a:solidFill>
                    <a:srgbClr val="191919"/>
                  </a:solidFill>
                  <a:cs typeface="Arial"/>
                  <a:sym typeface="Arial"/>
                </a:endParaRPr>
              </a:p>
              <a:p>
                <a:pPr defTabSz="1219170">
                  <a:buClr>
                    <a:srgbClr val="000000"/>
                  </a:buClr>
                  <a:buNone/>
                </a:pPr>
                <a:br>
                  <a:rPr lang="en-US" altLang="en-US" sz="4267" kern="0" dirty="0">
                    <a:solidFill>
                      <a:srgbClr val="191919"/>
                    </a:solidFill>
                    <a:cs typeface="Arial"/>
                    <a:sym typeface="Arial"/>
                  </a:rPr>
                </a:br>
                <a:endParaRPr lang="en-US" altLang="en-US" sz="4267" kern="0" dirty="0">
                  <a:solidFill>
                    <a:srgbClr val="191919"/>
                  </a:solidFill>
                  <a:cs typeface="Arial"/>
                  <a:sym typeface="Arial"/>
                </a:endParaRPr>
              </a:p>
            </p:txBody>
          </p:sp>
          <p:pic>
            <p:nvPicPr>
              <p:cNvPr id="12" name="Picture 2">
                <a:extLst>
                  <a:ext uri="{FF2B5EF4-FFF2-40B4-BE49-F238E27FC236}">
                    <a16:creationId xmlns:a16="http://schemas.microsoft.com/office/drawing/2014/main" id="{16E28874-F786-4424-B072-3620B7E9DB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3813" y="2714316"/>
                <a:ext cx="5617517" cy="27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oogle Shape;553;p43">
              <a:extLst>
                <a:ext uri="{FF2B5EF4-FFF2-40B4-BE49-F238E27FC236}">
                  <a16:creationId xmlns:a16="http://schemas.microsoft.com/office/drawing/2014/main" id="{88DC1A6B-5516-48D2-9D19-797477AD0E92}"/>
                </a:ext>
              </a:extLst>
            </p:cNvPr>
            <p:cNvGrpSpPr/>
            <p:nvPr/>
          </p:nvGrpSpPr>
          <p:grpSpPr>
            <a:xfrm>
              <a:off x="505694" y="1068647"/>
              <a:ext cx="111610" cy="124935"/>
              <a:chOff x="5083925" y="2066350"/>
              <a:chExt cx="28828" cy="41550"/>
            </a:xfrm>
            <a:solidFill>
              <a:schemeClr val="bg2"/>
            </a:solidFill>
          </p:grpSpPr>
          <p:sp>
            <p:nvSpPr>
              <p:cNvPr id="18" name="Google Shape;554;p43">
                <a:extLst>
                  <a:ext uri="{FF2B5EF4-FFF2-40B4-BE49-F238E27FC236}">
                    <a16:creationId xmlns:a16="http://schemas.microsoft.com/office/drawing/2014/main" id="{7EC397B4-4B1D-4113-9ECA-63EFA1F9F1E7}"/>
                  </a:ext>
                </a:extLst>
              </p:cNvPr>
              <p:cNvSpPr/>
              <p:nvPr/>
            </p:nvSpPr>
            <p:spPr>
              <a:xfrm>
                <a:off x="5084053"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9" name="Google Shape;555;p43">
                <a:extLst>
                  <a:ext uri="{FF2B5EF4-FFF2-40B4-BE49-F238E27FC236}">
                    <a16:creationId xmlns:a16="http://schemas.microsoft.com/office/drawing/2014/main" id="{31E2D871-213F-4515-A708-86A6DFA085EC}"/>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20" name="Google Shape;553;p43">
              <a:extLst>
                <a:ext uri="{FF2B5EF4-FFF2-40B4-BE49-F238E27FC236}">
                  <a16:creationId xmlns:a16="http://schemas.microsoft.com/office/drawing/2014/main" id="{6AA7CEF5-4C53-4ED8-89F6-72B6057019FF}"/>
                </a:ext>
              </a:extLst>
            </p:cNvPr>
            <p:cNvGrpSpPr/>
            <p:nvPr/>
          </p:nvGrpSpPr>
          <p:grpSpPr>
            <a:xfrm>
              <a:off x="505625" y="1346553"/>
              <a:ext cx="111598" cy="124935"/>
              <a:chOff x="5083925" y="2066350"/>
              <a:chExt cx="28825" cy="41550"/>
            </a:xfrm>
            <a:solidFill>
              <a:schemeClr val="bg2"/>
            </a:solidFill>
          </p:grpSpPr>
          <p:sp>
            <p:nvSpPr>
              <p:cNvPr id="21" name="Google Shape;554;p43">
                <a:extLst>
                  <a:ext uri="{FF2B5EF4-FFF2-40B4-BE49-F238E27FC236}">
                    <a16:creationId xmlns:a16="http://schemas.microsoft.com/office/drawing/2014/main" id="{6ED876E2-2FF6-4779-99E7-0D1C1BEFCC2A}"/>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25" name="Google Shape;555;p43">
                <a:extLst>
                  <a:ext uri="{FF2B5EF4-FFF2-40B4-BE49-F238E27FC236}">
                    <a16:creationId xmlns:a16="http://schemas.microsoft.com/office/drawing/2014/main" id="{6A83CC67-5DDE-46BE-91BD-B33AF2072C4D}"/>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sp>
        <p:nvSpPr>
          <p:cNvPr id="26" name="TextBox 25">
            <a:extLst>
              <a:ext uri="{FF2B5EF4-FFF2-40B4-BE49-F238E27FC236}">
                <a16:creationId xmlns:a16="http://schemas.microsoft.com/office/drawing/2014/main" id="{545AB0EB-E2EA-4D31-AC1A-29CD01031D9F}"/>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11</a:t>
            </a:r>
          </a:p>
        </p:txBody>
      </p:sp>
    </p:spTree>
    <p:extLst>
      <p:ext uri="{BB962C8B-B14F-4D97-AF65-F5344CB8AC3E}">
        <p14:creationId xmlns:p14="http://schemas.microsoft.com/office/powerpoint/2010/main" val="224018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6" name="Picture 1">
            <a:extLst>
              <a:ext uri="{FF2B5EF4-FFF2-40B4-BE49-F238E27FC236}">
                <a16:creationId xmlns:a16="http://schemas.microsoft.com/office/drawing/2014/main" id="{1CAA463C-F219-4EE4-9FAF-E2CE881FFE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4" t="8420" r="-529" b="2707"/>
          <a:stretch/>
        </p:blipFill>
        <p:spPr bwMode="auto">
          <a:xfrm>
            <a:off x="2993837" y="834248"/>
            <a:ext cx="5911545" cy="574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590D8CA-F5D3-4F48-BBDE-1B05FE8D0D52}"/>
              </a:ext>
            </a:extLst>
          </p:cNvPr>
          <p:cNvGrpSpPr/>
          <p:nvPr/>
        </p:nvGrpSpPr>
        <p:grpSpPr>
          <a:xfrm>
            <a:off x="-4498558" y="97874"/>
            <a:ext cx="11419311" cy="664653"/>
            <a:chOff x="-3391848" y="91334"/>
            <a:chExt cx="8564483" cy="498490"/>
          </a:xfrm>
        </p:grpSpPr>
        <p:sp>
          <p:nvSpPr>
            <p:cNvPr id="3" name="Google Shape;465;p43" descr="Timeline background shape">
              <a:extLst>
                <a:ext uri="{FF2B5EF4-FFF2-40B4-BE49-F238E27FC236}">
                  <a16:creationId xmlns:a16="http://schemas.microsoft.com/office/drawing/2014/main" id="{394AC300-A181-4256-A1E9-279DAEBC91D3}"/>
                </a:ext>
              </a:extLst>
            </p:cNvPr>
            <p:cNvSpPr/>
            <p:nvPr/>
          </p:nvSpPr>
          <p:spPr>
            <a:xfrm>
              <a:off x="119367" y="145124"/>
              <a:ext cx="5053268" cy="374829"/>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4" name="Content Placeholder 2">
              <a:extLst>
                <a:ext uri="{FF2B5EF4-FFF2-40B4-BE49-F238E27FC236}">
                  <a16:creationId xmlns:a16="http://schemas.microsoft.com/office/drawing/2014/main" id="{88ED858A-2C3C-4943-98BC-B199D33B982D}"/>
                </a:ext>
              </a:extLst>
            </p:cNvPr>
            <p:cNvSpPr txBox="1">
              <a:spLocks/>
            </p:cNvSpPr>
            <p:nvPr/>
          </p:nvSpPr>
          <p:spPr bwMode="auto">
            <a:xfrm>
              <a:off x="-3391848" y="91334"/>
              <a:ext cx="8259684" cy="49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defTabSz="1219170">
                <a:buClr>
                  <a:srgbClr val="000000"/>
                </a:buClr>
                <a:buNone/>
              </a:pPr>
              <a:r>
                <a:rPr lang="en-US" altLang="en-US" b="1" u="sng" kern="0" dirty="0">
                  <a:solidFill>
                    <a:srgbClr val="191919"/>
                  </a:solidFill>
                  <a:cs typeface="Arial"/>
                  <a:sym typeface="Arial"/>
                </a:rPr>
                <a:t>Expenditure Policy &amp; Transfers</a:t>
              </a:r>
            </a:p>
          </p:txBody>
        </p:sp>
      </p:grpSp>
      <p:sp>
        <p:nvSpPr>
          <p:cNvPr id="7" name="TextBox 6">
            <a:extLst>
              <a:ext uri="{FF2B5EF4-FFF2-40B4-BE49-F238E27FC236}">
                <a16:creationId xmlns:a16="http://schemas.microsoft.com/office/drawing/2014/main" id="{3B2F02FF-ABD8-4B96-AFB8-A13EA0E7866F}"/>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12</a:t>
            </a:r>
          </a:p>
        </p:txBody>
      </p:sp>
    </p:spTree>
    <p:extLst>
      <p:ext uri="{BB962C8B-B14F-4D97-AF65-F5344CB8AC3E}">
        <p14:creationId xmlns:p14="http://schemas.microsoft.com/office/powerpoint/2010/main" val="408200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779768" y="2867805"/>
            <a:ext cx="8461200" cy="1122401"/>
          </a:xfrm>
          <a:prstGeom prst="rect">
            <a:avLst/>
          </a:prstGeom>
        </p:spPr>
        <p:txBody>
          <a:bodyPr spcFirstLastPara="1" wrap="square" lIns="121901" tIns="121901" rIns="121901" bIns="121901" anchor="ctr" anchorCtr="0">
            <a:noAutofit/>
          </a:bodyPr>
          <a:lstStyle/>
          <a:p>
            <a:r>
              <a:rPr lang="en-US" sz="5333" b="0" dirty="0"/>
              <a:t>Non-10 Fund Accounts</a:t>
            </a:r>
            <a:endParaRPr sz="5333" b="0" dirty="0"/>
          </a:p>
        </p:txBody>
      </p:sp>
      <p:sp>
        <p:nvSpPr>
          <p:cNvPr id="184" name="Google Shape;184;p27"/>
          <p:cNvSpPr txBox="1">
            <a:spLocks noGrp="1"/>
          </p:cNvSpPr>
          <p:nvPr>
            <p:ph type="title" idx="2"/>
          </p:nvPr>
        </p:nvSpPr>
        <p:spPr>
          <a:xfrm>
            <a:off x="950967" y="2702600"/>
            <a:ext cx="1977503" cy="1452800"/>
          </a:xfrm>
          <a:prstGeom prst="rect">
            <a:avLst/>
          </a:prstGeom>
        </p:spPr>
        <p:txBody>
          <a:bodyPr spcFirstLastPara="1" wrap="square" lIns="121901" tIns="121901" rIns="121901" bIns="121901" anchor="ctr" anchorCtr="0">
            <a:noAutofit/>
          </a:bodyPr>
          <a:lstStyle/>
          <a:p>
            <a:r>
              <a:rPr lang="en" dirty="0"/>
              <a:t>03</a:t>
            </a:r>
            <a:endParaRPr dirty="0"/>
          </a:p>
        </p:txBody>
      </p:sp>
      <p:sp>
        <p:nvSpPr>
          <p:cNvPr id="4" name="TextBox 3">
            <a:extLst>
              <a:ext uri="{FF2B5EF4-FFF2-40B4-BE49-F238E27FC236}">
                <a16:creationId xmlns:a16="http://schemas.microsoft.com/office/drawing/2014/main" id="{4558EC90-C714-4581-90C5-657A6FC1D254}"/>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13</a:t>
            </a:r>
          </a:p>
        </p:txBody>
      </p:sp>
    </p:spTree>
    <p:extLst>
      <p:ext uri="{BB962C8B-B14F-4D97-AF65-F5344CB8AC3E}">
        <p14:creationId xmlns:p14="http://schemas.microsoft.com/office/powerpoint/2010/main" val="298562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0" name="Google Shape;465;p43" descr="Timeline background shape">
            <a:extLst>
              <a:ext uri="{FF2B5EF4-FFF2-40B4-BE49-F238E27FC236}">
                <a16:creationId xmlns:a16="http://schemas.microsoft.com/office/drawing/2014/main" id="{64BFB169-5818-4142-9180-F7F58929DB58}"/>
              </a:ext>
            </a:extLst>
          </p:cNvPr>
          <p:cNvSpPr/>
          <p:nvPr/>
        </p:nvSpPr>
        <p:spPr>
          <a:xfrm>
            <a:off x="199184" y="236014"/>
            <a:ext cx="3963241" cy="596800"/>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70" name="Google Shape;170;p26"/>
          <p:cNvSpPr txBox="1">
            <a:spLocks noGrp="1"/>
          </p:cNvSpPr>
          <p:nvPr>
            <p:ph type="title" idx="2"/>
          </p:nvPr>
        </p:nvSpPr>
        <p:spPr>
          <a:xfrm>
            <a:off x="1424022" y="2276270"/>
            <a:ext cx="4655445" cy="487600"/>
          </a:xfrm>
          <a:prstGeom prst="rect">
            <a:avLst/>
          </a:prstGeom>
        </p:spPr>
        <p:txBody>
          <a:bodyPr spcFirstLastPara="1" wrap="square" lIns="121900" tIns="121900" rIns="121900" bIns="121900" anchor="b" anchorCtr="0">
            <a:noAutofit/>
          </a:bodyPr>
          <a:lstStyle/>
          <a:p>
            <a:r>
              <a:rPr lang="en-US" sz="1867" dirty="0">
                <a:latin typeface="+mn-lt"/>
              </a:rPr>
              <a:t>B</a:t>
            </a:r>
            <a:r>
              <a:rPr lang="en" sz="1867" dirty="0">
                <a:latin typeface="+mn-lt"/>
              </a:rPr>
              <a:t>udget </a:t>
            </a:r>
            <a:r>
              <a:rPr lang="en-US" sz="1867" dirty="0">
                <a:latin typeface="+mn-lt"/>
              </a:rPr>
              <a:t>Accounts 10-Funds</a:t>
            </a:r>
            <a:r>
              <a:rPr lang="en" sz="1867" dirty="0">
                <a:latin typeface="+mn-lt"/>
              </a:rPr>
              <a:t>: </a:t>
            </a:r>
            <a:r>
              <a:rPr lang="en-US" sz="1867" b="0" dirty="0">
                <a:latin typeface="+mn-lt"/>
              </a:rPr>
              <a:t>Slides 3-12</a:t>
            </a:r>
            <a:endParaRPr sz="1867" b="0" dirty="0">
              <a:latin typeface="+mn-lt"/>
            </a:endParaRPr>
          </a:p>
        </p:txBody>
      </p:sp>
      <p:sp>
        <p:nvSpPr>
          <p:cNvPr id="176" name="Google Shape;176;p26"/>
          <p:cNvSpPr txBox="1">
            <a:spLocks noGrp="1"/>
          </p:cNvSpPr>
          <p:nvPr>
            <p:ph type="title" idx="7"/>
          </p:nvPr>
        </p:nvSpPr>
        <p:spPr>
          <a:xfrm>
            <a:off x="482047" y="1381679"/>
            <a:ext cx="1097200" cy="596800"/>
          </a:xfrm>
          <a:prstGeom prst="rect">
            <a:avLst/>
          </a:prstGeom>
        </p:spPr>
        <p:txBody>
          <a:bodyPr spcFirstLastPara="1" wrap="square" lIns="121900" tIns="121900" rIns="121900" bIns="121900" anchor="ctr" anchorCtr="0">
            <a:noAutofit/>
          </a:bodyPr>
          <a:lstStyle/>
          <a:p>
            <a:r>
              <a:rPr lang="en" dirty="0"/>
              <a:t>01</a:t>
            </a:r>
            <a:endParaRPr dirty="0"/>
          </a:p>
        </p:txBody>
      </p:sp>
      <p:sp>
        <p:nvSpPr>
          <p:cNvPr id="27" name="Google Shape;170;p26">
            <a:extLst>
              <a:ext uri="{FF2B5EF4-FFF2-40B4-BE49-F238E27FC236}">
                <a16:creationId xmlns:a16="http://schemas.microsoft.com/office/drawing/2014/main" id="{F7857805-063A-4162-A161-4A384CD22084}"/>
              </a:ext>
            </a:extLst>
          </p:cNvPr>
          <p:cNvSpPr txBox="1">
            <a:spLocks/>
          </p:cNvSpPr>
          <p:nvPr/>
        </p:nvSpPr>
        <p:spPr>
          <a:xfrm>
            <a:off x="1424022" y="3311956"/>
            <a:ext cx="4376917" cy="48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nrope"/>
              <a:buNone/>
              <a:defRPr sz="20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2pPr>
            <a:lvl3pPr marR="0" lvl="2"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3pPr>
            <a:lvl4pPr marR="0" lvl="3"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4pPr>
            <a:lvl5pPr marR="0" lvl="4"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5pPr>
            <a:lvl6pPr marR="0" lvl="5"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6pPr>
            <a:lvl7pPr marR="0" lvl="6"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7pPr>
            <a:lvl8pPr marR="0" lvl="7"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8pPr>
            <a:lvl9pPr marR="0" lvl="8"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9pPr>
          </a:lstStyle>
          <a:p>
            <a:pPr defTabSz="1219170">
              <a:buClr>
                <a:srgbClr val="191919"/>
              </a:buClr>
            </a:pPr>
            <a:r>
              <a:rPr lang="en-US" sz="1867" kern="0" dirty="0">
                <a:solidFill>
                  <a:srgbClr val="191919"/>
                </a:solidFill>
                <a:latin typeface="Arial"/>
              </a:rPr>
              <a:t>Non-10 Fund Accounts: </a:t>
            </a:r>
            <a:r>
              <a:rPr lang="en-US" sz="1867" b="0" kern="0" dirty="0">
                <a:solidFill>
                  <a:srgbClr val="191919"/>
                </a:solidFill>
                <a:latin typeface="Arial"/>
              </a:rPr>
              <a:t>Slides 13-15</a:t>
            </a:r>
          </a:p>
        </p:txBody>
      </p:sp>
      <p:sp>
        <p:nvSpPr>
          <p:cNvPr id="28" name="Google Shape;176;p26">
            <a:extLst>
              <a:ext uri="{FF2B5EF4-FFF2-40B4-BE49-F238E27FC236}">
                <a16:creationId xmlns:a16="http://schemas.microsoft.com/office/drawing/2014/main" id="{D2B90EBE-4115-4B53-A99F-D256320EAFC4}"/>
              </a:ext>
            </a:extLst>
          </p:cNvPr>
          <p:cNvSpPr txBox="1">
            <a:spLocks/>
          </p:cNvSpPr>
          <p:nvPr/>
        </p:nvSpPr>
        <p:spPr>
          <a:xfrm>
            <a:off x="422687" y="2261831"/>
            <a:ext cx="10972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anrope"/>
              <a:buNone/>
              <a:defRPr sz="40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9pPr>
          </a:lstStyle>
          <a:p>
            <a:pPr defTabSz="1219170">
              <a:buClr>
                <a:srgbClr val="191919"/>
              </a:buClr>
            </a:pPr>
            <a:r>
              <a:rPr lang="en" sz="5333" kern="0" dirty="0">
                <a:solidFill>
                  <a:srgbClr val="CCBFA3"/>
                </a:solidFill>
              </a:rPr>
              <a:t>02</a:t>
            </a:r>
          </a:p>
        </p:txBody>
      </p:sp>
      <p:sp>
        <p:nvSpPr>
          <p:cNvPr id="29" name="Google Shape;170;p26">
            <a:extLst>
              <a:ext uri="{FF2B5EF4-FFF2-40B4-BE49-F238E27FC236}">
                <a16:creationId xmlns:a16="http://schemas.microsoft.com/office/drawing/2014/main" id="{A326AAF3-D7D3-44F5-B1A3-FAC991C0882D}"/>
              </a:ext>
            </a:extLst>
          </p:cNvPr>
          <p:cNvSpPr txBox="1">
            <a:spLocks/>
          </p:cNvSpPr>
          <p:nvPr/>
        </p:nvSpPr>
        <p:spPr>
          <a:xfrm>
            <a:off x="1424022" y="1644044"/>
            <a:ext cx="4317557" cy="48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nrope"/>
              <a:buNone/>
              <a:defRPr sz="20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2pPr>
            <a:lvl3pPr marR="0" lvl="2"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3pPr>
            <a:lvl4pPr marR="0" lvl="3"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4pPr>
            <a:lvl5pPr marR="0" lvl="4"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5pPr>
            <a:lvl6pPr marR="0" lvl="5"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6pPr>
            <a:lvl7pPr marR="0" lvl="6"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7pPr>
            <a:lvl8pPr marR="0" lvl="7"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8pPr>
            <a:lvl9pPr marR="0" lvl="8"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9pPr>
          </a:lstStyle>
          <a:p>
            <a:pPr defTabSz="1219170">
              <a:buClr>
                <a:srgbClr val="191919"/>
              </a:buClr>
            </a:pPr>
            <a:r>
              <a:rPr lang="en-US" sz="1867" kern="0" dirty="0">
                <a:solidFill>
                  <a:srgbClr val="191919"/>
                </a:solidFill>
                <a:latin typeface="Arial"/>
              </a:rPr>
              <a:t>Finance Query Self-Service Log In: </a:t>
            </a:r>
            <a:r>
              <a:rPr lang="en-US" sz="1867" b="0" kern="0" dirty="0">
                <a:solidFill>
                  <a:srgbClr val="191919"/>
                </a:solidFill>
                <a:latin typeface="Arial"/>
              </a:rPr>
              <a:t>Slides 16-21</a:t>
            </a:r>
          </a:p>
        </p:txBody>
      </p:sp>
      <p:sp>
        <p:nvSpPr>
          <p:cNvPr id="30" name="Google Shape;176;p26">
            <a:extLst>
              <a:ext uri="{FF2B5EF4-FFF2-40B4-BE49-F238E27FC236}">
                <a16:creationId xmlns:a16="http://schemas.microsoft.com/office/drawing/2014/main" id="{BCB24A9B-D743-437C-B29A-4D14BAF5EC38}"/>
              </a:ext>
            </a:extLst>
          </p:cNvPr>
          <p:cNvSpPr txBox="1">
            <a:spLocks/>
          </p:cNvSpPr>
          <p:nvPr/>
        </p:nvSpPr>
        <p:spPr>
          <a:xfrm>
            <a:off x="422280" y="3249755"/>
            <a:ext cx="10972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anrope"/>
              <a:buNone/>
              <a:defRPr sz="40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9pPr>
          </a:lstStyle>
          <a:p>
            <a:pPr defTabSz="1219170">
              <a:buClr>
                <a:srgbClr val="191919"/>
              </a:buClr>
            </a:pPr>
            <a:r>
              <a:rPr lang="en" sz="5333" kern="0" dirty="0">
                <a:solidFill>
                  <a:srgbClr val="CCBFA3"/>
                </a:solidFill>
              </a:rPr>
              <a:t>03</a:t>
            </a:r>
          </a:p>
        </p:txBody>
      </p:sp>
      <p:sp>
        <p:nvSpPr>
          <p:cNvPr id="31" name="Google Shape;170;p26">
            <a:extLst>
              <a:ext uri="{FF2B5EF4-FFF2-40B4-BE49-F238E27FC236}">
                <a16:creationId xmlns:a16="http://schemas.microsoft.com/office/drawing/2014/main" id="{294A9E83-4951-404B-A895-38A90A1AF379}"/>
              </a:ext>
            </a:extLst>
          </p:cNvPr>
          <p:cNvSpPr txBox="1">
            <a:spLocks/>
          </p:cNvSpPr>
          <p:nvPr/>
        </p:nvSpPr>
        <p:spPr>
          <a:xfrm>
            <a:off x="1424021" y="4479374"/>
            <a:ext cx="4317557" cy="48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nrope"/>
              <a:buNone/>
              <a:defRPr sz="20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2pPr>
            <a:lvl3pPr marR="0" lvl="2"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3pPr>
            <a:lvl4pPr marR="0" lvl="3"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4pPr>
            <a:lvl5pPr marR="0" lvl="4"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5pPr>
            <a:lvl6pPr marR="0" lvl="5"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6pPr>
            <a:lvl7pPr marR="0" lvl="6"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7pPr>
            <a:lvl8pPr marR="0" lvl="7"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8pPr>
            <a:lvl9pPr marR="0" lvl="8"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9pPr>
          </a:lstStyle>
          <a:p>
            <a:pPr defTabSz="1219170">
              <a:buClr>
                <a:srgbClr val="191919"/>
              </a:buClr>
            </a:pPr>
            <a:r>
              <a:rPr lang="en-US" sz="1867" kern="0" dirty="0">
                <a:solidFill>
                  <a:srgbClr val="191919"/>
                </a:solidFill>
                <a:latin typeface="Arial"/>
              </a:rPr>
              <a:t>Finance Query Self-Service First Time Setup: </a:t>
            </a:r>
            <a:r>
              <a:rPr lang="en-US" sz="1867" b="0" kern="0" dirty="0">
                <a:solidFill>
                  <a:srgbClr val="191919"/>
                </a:solidFill>
                <a:latin typeface="Arial"/>
              </a:rPr>
              <a:t>Slides 22-25</a:t>
            </a:r>
          </a:p>
        </p:txBody>
      </p:sp>
      <p:sp>
        <p:nvSpPr>
          <p:cNvPr id="32" name="Google Shape;176;p26">
            <a:extLst>
              <a:ext uri="{FF2B5EF4-FFF2-40B4-BE49-F238E27FC236}">
                <a16:creationId xmlns:a16="http://schemas.microsoft.com/office/drawing/2014/main" id="{027100CD-040A-4852-AB9A-A15485A7FE02}"/>
              </a:ext>
            </a:extLst>
          </p:cNvPr>
          <p:cNvSpPr txBox="1">
            <a:spLocks/>
          </p:cNvSpPr>
          <p:nvPr/>
        </p:nvSpPr>
        <p:spPr>
          <a:xfrm>
            <a:off x="434234" y="4282743"/>
            <a:ext cx="1215437"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anrope"/>
              <a:buNone/>
              <a:defRPr sz="40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9pPr>
          </a:lstStyle>
          <a:p>
            <a:pPr defTabSz="1219170">
              <a:buClr>
                <a:srgbClr val="191919"/>
              </a:buClr>
            </a:pPr>
            <a:r>
              <a:rPr lang="en" sz="5333" kern="0" dirty="0">
                <a:solidFill>
                  <a:srgbClr val="CCBFA3"/>
                </a:solidFill>
              </a:rPr>
              <a:t>04</a:t>
            </a:r>
          </a:p>
        </p:txBody>
      </p:sp>
      <p:sp>
        <p:nvSpPr>
          <p:cNvPr id="33" name="Google Shape;170;p26">
            <a:extLst>
              <a:ext uri="{FF2B5EF4-FFF2-40B4-BE49-F238E27FC236}">
                <a16:creationId xmlns:a16="http://schemas.microsoft.com/office/drawing/2014/main" id="{9F743E50-8118-46D5-9FD0-D111B1C4D4C8}"/>
              </a:ext>
            </a:extLst>
          </p:cNvPr>
          <p:cNvSpPr txBox="1">
            <a:spLocks/>
          </p:cNvSpPr>
          <p:nvPr/>
        </p:nvSpPr>
        <p:spPr>
          <a:xfrm>
            <a:off x="7266986" y="1574285"/>
            <a:ext cx="4911031" cy="48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nrope"/>
              <a:buNone/>
              <a:defRPr sz="20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2pPr>
            <a:lvl3pPr marR="0" lvl="2"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3pPr>
            <a:lvl4pPr marR="0" lvl="3"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4pPr>
            <a:lvl5pPr marR="0" lvl="4"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5pPr>
            <a:lvl6pPr marR="0" lvl="5"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6pPr>
            <a:lvl7pPr marR="0" lvl="6"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7pPr>
            <a:lvl8pPr marR="0" lvl="7"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8pPr>
            <a:lvl9pPr marR="0" lvl="8"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9pPr>
          </a:lstStyle>
          <a:p>
            <a:pPr defTabSz="1219170">
              <a:buClr>
                <a:srgbClr val="191919"/>
              </a:buClr>
            </a:pPr>
            <a:r>
              <a:rPr lang="en-US" sz="1867" kern="0" dirty="0">
                <a:solidFill>
                  <a:srgbClr val="191919"/>
                </a:solidFill>
                <a:latin typeface="Arial"/>
              </a:rPr>
              <a:t>Finance Query Self-Service 10- Fund Account View: </a:t>
            </a:r>
            <a:r>
              <a:rPr lang="en-US" sz="1867" b="0" kern="0" dirty="0">
                <a:solidFill>
                  <a:srgbClr val="191919"/>
                </a:solidFill>
                <a:latin typeface="Arial"/>
              </a:rPr>
              <a:t>Slides 26-32 </a:t>
            </a:r>
          </a:p>
        </p:txBody>
      </p:sp>
      <p:sp>
        <p:nvSpPr>
          <p:cNvPr id="34" name="Google Shape;176;p26">
            <a:extLst>
              <a:ext uri="{FF2B5EF4-FFF2-40B4-BE49-F238E27FC236}">
                <a16:creationId xmlns:a16="http://schemas.microsoft.com/office/drawing/2014/main" id="{BB78C483-880F-401C-9DB9-95FDCA619FDE}"/>
              </a:ext>
            </a:extLst>
          </p:cNvPr>
          <p:cNvSpPr txBox="1">
            <a:spLocks/>
          </p:cNvSpPr>
          <p:nvPr/>
        </p:nvSpPr>
        <p:spPr>
          <a:xfrm>
            <a:off x="6289245" y="1345644"/>
            <a:ext cx="10972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anrope"/>
              <a:buNone/>
              <a:defRPr sz="40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9pPr>
          </a:lstStyle>
          <a:p>
            <a:pPr defTabSz="1219170">
              <a:buClr>
                <a:srgbClr val="191919"/>
              </a:buClr>
            </a:pPr>
            <a:r>
              <a:rPr lang="en" sz="5333" kern="0" dirty="0">
                <a:solidFill>
                  <a:srgbClr val="CCBFA3"/>
                </a:solidFill>
              </a:rPr>
              <a:t>05</a:t>
            </a:r>
          </a:p>
        </p:txBody>
      </p:sp>
      <p:sp>
        <p:nvSpPr>
          <p:cNvPr id="35" name="Google Shape;170;p26">
            <a:extLst>
              <a:ext uri="{FF2B5EF4-FFF2-40B4-BE49-F238E27FC236}">
                <a16:creationId xmlns:a16="http://schemas.microsoft.com/office/drawing/2014/main" id="{D46ED692-7EE8-46BC-9DCC-5A9F1050D24B}"/>
              </a:ext>
            </a:extLst>
          </p:cNvPr>
          <p:cNvSpPr txBox="1">
            <a:spLocks/>
          </p:cNvSpPr>
          <p:nvPr/>
        </p:nvSpPr>
        <p:spPr>
          <a:xfrm>
            <a:off x="7266987" y="2495473"/>
            <a:ext cx="4767596" cy="48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nrope"/>
              <a:buNone/>
              <a:defRPr sz="20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2pPr>
            <a:lvl3pPr marR="0" lvl="2"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3pPr>
            <a:lvl4pPr marR="0" lvl="3"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4pPr>
            <a:lvl5pPr marR="0" lvl="4"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5pPr>
            <a:lvl6pPr marR="0" lvl="5"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6pPr>
            <a:lvl7pPr marR="0" lvl="6"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7pPr>
            <a:lvl8pPr marR="0" lvl="7"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8pPr>
            <a:lvl9pPr marR="0" lvl="8"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9pPr>
          </a:lstStyle>
          <a:p>
            <a:pPr defTabSz="1219170">
              <a:buClr>
                <a:srgbClr val="191919"/>
              </a:buClr>
            </a:pPr>
            <a:r>
              <a:rPr lang="en-US" sz="1867" kern="0" dirty="0">
                <a:solidFill>
                  <a:srgbClr val="191919"/>
                </a:solidFill>
                <a:latin typeface="Arial"/>
              </a:rPr>
              <a:t>Finance Query Self-Service Non-10 Fund Account View: </a:t>
            </a:r>
            <a:r>
              <a:rPr lang="en-US" sz="1867" b="0" kern="0" dirty="0">
                <a:solidFill>
                  <a:srgbClr val="191919"/>
                </a:solidFill>
                <a:latin typeface="Arial"/>
              </a:rPr>
              <a:t>Slides 33-36</a:t>
            </a:r>
          </a:p>
        </p:txBody>
      </p:sp>
      <p:sp>
        <p:nvSpPr>
          <p:cNvPr id="36" name="Google Shape;176;p26">
            <a:extLst>
              <a:ext uri="{FF2B5EF4-FFF2-40B4-BE49-F238E27FC236}">
                <a16:creationId xmlns:a16="http://schemas.microsoft.com/office/drawing/2014/main" id="{08092FB7-6F6C-4245-A080-E4DF8EFEAC0C}"/>
              </a:ext>
            </a:extLst>
          </p:cNvPr>
          <p:cNvSpPr txBox="1">
            <a:spLocks/>
          </p:cNvSpPr>
          <p:nvPr/>
        </p:nvSpPr>
        <p:spPr>
          <a:xfrm>
            <a:off x="6278473" y="2272756"/>
            <a:ext cx="1334964"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anrope"/>
              <a:buNone/>
              <a:defRPr sz="40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9pPr>
          </a:lstStyle>
          <a:p>
            <a:pPr defTabSz="1219170">
              <a:buClr>
                <a:srgbClr val="191919"/>
              </a:buClr>
            </a:pPr>
            <a:r>
              <a:rPr lang="en" sz="5333" kern="0" dirty="0">
                <a:solidFill>
                  <a:srgbClr val="CCBFA3"/>
                </a:solidFill>
              </a:rPr>
              <a:t>06</a:t>
            </a:r>
          </a:p>
        </p:txBody>
      </p:sp>
      <p:sp>
        <p:nvSpPr>
          <p:cNvPr id="37" name="Google Shape;170;p26">
            <a:extLst>
              <a:ext uri="{FF2B5EF4-FFF2-40B4-BE49-F238E27FC236}">
                <a16:creationId xmlns:a16="http://schemas.microsoft.com/office/drawing/2014/main" id="{6CEF38C1-C7AC-4EFA-9462-5D64493B980C}"/>
              </a:ext>
            </a:extLst>
          </p:cNvPr>
          <p:cNvSpPr txBox="1">
            <a:spLocks/>
          </p:cNvSpPr>
          <p:nvPr/>
        </p:nvSpPr>
        <p:spPr>
          <a:xfrm>
            <a:off x="7266986" y="3481240"/>
            <a:ext cx="4767596" cy="48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nrope"/>
              <a:buNone/>
              <a:defRPr sz="20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2pPr>
            <a:lvl3pPr marR="0" lvl="2"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3pPr>
            <a:lvl4pPr marR="0" lvl="3"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4pPr>
            <a:lvl5pPr marR="0" lvl="4"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5pPr>
            <a:lvl6pPr marR="0" lvl="5"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6pPr>
            <a:lvl7pPr marR="0" lvl="6"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7pPr>
            <a:lvl8pPr marR="0" lvl="7"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8pPr>
            <a:lvl9pPr marR="0" lvl="8"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9pPr>
          </a:lstStyle>
          <a:p>
            <a:pPr defTabSz="1219170">
              <a:buClr>
                <a:srgbClr val="191919"/>
              </a:buClr>
            </a:pPr>
            <a:r>
              <a:rPr lang="en-US" sz="1867" kern="0" dirty="0">
                <a:solidFill>
                  <a:srgbClr val="191919"/>
                </a:solidFill>
                <a:latin typeface="Arial"/>
              </a:rPr>
              <a:t>Functions of Finance Query Self-Service: </a:t>
            </a:r>
            <a:r>
              <a:rPr lang="en-US" sz="1867" b="0" kern="0" dirty="0">
                <a:solidFill>
                  <a:srgbClr val="191919"/>
                </a:solidFill>
                <a:latin typeface="Arial"/>
              </a:rPr>
              <a:t>Slides 37-44</a:t>
            </a:r>
          </a:p>
        </p:txBody>
      </p:sp>
      <p:sp>
        <p:nvSpPr>
          <p:cNvPr id="38" name="Google Shape;176;p26">
            <a:extLst>
              <a:ext uri="{FF2B5EF4-FFF2-40B4-BE49-F238E27FC236}">
                <a16:creationId xmlns:a16="http://schemas.microsoft.com/office/drawing/2014/main" id="{05951B9C-FDC0-4DF2-928F-E2ED406626CC}"/>
              </a:ext>
            </a:extLst>
          </p:cNvPr>
          <p:cNvSpPr txBox="1">
            <a:spLocks/>
          </p:cNvSpPr>
          <p:nvPr/>
        </p:nvSpPr>
        <p:spPr>
          <a:xfrm>
            <a:off x="6304005" y="3258283"/>
            <a:ext cx="10972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anrope"/>
              <a:buNone/>
              <a:defRPr sz="40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9pPr>
          </a:lstStyle>
          <a:p>
            <a:pPr defTabSz="1219170">
              <a:buClr>
                <a:srgbClr val="191919"/>
              </a:buClr>
            </a:pPr>
            <a:r>
              <a:rPr lang="en" sz="5333" kern="0" dirty="0">
                <a:solidFill>
                  <a:srgbClr val="CCBFA3"/>
                </a:solidFill>
              </a:rPr>
              <a:t>07</a:t>
            </a:r>
          </a:p>
        </p:txBody>
      </p:sp>
      <p:sp>
        <p:nvSpPr>
          <p:cNvPr id="39" name="Google Shape;170;p26">
            <a:extLst>
              <a:ext uri="{FF2B5EF4-FFF2-40B4-BE49-F238E27FC236}">
                <a16:creationId xmlns:a16="http://schemas.microsoft.com/office/drawing/2014/main" id="{4D4B766C-4426-444D-8D55-7FB2ED23FF17}"/>
              </a:ext>
            </a:extLst>
          </p:cNvPr>
          <p:cNvSpPr txBox="1">
            <a:spLocks/>
          </p:cNvSpPr>
          <p:nvPr/>
        </p:nvSpPr>
        <p:spPr>
          <a:xfrm>
            <a:off x="7326752" y="4419614"/>
            <a:ext cx="4504632" cy="48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nrope"/>
              <a:buNone/>
              <a:defRPr sz="2000" b="1" i="0" u="none" strike="noStrike" cap="none">
                <a:solidFill>
                  <a:schemeClr val="dk1"/>
                </a:solidFill>
                <a:latin typeface="Manrope"/>
                <a:ea typeface="Manrope"/>
                <a:cs typeface="Manrope"/>
                <a:sym typeface="Manrope"/>
              </a:defRPr>
            </a:lvl1pPr>
            <a:lvl2pPr marR="0" lvl="1"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2pPr>
            <a:lvl3pPr marR="0" lvl="2"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3pPr>
            <a:lvl4pPr marR="0" lvl="3"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4pPr>
            <a:lvl5pPr marR="0" lvl="4"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5pPr>
            <a:lvl6pPr marR="0" lvl="5"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6pPr>
            <a:lvl7pPr marR="0" lvl="6"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7pPr>
            <a:lvl8pPr marR="0" lvl="7"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8pPr>
            <a:lvl9pPr marR="0" lvl="8" algn="ctr" rtl="0">
              <a:lnSpc>
                <a:spcPct val="100000"/>
              </a:lnSpc>
              <a:spcBef>
                <a:spcPts val="0"/>
              </a:spcBef>
              <a:spcAft>
                <a:spcPts val="0"/>
              </a:spcAft>
              <a:buClr>
                <a:schemeClr val="dk1"/>
              </a:buClr>
              <a:buSzPts val="2400"/>
              <a:buFont typeface="Manrope"/>
              <a:buNone/>
              <a:defRPr sz="2400" b="1" i="0" u="none" strike="noStrike" cap="none">
                <a:solidFill>
                  <a:schemeClr val="dk1"/>
                </a:solidFill>
                <a:latin typeface="Manrope"/>
                <a:ea typeface="Manrope"/>
                <a:cs typeface="Manrope"/>
                <a:sym typeface="Manrope"/>
              </a:defRPr>
            </a:lvl9pPr>
          </a:lstStyle>
          <a:p>
            <a:pPr defTabSz="1219170">
              <a:buClr>
                <a:srgbClr val="191919"/>
              </a:buClr>
            </a:pPr>
            <a:r>
              <a:rPr lang="en-US" sz="1867" kern="0" dirty="0">
                <a:solidFill>
                  <a:srgbClr val="191919"/>
                </a:solidFill>
              </a:rPr>
              <a:t>Helpful Information: </a:t>
            </a:r>
            <a:r>
              <a:rPr lang="en-US" sz="1867" b="0" kern="0" dirty="0">
                <a:solidFill>
                  <a:srgbClr val="191919"/>
                </a:solidFill>
              </a:rPr>
              <a:t>Slides 45-50</a:t>
            </a:r>
          </a:p>
        </p:txBody>
      </p:sp>
      <p:sp>
        <p:nvSpPr>
          <p:cNvPr id="40" name="Google Shape;176;p26">
            <a:extLst>
              <a:ext uri="{FF2B5EF4-FFF2-40B4-BE49-F238E27FC236}">
                <a16:creationId xmlns:a16="http://schemas.microsoft.com/office/drawing/2014/main" id="{703BB2FC-7241-4E12-9AD0-79C070AEFAB7}"/>
              </a:ext>
            </a:extLst>
          </p:cNvPr>
          <p:cNvSpPr txBox="1">
            <a:spLocks/>
          </p:cNvSpPr>
          <p:nvPr/>
        </p:nvSpPr>
        <p:spPr>
          <a:xfrm>
            <a:off x="6290422" y="4317389"/>
            <a:ext cx="1215437"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anrope"/>
              <a:buNone/>
              <a:defRPr sz="4000" b="1" i="0" u="none" strike="noStrike" cap="none">
                <a:solidFill>
                  <a:schemeClr val="accent2"/>
                </a:solidFill>
                <a:latin typeface="Manrope"/>
                <a:ea typeface="Manrope"/>
                <a:cs typeface="Manrope"/>
                <a:sym typeface="Manrope"/>
              </a:defRPr>
            </a:lvl1pPr>
            <a:lvl2pPr marR="0" lvl="1"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3000"/>
              <a:buFont typeface="Manrope"/>
              <a:buNone/>
              <a:defRPr sz="3001" b="1" i="0" u="none" strike="noStrike" cap="none">
                <a:solidFill>
                  <a:schemeClr val="dk1"/>
                </a:solidFill>
                <a:latin typeface="Manrope"/>
                <a:ea typeface="Manrope"/>
                <a:cs typeface="Manrope"/>
                <a:sym typeface="Manrope"/>
              </a:defRPr>
            </a:lvl9pPr>
          </a:lstStyle>
          <a:p>
            <a:pPr defTabSz="1219170">
              <a:buClr>
                <a:srgbClr val="191919"/>
              </a:buClr>
            </a:pPr>
            <a:r>
              <a:rPr lang="en" sz="5333" kern="0" dirty="0">
                <a:solidFill>
                  <a:srgbClr val="CCBFA3"/>
                </a:solidFill>
              </a:rPr>
              <a:t>08</a:t>
            </a:r>
          </a:p>
        </p:txBody>
      </p:sp>
      <p:sp>
        <p:nvSpPr>
          <p:cNvPr id="41" name="TextBox 40">
            <a:extLst>
              <a:ext uri="{FF2B5EF4-FFF2-40B4-BE49-F238E27FC236}">
                <a16:creationId xmlns:a16="http://schemas.microsoft.com/office/drawing/2014/main" id="{48C4A9EA-7398-4761-894F-1BCA9C04D7CA}"/>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a:t>
            </a:r>
          </a:p>
        </p:txBody>
      </p:sp>
      <p:sp>
        <p:nvSpPr>
          <p:cNvPr id="16" name="Rectangle 15">
            <a:extLst>
              <a:ext uri="{FF2B5EF4-FFF2-40B4-BE49-F238E27FC236}">
                <a16:creationId xmlns:a16="http://schemas.microsoft.com/office/drawing/2014/main" id="{386C048B-DFC2-4ADF-9F62-6125A40A04D9}"/>
              </a:ext>
            </a:extLst>
          </p:cNvPr>
          <p:cNvSpPr/>
          <p:nvPr/>
        </p:nvSpPr>
        <p:spPr>
          <a:xfrm>
            <a:off x="279405" y="219495"/>
            <a:ext cx="3642344" cy="584775"/>
          </a:xfrm>
          <a:prstGeom prst="rect">
            <a:avLst/>
          </a:prstGeom>
        </p:spPr>
        <p:txBody>
          <a:bodyPr wrap="none">
            <a:spAutoFit/>
          </a:bodyPr>
          <a:lstStyle/>
          <a:p>
            <a:pPr defTabSz="1219170">
              <a:buClr>
                <a:srgbClr val="000000"/>
              </a:buClr>
            </a:pPr>
            <a:r>
              <a:rPr lang="en-US" altLang="en-US" sz="3200" b="1" u="sng" kern="0" dirty="0">
                <a:solidFill>
                  <a:srgbClr val="000000"/>
                </a:solidFill>
                <a:latin typeface="Manrope" panose="020B0604020202020204" charset="0"/>
                <a:cs typeface="Arial"/>
                <a:sym typeface="Arial"/>
              </a:rPr>
              <a:t>Table of 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body" idx="1"/>
          </p:nvPr>
        </p:nvSpPr>
        <p:spPr>
          <a:xfrm>
            <a:off x="693272" y="1343713"/>
            <a:ext cx="10431153" cy="3955419"/>
          </a:xfrm>
          <a:prstGeom prst="rect">
            <a:avLst/>
          </a:prstGeom>
        </p:spPr>
        <p:txBody>
          <a:bodyPr spcFirstLastPara="1" wrap="square" lIns="121901" tIns="121901" rIns="121901" bIns="121901" anchor="t" anchorCtr="0">
            <a:noAutofit/>
          </a:bodyPr>
          <a:lstStyle/>
          <a:p>
            <a:pPr algn="ctr">
              <a:spcAft>
                <a:spcPts val="400"/>
              </a:spcAft>
              <a:buNone/>
              <a:defRPr/>
            </a:pPr>
            <a:r>
              <a:rPr lang="en-US" altLang="en-US" sz="3733" b="1" u="sng" dirty="0">
                <a:solidFill>
                  <a:srgbClr val="009999"/>
                </a:solidFill>
                <a:latin typeface="Arial" panose="020B0604020202020204" pitchFamily="34" charset="0"/>
                <a:cs typeface="Arial" panose="020B0604020202020204" pitchFamily="34" charset="0"/>
              </a:rPr>
              <a:t>Fund:</a:t>
            </a:r>
          </a:p>
          <a:p>
            <a:pPr algn="ctr">
              <a:spcAft>
                <a:spcPts val="400"/>
              </a:spcAft>
              <a:buNone/>
              <a:defRPr/>
            </a:pPr>
            <a:r>
              <a:rPr lang="en-US" altLang="en-US" sz="3200" b="1" u="sng" dirty="0">
                <a:highlight>
                  <a:srgbClr val="C0C0C0"/>
                </a:highlight>
                <a:latin typeface="Arial" panose="020B0604020202020204" pitchFamily="34" charset="0"/>
                <a:cs typeface="Arial" panose="020B0604020202020204" pitchFamily="34" charset="0"/>
              </a:rPr>
              <a:t>17</a:t>
            </a:r>
            <a:r>
              <a:rPr lang="en-US" altLang="en-US" sz="3200" dirty="0">
                <a:latin typeface="Arial" panose="020B0604020202020204" pitchFamily="34" charset="0"/>
                <a:cs typeface="Arial" panose="020B0604020202020204" pitchFamily="34" charset="0"/>
              </a:rPr>
              <a:t>-xxxx-xxxx (</a:t>
            </a:r>
            <a:r>
              <a:rPr lang="en-US" alt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Self-Generated Funds</a:t>
            </a:r>
            <a:r>
              <a:rPr lang="en-US" altLang="en-US" sz="3200" dirty="0">
                <a:latin typeface="Arial" panose="020B0604020202020204" pitchFamily="34" charset="0"/>
                <a:cs typeface="Arial" panose="020B0604020202020204" pitchFamily="34" charset="0"/>
              </a:rPr>
              <a:t>)</a:t>
            </a:r>
          </a:p>
          <a:p>
            <a:pPr algn="ctr">
              <a:buFontTx/>
              <a:buNone/>
              <a:defRPr/>
            </a:pPr>
            <a:endParaRPr lang="en-US" altLang="en-US" sz="1868" dirty="0">
              <a:latin typeface="Arial" panose="020B0604020202020204" pitchFamily="34" charset="0"/>
              <a:cs typeface="Arial" panose="020B0604020202020204" pitchFamily="34" charset="0"/>
            </a:endParaRPr>
          </a:p>
          <a:p>
            <a:pPr algn="ctr">
              <a:buFontTx/>
              <a:buNone/>
              <a:defRPr/>
            </a:pPr>
            <a:endParaRPr lang="en-US" altLang="en-US" sz="1401" dirty="0">
              <a:latin typeface="Arial" panose="020B0604020202020204" pitchFamily="34" charset="0"/>
              <a:cs typeface="Arial" panose="020B0604020202020204" pitchFamily="34" charset="0"/>
            </a:endParaRPr>
          </a:p>
          <a:p>
            <a:pPr algn="ctr">
              <a:spcAft>
                <a:spcPts val="800"/>
              </a:spcAft>
              <a:buNone/>
              <a:defRPr/>
            </a:pPr>
            <a:r>
              <a:rPr lang="en-US" altLang="en-US" sz="3733" b="1" u="sng" dirty="0">
                <a:solidFill>
                  <a:srgbClr val="009999"/>
                </a:solidFill>
                <a:latin typeface="Arial" panose="020B0604020202020204" pitchFamily="34" charset="0"/>
                <a:cs typeface="Arial" panose="020B0604020202020204" pitchFamily="34" charset="0"/>
              </a:rPr>
              <a:t>Department :</a:t>
            </a:r>
            <a:r>
              <a:rPr lang="en-US" altLang="en-US" sz="3733" dirty="0">
                <a:solidFill>
                  <a:srgbClr val="009999"/>
                </a:solidFill>
                <a:latin typeface="Arial" panose="020B0604020202020204" pitchFamily="34" charset="0"/>
                <a:cs typeface="Arial" panose="020B0604020202020204" pitchFamily="34" charset="0"/>
              </a:rPr>
              <a:t> </a:t>
            </a:r>
          </a:p>
          <a:p>
            <a:pPr algn="ctr">
              <a:spcAft>
                <a:spcPts val="800"/>
              </a:spcAft>
              <a:buNone/>
              <a:defRPr/>
            </a:pPr>
            <a:r>
              <a:rPr lang="en-US" altLang="en-US" sz="3200" dirty="0">
                <a:latin typeface="Arial" panose="020B0604020202020204" pitchFamily="34" charset="0"/>
                <a:cs typeface="Arial" panose="020B0604020202020204" pitchFamily="34" charset="0"/>
              </a:rPr>
              <a:t>17-</a:t>
            </a:r>
            <a:r>
              <a:rPr lang="en-US" altLang="en-US" sz="3200" b="1" u="sng" dirty="0">
                <a:highlight>
                  <a:srgbClr val="C0C0C0"/>
                </a:highlight>
                <a:latin typeface="Arial" panose="020B0604020202020204" pitchFamily="34" charset="0"/>
                <a:cs typeface="Arial" panose="020B0604020202020204" pitchFamily="34" charset="0"/>
              </a:rPr>
              <a:t>6310</a:t>
            </a:r>
            <a:r>
              <a:rPr lang="en-US" altLang="en-US" sz="3200" dirty="0">
                <a:latin typeface="Arial" panose="020B0604020202020204" pitchFamily="34" charset="0"/>
                <a:cs typeface="Arial" panose="020B0604020202020204" pitchFamily="34" charset="0"/>
              </a:rPr>
              <a:t>-xxxx (Finance &amp; Administration)</a:t>
            </a:r>
          </a:p>
          <a:p>
            <a:pPr algn="ctr">
              <a:buFontTx/>
              <a:buNone/>
              <a:defRPr/>
            </a:pPr>
            <a:endParaRPr lang="en-US" altLang="en-US" sz="2401" dirty="0">
              <a:latin typeface="Arial" panose="020B0604020202020204" pitchFamily="34" charset="0"/>
              <a:cs typeface="Arial" panose="020B0604020202020204" pitchFamily="34" charset="0"/>
            </a:endParaRPr>
          </a:p>
          <a:p>
            <a:pPr algn="ctr">
              <a:buFontTx/>
              <a:buNone/>
              <a:defRPr/>
            </a:pPr>
            <a:endParaRPr lang="en-US" altLang="en-US" sz="1467" dirty="0">
              <a:latin typeface="Arial" panose="020B0604020202020204" pitchFamily="34" charset="0"/>
              <a:cs typeface="Arial" panose="020B0604020202020204" pitchFamily="34" charset="0"/>
            </a:endParaRPr>
          </a:p>
          <a:p>
            <a:pPr algn="ctr">
              <a:spcAft>
                <a:spcPts val="800"/>
              </a:spcAft>
              <a:buNone/>
              <a:defRPr/>
            </a:pPr>
            <a:r>
              <a:rPr lang="en-US" altLang="en-US" sz="3733" b="1" u="sng" dirty="0">
                <a:solidFill>
                  <a:srgbClr val="009999"/>
                </a:solidFill>
                <a:latin typeface="Arial" panose="020B0604020202020204" pitchFamily="34" charset="0"/>
                <a:cs typeface="Arial" panose="020B0604020202020204" pitchFamily="34" charset="0"/>
              </a:rPr>
              <a:t>Expense Type or Object Code: </a:t>
            </a:r>
          </a:p>
          <a:p>
            <a:pPr algn="ctr">
              <a:spcAft>
                <a:spcPts val="800"/>
              </a:spcAft>
              <a:buNone/>
              <a:defRPr/>
            </a:pPr>
            <a:r>
              <a:rPr lang="en-US" altLang="en-US" sz="3200" dirty="0">
                <a:latin typeface="Arial" panose="020B0604020202020204" pitchFamily="34" charset="0"/>
                <a:cs typeface="Arial" panose="020B0604020202020204" pitchFamily="34" charset="0"/>
              </a:rPr>
              <a:t>17-6310-</a:t>
            </a:r>
            <a:r>
              <a:rPr lang="en-US" altLang="en-US" sz="3200" b="1" u="sng" dirty="0">
                <a:highlight>
                  <a:srgbClr val="C0C0C0"/>
                </a:highlight>
                <a:latin typeface="Arial" panose="020B0604020202020204" pitchFamily="34" charset="0"/>
                <a:cs typeface="Arial" panose="020B0604020202020204" pitchFamily="34" charset="0"/>
              </a:rPr>
              <a:t>5223</a:t>
            </a:r>
            <a:r>
              <a:rPr lang="en-US" altLang="en-US" sz="3200" dirty="0">
                <a:latin typeface="Arial" panose="020B0604020202020204" pitchFamily="34" charset="0"/>
                <a:cs typeface="Arial" panose="020B0604020202020204" pitchFamily="34" charset="0"/>
              </a:rPr>
              <a:t> (Copier Lease)</a:t>
            </a:r>
          </a:p>
          <a:p>
            <a:pPr marL="321729" indent="0">
              <a:spcBef>
                <a:spcPts val="400"/>
              </a:spcBef>
              <a:buNone/>
            </a:pPr>
            <a:endParaRPr sz="1467" dirty="0">
              <a:solidFill>
                <a:schemeClr val="dk1"/>
              </a:solidFill>
            </a:endParaRPr>
          </a:p>
          <a:p>
            <a:pPr marL="0" indent="0">
              <a:spcBef>
                <a:spcPts val="400"/>
              </a:spcBef>
              <a:buNone/>
            </a:pPr>
            <a:endParaRPr sz="1335" dirty="0">
              <a:solidFill>
                <a:schemeClr val="dk1"/>
              </a:solidFill>
            </a:endParaRPr>
          </a:p>
        </p:txBody>
      </p:sp>
      <p:sp>
        <p:nvSpPr>
          <p:cNvPr id="4" name="Google Shape;465;p43" descr="Timeline background shape">
            <a:extLst>
              <a:ext uri="{FF2B5EF4-FFF2-40B4-BE49-F238E27FC236}">
                <a16:creationId xmlns:a16="http://schemas.microsoft.com/office/drawing/2014/main" id="{E956183A-134B-4835-A94C-CE97DB8F5672}"/>
              </a:ext>
            </a:extLst>
          </p:cNvPr>
          <p:cNvSpPr/>
          <p:nvPr/>
        </p:nvSpPr>
        <p:spPr>
          <a:xfrm>
            <a:off x="350403" y="386731"/>
            <a:ext cx="5288397" cy="603870"/>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23" name="Google Shape;323;p38"/>
          <p:cNvSpPr txBox="1">
            <a:spLocks noGrp="1"/>
          </p:cNvSpPr>
          <p:nvPr>
            <p:ph type="title"/>
          </p:nvPr>
        </p:nvSpPr>
        <p:spPr>
          <a:xfrm>
            <a:off x="350403" y="319564"/>
            <a:ext cx="10272000" cy="763600"/>
          </a:xfrm>
          <a:prstGeom prst="rect">
            <a:avLst/>
          </a:prstGeom>
        </p:spPr>
        <p:txBody>
          <a:bodyPr spcFirstLastPara="1" wrap="square" lIns="121901" tIns="121901" rIns="121901" bIns="121901" anchor="t" anchorCtr="0">
            <a:noAutofit/>
          </a:bodyPr>
          <a:lstStyle/>
          <a:p>
            <a:r>
              <a:rPr lang="en-US" sz="3200" u="sng" dirty="0"/>
              <a:t>Account Number Structure</a:t>
            </a:r>
            <a:endParaRPr sz="3200" u="sng" dirty="0"/>
          </a:p>
        </p:txBody>
      </p:sp>
      <p:sp>
        <p:nvSpPr>
          <p:cNvPr id="5" name="TextBox 4">
            <a:extLst>
              <a:ext uri="{FF2B5EF4-FFF2-40B4-BE49-F238E27FC236}">
                <a16:creationId xmlns:a16="http://schemas.microsoft.com/office/drawing/2014/main" id="{6B4380D0-8B97-4CB0-8F81-0981562493F3}"/>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14</a:t>
            </a:r>
          </a:p>
        </p:txBody>
      </p:sp>
    </p:spTree>
    <p:extLst>
      <p:ext uri="{BB962C8B-B14F-4D97-AF65-F5344CB8AC3E}">
        <p14:creationId xmlns:p14="http://schemas.microsoft.com/office/powerpoint/2010/main" val="36426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55386" y="384184"/>
            <a:ext cx="6026339" cy="623245"/>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39057" y="384184"/>
            <a:ext cx="8307295" cy="830997"/>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Non-10 Fund Account Structure</a:t>
            </a:r>
          </a:p>
          <a:p>
            <a:pPr defTabSz="1219170">
              <a:buClr>
                <a:srgbClr val="000000"/>
              </a:buClr>
            </a:pPr>
            <a:endParaRPr lang="en-US" sz="1600" kern="0" dirty="0">
              <a:solidFill>
                <a:srgbClr val="000000"/>
              </a:solidFill>
              <a:latin typeface="Arial"/>
              <a:cs typeface="Arial"/>
              <a:sym typeface="Arial"/>
            </a:endParaRPr>
          </a:p>
        </p:txBody>
      </p:sp>
      <p:sp>
        <p:nvSpPr>
          <p:cNvPr id="9" name="TextBox 8">
            <a:extLst>
              <a:ext uri="{FF2B5EF4-FFF2-40B4-BE49-F238E27FC236}">
                <a16:creationId xmlns:a16="http://schemas.microsoft.com/office/drawing/2014/main" id="{500D768E-1EBB-439F-8ECB-71D8D09F08E4}"/>
              </a:ext>
            </a:extLst>
          </p:cNvPr>
          <p:cNvSpPr txBox="1"/>
          <p:nvPr/>
        </p:nvSpPr>
        <p:spPr>
          <a:xfrm>
            <a:off x="1512778" y="1854415"/>
            <a:ext cx="9920943" cy="3293594"/>
          </a:xfrm>
          <a:prstGeom prst="rect">
            <a:avLst/>
          </a:prstGeom>
          <a:noFill/>
        </p:spPr>
        <p:txBody>
          <a:bodyPr wrap="square" rtlCol="0">
            <a:spAutoFit/>
          </a:bodyPr>
          <a:lstStyle/>
          <a:p>
            <a:pPr defTabSz="1219170">
              <a:buClr>
                <a:srgbClr val="000000"/>
              </a:buClr>
              <a:defRPr/>
            </a:pPr>
            <a:r>
              <a:rPr lang="en-US" altLang="en-US" sz="2667" b="1" kern="0" dirty="0">
                <a:solidFill>
                  <a:srgbClr val="009999"/>
                </a:solidFill>
                <a:latin typeface="Arial"/>
                <a:cs typeface="Arial"/>
                <a:sym typeface="Arial"/>
              </a:rPr>
              <a:t>Fund Balance </a:t>
            </a:r>
            <a:r>
              <a:rPr lang="en-US" altLang="en-US" sz="2667" kern="0" dirty="0">
                <a:solidFill>
                  <a:srgbClr val="000000"/>
                </a:solidFill>
                <a:latin typeface="Arial"/>
                <a:cs typeface="Arial"/>
                <a:sym typeface="Arial"/>
              </a:rPr>
              <a:t>(object code: 3999)</a:t>
            </a:r>
          </a:p>
          <a:p>
            <a:pPr marL="609585" indent="-609585" defTabSz="1219170">
              <a:buClr>
                <a:srgbClr val="000000"/>
              </a:buClr>
              <a:defRPr/>
            </a:pPr>
            <a:endParaRPr lang="en-US" altLang="en-US" sz="1400" kern="0" dirty="0">
              <a:solidFill>
                <a:srgbClr val="000000"/>
              </a:solidFill>
              <a:latin typeface="Arial"/>
              <a:cs typeface="Arial"/>
              <a:sym typeface="Arial"/>
            </a:endParaRPr>
          </a:p>
          <a:p>
            <a:pPr marL="609585" indent="-609585" defTabSz="1219170">
              <a:buClr>
                <a:srgbClr val="000000"/>
              </a:buClr>
              <a:defRPr/>
            </a:pPr>
            <a:r>
              <a:rPr lang="en-US" altLang="en-US" sz="2667" b="1" kern="0" dirty="0">
                <a:solidFill>
                  <a:srgbClr val="009999"/>
                </a:solidFill>
                <a:latin typeface="Arial"/>
                <a:cs typeface="Arial"/>
                <a:sym typeface="Arial"/>
              </a:rPr>
              <a:t>Revenues</a:t>
            </a:r>
            <a:r>
              <a:rPr lang="en-US" altLang="en-US" sz="2667" kern="0" dirty="0">
                <a:solidFill>
                  <a:srgbClr val="000000"/>
                </a:solidFill>
                <a:latin typeface="Arial"/>
                <a:cs typeface="Arial"/>
                <a:sym typeface="Arial"/>
              </a:rPr>
              <a:t> (object codes: 4XXX)</a:t>
            </a:r>
          </a:p>
          <a:p>
            <a:pPr marL="609585" indent="-609585" defTabSz="1219170">
              <a:buClr>
                <a:srgbClr val="000000"/>
              </a:buClr>
              <a:defRPr/>
            </a:pPr>
            <a:endParaRPr lang="en-US" altLang="en-US" sz="1400" kern="0" dirty="0">
              <a:solidFill>
                <a:srgbClr val="000000"/>
              </a:solidFill>
              <a:latin typeface="Arial"/>
              <a:cs typeface="Arial"/>
              <a:sym typeface="Arial"/>
            </a:endParaRPr>
          </a:p>
          <a:p>
            <a:pPr marL="609585" indent="-609585" defTabSz="1219170">
              <a:buClr>
                <a:srgbClr val="000000"/>
              </a:buClr>
              <a:defRPr/>
            </a:pPr>
            <a:r>
              <a:rPr lang="en-US" altLang="en-US" sz="2667" b="1" kern="0" dirty="0">
                <a:solidFill>
                  <a:srgbClr val="009999"/>
                </a:solidFill>
                <a:latin typeface="Arial"/>
                <a:cs typeface="Arial"/>
                <a:sym typeface="Arial"/>
              </a:rPr>
              <a:t>Expenses </a:t>
            </a:r>
            <a:r>
              <a:rPr lang="en-US" altLang="en-US" sz="2667" kern="0" dirty="0">
                <a:solidFill>
                  <a:srgbClr val="000000"/>
                </a:solidFill>
                <a:latin typeface="Arial"/>
                <a:cs typeface="Arial"/>
                <a:sym typeface="Arial"/>
              </a:rPr>
              <a:t>(object codes: 5XXX)</a:t>
            </a:r>
          </a:p>
          <a:p>
            <a:pPr marL="609585" indent="-609585" defTabSz="1219170">
              <a:buClr>
                <a:srgbClr val="000000"/>
              </a:buClr>
              <a:defRPr/>
            </a:pPr>
            <a:endParaRPr lang="en-US" altLang="en-US" sz="1400" kern="0" dirty="0">
              <a:solidFill>
                <a:srgbClr val="000000"/>
              </a:solidFill>
              <a:latin typeface="Arial"/>
              <a:cs typeface="Arial"/>
              <a:sym typeface="Arial"/>
            </a:endParaRPr>
          </a:p>
          <a:p>
            <a:pPr marL="609585" indent="-609585" defTabSz="1219170">
              <a:buClr>
                <a:srgbClr val="000000"/>
              </a:buClr>
              <a:defRPr/>
            </a:pPr>
            <a:r>
              <a:rPr lang="en-US" altLang="en-US" sz="2667" b="1" kern="0" dirty="0">
                <a:solidFill>
                  <a:srgbClr val="009999"/>
                </a:solidFill>
                <a:latin typeface="Arial"/>
                <a:cs typeface="Arial"/>
                <a:sym typeface="Arial"/>
              </a:rPr>
              <a:t>IIT’s/Chargebacks </a:t>
            </a:r>
            <a:r>
              <a:rPr lang="en-US" altLang="en-US" sz="2667" kern="0" dirty="0">
                <a:solidFill>
                  <a:srgbClr val="000000"/>
                </a:solidFill>
                <a:latin typeface="Arial"/>
                <a:cs typeface="Arial"/>
                <a:sym typeface="Arial"/>
              </a:rPr>
              <a:t>(object codes: 6XXX)</a:t>
            </a:r>
          </a:p>
          <a:p>
            <a:pPr marL="609585" indent="-609585" defTabSz="1219170">
              <a:buClr>
                <a:srgbClr val="000000"/>
              </a:buClr>
              <a:defRPr/>
            </a:pPr>
            <a:endParaRPr lang="en-US" altLang="en-US" sz="1400" kern="0" dirty="0">
              <a:solidFill>
                <a:srgbClr val="000000"/>
              </a:solidFill>
              <a:latin typeface="Arial"/>
              <a:cs typeface="Arial"/>
              <a:sym typeface="Arial"/>
            </a:endParaRPr>
          </a:p>
          <a:p>
            <a:pPr marL="609585" indent="-609585" defTabSz="1219170">
              <a:buClr>
                <a:srgbClr val="000000"/>
              </a:buClr>
              <a:defRPr/>
            </a:pPr>
            <a:r>
              <a:rPr lang="en-US" altLang="en-US" sz="2667" b="1" kern="0" dirty="0">
                <a:solidFill>
                  <a:srgbClr val="009999"/>
                </a:solidFill>
                <a:latin typeface="Arial"/>
                <a:cs typeface="Arial"/>
                <a:sym typeface="Arial"/>
              </a:rPr>
              <a:t>Transfers to/from other accounts </a:t>
            </a:r>
            <a:r>
              <a:rPr lang="en-US" altLang="en-US" sz="2667" kern="0" dirty="0">
                <a:solidFill>
                  <a:srgbClr val="000000"/>
                </a:solidFill>
                <a:latin typeface="Arial"/>
                <a:cs typeface="Arial"/>
                <a:sym typeface="Arial"/>
              </a:rPr>
              <a:t>(object codes: 8XXX-9XXX)</a:t>
            </a:r>
            <a:endParaRPr lang="en-US" altLang="en-US" sz="2667" b="1" kern="0" dirty="0">
              <a:solidFill>
                <a:srgbClr val="009999"/>
              </a:solidFill>
              <a:latin typeface="Arial"/>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sp>
        <p:nvSpPr>
          <p:cNvPr id="15" name="Google Shape;533;p43">
            <a:extLst>
              <a:ext uri="{FF2B5EF4-FFF2-40B4-BE49-F238E27FC236}">
                <a16:creationId xmlns:a16="http://schemas.microsoft.com/office/drawing/2014/main" id="{DE3CF044-2843-4A23-963F-7A242FADA436}"/>
              </a:ext>
            </a:extLst>
          </p:cNvPr>
          <p:cNvSpPr/>
          <p:nvPr/>
        </p:nvSpPr>
        <p:spPr>
          <a:xfrm>
            <a:off x="1208703" y="2031549"/>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tx1"/>
          </a:solidFill>
          <a:ln w="9525" cap="flat" cmpd="sng">
            <a:solidFill>
              <a:schemeClr val="tx1"/>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6" name="Google Shape;533;p43">
            <a:extLst>
              <a:ext uri="{FF2B5EF4-FFF2-40B4-BE49-F238E27FC236}">
                <a16:creationId xmlns:a16="http://schemas.microsoft.com/office/drawing/2014/main" id="{1C23ECE0-D3E3-4511-8581-C2C0990145F0}"/>
              </a:ext>
            </a:extLst>
          </p:cNvPr>
          <p:cNvSpPr/>
          <p:nvPr/>
        </p:nvSpPr>
        <p:spPr>
          <a:xfrm>
            <a:off x="1190537" y="2647539"/>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tx1"/>
          </a:solidFill>
          <a:ln w="9525" cap="flat" cmpd="sng">
            <a:solidFill>
              <a:schemeClr val="tx1"/>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7" name="Google Shape;533;p43">
            <a:extLst>
              <a:ext uri="{FF2B5EF4-FFF2-40B4-BE49-F238E27FC236}">
                <a16:creationId xmlns:a16="http://schemas.microsoft.com/office/drawing/2014/main" id="{7B7E5E35-982D-42E1-84BC-54E499C56364}"/>
              </a:ext>
            </a:extLst>
          </p:cNvPr>
          <p:cNvSpPr/>
          <p:nvPr/>
        </p:nvSpPr>
        <p:spPr>
          <a:xfrm>
            <a:off x="1190537" y="3263273"/>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tx1"/>
          </a:solidFill>
          <a:ln w="9525" cap="flat" cmpd="sng">
            <a:solidFill>
              <a:schemeClr val="tx1"/>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8" name="Google Shape;533;p43">
            <a:extLst>
              <a:ext uri="{FF2B5EF4-FFF2-40B4-BE49-F238E27FC236}">
                <a16:creationId xmlns:a16="http://schemas.microsoft.com/office/drawing/2014/main" id="{E2FC933A-9BE1-4416-8D23-CD80FA159017}"/>
              </a:ext>
            </a:extLst>
          </p:cNvPr>
          <p:cNvSpPr/>
          <p:nvPr/>
        </p:nvSpPr>
        <p:spPr>
          <a:xfrm>
            <a:off x="1197238" y="3874005"/>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tx1"/>
          </a:solidFill>
          <a:ln w="9525" cap="flat" cmpd="sng">
            <a:solidFill>
              <a:schemeClr val="tx1"/>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9" name="Google Shape;533;p43">
            <a:extLst>
              <a:ext uri="{FF2B5EF4-FFF2-40B4-BE49-F238E27FC236}">
                <a16:creationId xmlns:a16="http://schemas.microsoft.com/office/drawing/2014/main" id="{F5EE265A-9874-47D8-93B8-F04C955EEEF1}"/>
              </a:ext>
            </a:extLst>
          </p:cNvPr>
          <p:cNvSpPr/>
          <p:nvPr/>
        </p:nvSpPr>
        <p:spPr>
          <a:xfrm>
            <a:off x="1203939" y="4492746"/>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tx1"/>
          </a:solidFill>
          <a:ln w="9525" cap="flat" cmpd="sng">
            <a:solidFill>
              <a:schemeClr val="tx1"/>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0" name="TextBox 9">
            <a:extLst>
              <a:ext uri="{FF2B5EF4-FFF2-40B4-BE49-F238E27FC236}">
                <a16:creationId xmlns:a16="http://schemas.microsoft.com/office/drawing/2014/main" id="{A2A93DAC-F169-4D36-A7FF-FEA77F6C9CC2}"/>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827579" y="2867800"/>
            <a:ext cx="8934116" cy="1122401"/>
          </a:xfrm>
          <a:prstGeom prst="rect">
            <a:avLst/>
          </a:prstGeom>
        </p:spPr>
        <p:txBody>
          <a:bodyPr spcFirstLastPara="1" wrap="square" lIns="121901" tIns="121901" rIns="121901" bIns="121901" anchor="ctr" anchorCtr="0">
            <a:noAutofit/>
          </a:bodyPr>
          <a:lstStyle/>
          <a:p>
            <a:r>
              <a:rPr lang="en-US" sz="5333" b="0" dirty="0"/>
              <a:t>Finance Query Self-Service</a:t>
            </a:r>
            <a:br>
              <a:rPr lang="en-US" sz="5333" b="0" dirty="0"/>
            </a:br>
            <a:r>
              <a:rPr lang="en-US" sz="5333" b="0" dirty="0"/>
              <a:t>First Time Setup</a:t>
            </a:r>
            <a:endParaRPr sz="5333" b="0" dirty="0"/>
          </a:p>
        </p:txBody>
      </p:sp>
      <p:sp>
        <p:nvSpPr>
          <p:cNvPr id="184" name="Google Shape;184;p27"/>
          <p:cNvSpPr txBox="1">
            <a:spLocks noGrp="1"/>
          </p:cNvSpPr>
          <p:nvPr>
            <p:ph type="title" idx="2"/>
          </p:nvPr>
        </p:nvSpPr>
        <p:spPr>
          <a:xfrm>
            <a:off x="950967" y="2702600"/>
            <a:ext cx="1977503" cy="1452800"/>
          </a:xfrm>
          <a:prstGeom prst="rect">
            <a:avLst/>
          </a:prstGeom>
        </p:spPr>
        <p:txBody>
          <a:bodyPr spcFirstLastPara="1" wrap="square" lIns="121901" tIns="121901" rIns="121901" bIns="121901" anchor="ctr" anchorCtr="0">
            <a:noAutofit/>
          </a:bodyPr>
          <a:lstStyle/>
          <a:p>
            <a:r>
              <a:rPr lang="en" dirty="0"/>
              <a:t>04</a:t>
            </a:r>
            <a:endParaRPr dirty="0"/>
          </a:p>
        </p:txBody>
      </p:sp>
      <p:sp>
        <p:nvSpPr>
          <p:cNvPr id="4" name="TextBox 3">
            <a:extLst>
              <a:ext uri="{FF2B5EF4-FFF2-40B4-BE49-F238E27FC236}">
                <a16:creationId xmlns:a16="http://schemas.microsoft.com/office/drawing/2014/main" id="{95BE2750-F813-43FC-BD92-C0F090EB8AEA}"/>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22</a:t>
            </a:r>
          </a:p>
        </p:txBody>
      </p:sp>
    </p:spTree>
    <p:extLst>
      <p:ext uri="{BB962C8B-B14F-4D97-AF65-F5344CB8AC3E}">
        <p14:creationId xmlns:p14="http://schemas.microsoft.com/office/powerpoint/2010/main" val="398920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81560" y="199676"/>
            <a:ext cx="5714415" cy="66067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26817" y="236315"/>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Self-Service First Time Set Up</a:t>
            </a:r>
            <a:endParaRPr lang="en-US" sz="1600"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588E2897-635F-4D1B-B956-46FEC15734F5}"/>
              </a:ext>
            </a:extLst>
          </p:cNvPr>
          <p:cNvSpPr txBox="1"/>
          <p:nvPr/>
        </p:nvSpPr>
        <p:spPr>
          <a:xfrm>
            <a:off x="275842" y="1504429"/>
            <a:ext cx="6717560" cy="1418081"/>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0000"/>
                </a:solidFill>
                <a:latin typeface="Arial" panose="020B0604020202020204" pitchFamily="34" charset="0"/>
                <a:cs typeface="Arial" panose="020B0604020202020204" pitchFamily="34" charset="0"/>
                <a:sym typeface="Arial"/>
              </a:rPr>
              <a:t>Step 1:</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kern="0" dirty="0">
                <a:solidFill>
                  <a:srgbClr val="000000"/>
                </a:solidFill>
                <a:latin typeface="Arial"/>
                <a:cs typeface="Arial"/>
                <a:sym typeface="Arial"/>
              </a:rPr>
              <a:t>Once you select “Finance Query”, you will see the </a:t>
            </a:r>
            <a:r>
              <a:rPr lang="en-US" sz="2133" b="1" u="sng" kern="0" dirty="0">
                <a:solidFill>
                  <a:srgbClr val="009999"/>
                </a:solidFill>
                <a:latin typeface="Arial"/>
                <a:cs typeface="Arial"/>
                <a:sym typeface="Arial"/>
              </a:rPr>
              <a:t>“Filter”</a:t>
            </a:r>
            <a:r>
              <a:rPr lang="en-US" sz="2133" b="1" kern="0" dirty="0">
                <a:solidFill>
                  <a:srgbClr val="009999"/>
                </a:solidFill>
                <a:latin typeface="Arial"/>
                <a:cs typeface="Arial"/>
                <a:sym typeface="Arial"/>
              </a:rPr>
              <a:t> </a:t>
            </a:r>
            <a:r>
              <a:rPr lang="en-US" sz="2133" kern="0" dirty="0">
                <a:solidFill>
                  <a:srgbClr val="000000"/>
                </a:solidFill>
                <a:latin typeface="Arial"/>
                <a:cs typeface="Arial"/>
                <a:sym typeface="Arial"/>
              </a:rPr>
              <a:t>icon. Click on the </a:t>
            </a:r>
            <a:r>
              <a:rPr lang="en-US" sz="2133" b="1" u="sng" kern="0" dirty="0">
                <a:solidFill>
                  <a:srgbClr val="009999"/>
                </a:solidFill>
                <a:latin typeface="Arial"/>
                <a:cs typeface="Arial"/>
                <a:sym typeface="Arial"/>
              </a:rPr>
              <a:t>“Filter”</a:t>
            </a:r>
            <a:r>
              <a:rPr lang="en-US" sz="2133" b="1" kern="0" dirty="0">
                <a:solidFill>
                  <a:srgbClr val="009999"/>
                </a:solidFill>
                <a:latin typeface="Arial"/>
                <a:cs typeface="Arial"/>
                <a:sym typeface="Arial"/>
              </a:rPr>
              <a:t> </a:t>
            </a:r>
            <a:r>
              <a:rPr lang="en-US" sz="2133" kern="0" dirty="0">
                <a:solidFill>
                  <a:srgbClr val="000000"/>
                </a:solidFill>
                <a:latin typeface="Arial"/>
                <a:cs typeface="Arial"/>
                <a:sym typeface="Arial"/>
              </a:rPr>
              <a:t>button in the upper left corner of the Finance Query screen. </a:t>
            </a:r>
          </a:p>
          <a:p>
            <a:pPr marL="16933" marR="16086" defTabSz="1219170">
              <a:spcBef>
                <a:spcPts val="133"/>
              </a:spcBef>
              <a:buClr>
                <a:srgbClr val="000000"/>
              </a:buClr>
              <a:tabLst>
                <a:tab pos="398770" algn="l"/>
                <a:tab pos="399617" algn="l"/>
              </a:tabLst>
            </a:pPr>
            <a:endParaRPr lang="en-US" sz="2133" kern="0" dirty="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BA72A075-ED20-43AA-8A68-DC72FCBE56ED}"/>
              </a:ext>
            </a:extLst>
          </p:cNvPr>
          <p:cNvPicPr>
            <a:picLocks noChangeAspect="1"/>
          </p:cNvPicPr>
          <p:nvPr/>
        </p:nvPicPr>
        <p:blipFill>
          <a:blip r:embed="rId3"/>
          <a:stretch>
            <a:fillRect/>
          </a:stretch>
        </p:blipFill>
        <p:spPr>
          <a:xfrm>
            <a:off x="7518401" y="258847"/>
            <a:ext cx="3887204" cy="6400389"/>
          </a:xfrm>
          <a:prstGeom prst="rect">
            <a:avLst/>
          </a:prstGeom>
        </p:spPr>
      </p:pic>
      <p:grpSp>
        <p:nvGrpSpPr>
          <p:cNvPr id="50" name="Google Shape;553;p43">
            <a:extLst>
              <a:ext uri="{FF2B5EF4-FFF2-40B4-BE49-F238E27FC236}">
                <a16:creationId xmlns:a16="http://schemas.microsoft.com/office/drawing/2014/main" id="{58EEDC30-C3D6-4822-93F3-FF820048D449}"/>
              </a:ext>
            </a:extLst>
          </p:cNvPr>
          <p:cNvGrpSpPr/>
          <p:nvPr/>
        </p:nvGrpSpPr>
        <p:grpSpPr>
          <a:xfrm>
            <a:off x="544310" y="1662885"/>
            <a:ext cx="154700" cy="215235"/>
            <a:chOff x="5083925" y="2066350"/>
            <a:chExt cx="28825" cy="41550"/>
          </a:xfrm>
          <a:solidFill>
            <a:schemeClr val="tx2"/>
          </a:solidFill>
        </p:grpSpPr>
        <p:sp>
          <p:nvSpPr>
            <p:cNvPr id="51" name="Google Shape;554;p43">
              <a:extLst>
                <a:ext uri="{FF2B5EF4-FFF2-40B4-BE49-F238E27FC236}">
                  <a16:creationId xmlns:a16="http://schemas.microsoft.com/office/drawing/2014/main" id="{4D2EF88A-5B22-4011-8FF2-EE447A9C4C7D}"/>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52" name="Google Shape;555;p43">
              <a:extLst>
                <a:ext uri="{FF2B5EF4-FFF2-40B4-BE49-F238E27FC236}">
                  <a16:creationId xmlns:a16="http://schemas.microsoft.com/office/drawing/2014/main" id="{48B4FA0E-C064-450C-8EBC-F12680B31AD6}"/>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sp>
        <p:nvSpPr>
          <p:cNvPr id="53" name="TextBox 52">
            <a:extLst>
              <a:ext uri="{FF2B5EF4-FFF2-40B4-BE49-F238E27FC236}">
                <a16:creationId xmlns:a16="http://schemas.microsoft.com/office/drawing/2014/main" id="{431AF18E-3CBB-499B-92EC-06FAB6BF37BF}"/>
              </a:ext>
            </a:extLst>
          </p:cNvPr>
          <p:cNvSpPr txBox="1"/>
          <p:nvPr/>
        </p:nvSpPr>
        <p:spPr>
          <a:xfrm>
            <a:off x="220548" y="3150760"/>
            <a:ext cx="7016961" cy="748795"/>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0000"/>
                </a:solidFill>
                <a:latin typeface="Arial" panose="020B0604020202020204" pitchFamily="34" charset="0"/>
                <a:cs typeface="Arial" panose="020B0604020202020204" pitchFamily="34" charset="0"/>
                <a:sym typeface="Arial"/>
              </a:rPr>
              <a:t>Step 2:</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kern="0" spc="-7" dirty="0">
                <a:solidFill>
                  <a:srgbClr val="000000"/>
                </a:solidFill>
                <a:latin typeface="Arial" panose="020B0604020202020204" pitchFamily="34" charset="0"/>
                <a:cs typeface="Arial" panose="020B0604020202020204" pitchFamily="34" charset="0"/>
                <a:sym typeface="Arial"/>
              </a:rPr>
              <a:t>Type in the </a:t>
            </a:r>
            <a:r>
              <a:rPr lang="en-US" sz="2133" b="1" u="sng" kern="0" spc="-7" dirty="0">
                <a:solidFill>
                  <a:srgbClr val="0097A7"/>
                </a:solidFill>
                <a:latin typeface="Arial" panose="020B0604020202020204" pitchFamily="34" charset="0"/>
                <a:cs typeface="Arial" panose="020B0604020202020204" pitchFamily="34" charset="0"/>
                <a:sym typeface="Arial"/>
              </a:rPr>
              <a:t>Fund </a:t>
            </a:r>
            <a:r>
              <a:rPr lang="en-US" sz="2133" kern="0" spc="-7" dirty="0">
                <a:solidFill>
                  <a:srgbClr val="000000"/>
                </a:solidFill>
                <a:latin typeface="Arial" panose="020B0604020202020204" pitchFamily="34" charset="0"/>
                <a:cs typeface="Arial" panose="020B0604020202020204" pitchFamily="34" charset="0"/>
                <a:sym typeface="Arial"/>
              </a:rPr>
              <a:t>and </a:t>
            </a:r>
            <a:r>
              <a:rPr lang="en-US" sz="2133" b="1" u="sng" kern="0" spc="-7" dirty="0">
                <a:solidFill>
                  <a:srgbClr val="0097A7"/>
                </a:solidFill>
                <a:latin typeface="Arial" panose="020B0604020202020204" pitchFamily="34" charset="0"/>
                <a:cs typeface="Arial" panose="020B0604020202020204" pitchFamily="34" charset="0"/>
                <a:sym typeface="Arial"/>
              </a:rPr>
              <a:t>Activity</a:t>
            </a:r>
            <a:r>
              <a:rPr lang="en-US" sz="2133" kern="0" spc="-7" dirty="0">
                <a:solidFill>
                  <a:srgbClr val="000000"/>
                </a:solidFill>
                <a:latin typeface="Arial" panose="020B0604020202020204" pitchFamily="34" charset="0"/>
                <a:cs typeface="Arial" panose="020B0604020202020204" pitchFamily="34" charset="0"/>
                <a:sym typeface="Arial"/>
              </a:rPr>
              <a:t> for </a:t>
            </a:r>
            <a:r>
              <a:rPr lang="en-US" sz="2133" u="sng" kern="0" spc="-7" dirty="0">
                <a:solidFill>
                  <a:srgbClr val="000000"/>
                </a:solidFill>
                <a:latin typeface="Arial" panose="020B0604020202020204" pitchFamily="34" charset="0"/>
                <a:cs typeface="Arial" panose="020B0604020202020204" pitchFamily="34" charset="0"/>
                <a:sym typeface="Arial"/>
              </a:rPr>
              <a:t>one</a:t>
            </a:r>
            <a:r>
              <a:rPr lang="en-US" sz="2133" kern="0" spc="-7" dirty="0">
                <a:solidFill>
                  <a:srgbClr val="000000"/>
                </a:solidFill>
                <a:latin typeface="Arial" panose="020B0604020202020204" pitchFamily="34" charset="0"/>
                <a:cs typeface="Arial" panose="020B0604020202020204" pitchFamily="34" charset="0"/>
                <a:sym typeface="Arial"/>
              </a:rPr>
              <a:t> of your accounts. Leave the object and project fields blank</a:t>
            </a:r>
            <a:endParaRPr lang="en-US" sz="2133" kern="0" dirty="0">
              <a:solidFill>
                <a:srgbClr val="000000"/>
              </a:solidFill>
              <a:latin typeface="Arial"/>
              <a:cs typeface="Arial"/>
              <a:sym typeface="Arial"/>
            </a:endParaRPr>
          </a:p>
        </p:txBody>
      </p:sp>
      <p:grpSp>
        <p:nvGrpSpPr>
          <p:cNvPr id="54" name="Google Shape;553;p43">
            <a:extLst>
              <a:ext uri="{FF2B5EF4-FFF2-40B4-BE49-F238E27FC236}">
                <a16:creationId xmlns:a16="http://schemas.microsoft.com/office/drawing/2014/main" id="{B49AAD73-21F3-4A64-9594-573A915B1BA8}"/>
              </a:ext>
            </a:extLst>
          </p:cNvPr>
          <p:cNvGrpSpPr/>
          <p:nvPr/>
        </p:nvGrpSpPr>
        <p:grpSpPr>
          <a:xfrm>
            <a:off x="496497" y="3285871"/>
            <a:ext cx="154700" cy="215235"/>
            <a:chOff x="5083925" y="2066350"/>
            <a:chExt cx="28825" cy="41550"/>
          </a:xfrm>
          <a:solidFill>
            <a:schemeClr val="tx2"/>
          </a:solidFill>
        </p:grpSpPr>
        <p:sp>
          <p:nvSpPr>
            <p:cNvPr id="55" name="Google Shape;554;p43">
              <a:extLst>
                <a:ext uri="{FF2B5EF4-FFF2-40B4-BE49-F238E27FC236}">
                  <a16:creationId xmlns:a16="http://schemas.microsoft.com/office/drawing/2014/main" id="{8A7AC60C-1B8B-403A-873D-66798F3B3776}"/>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56" name="Google Shape;555;p43">
              <a:extLst>
                <a:ext uri="{FF2B5EF4-FFF2-40B4-BE49-F238E27FC236}">
                  <a16:creationId xmlns:a16="http://schemas.microsoft.com/office/drawing/2014/main" id="{45D79B54-913E-449A-8388-EF2D9123DE6E}"/>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sp>
        <p:nvSpPr>
          <p:cNvPr id="57" name="TextBox 56">
            <a:extLst>
              <a:ext uri="{FF2B5EF4-FFF2-40B4-BE49-F238E27FC236}">
                <a16:creationId xmlns:a16="http://schemas.microsoft.com/office/drawing/2014/main" id="{4A82CCED-E308-48FC-BEC0-7BB816A3A216}"/>
              </a:ext>
            </a:extLst>
          </p:cNvPr>
          <p:cNvSpPr txBox="1"/>
          <p:nvPr/>
        </p:nvSpPr>
        <p:spPr>
          <a:xfrm>
            <a:off x="220548" y="4717841"/>
            <a:ext cx="7016961" cy="748795"/>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0000"/>
                </a:solidFill>
                <a:latin typeface="Arial" panose="020B0604020202020204" pitchFamily="34" charset="0"/>
                <a:cs typeface="Arial" panose="020B0604020202020204" pitchFamily="34" charset="0"/>
                <a:sym typeface="Arial"/>
              </a:rPr>
              <a:t>Step 3:</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kern="0" spc="-7" dirty="0">
                <a:solidFill>
                  <a:srgbClr val="000000"/>
                </a:solidFill>
                <a:latin typeface="Arial" panose="020B0604020202020204" pitchFamily="34" charset="0"/>
                <a:cs typeface="Arial" panose="020B0604020202020204" pitchFamily="34" charset="0"/>
                <a:sym typeface="Arial"/>
              </a:rPr>
              <a:t>Toggle from “Yes” to </a:t>
            </a:r>
            <a:r>
              <a:rPr lang="en-US" sz="2133" b="1" u="sng" kern="0" spc="-7" dirty="0">
                <a:solidFill>
                  <a:srgbClr val="0097A7"/>
                </a:solidFill>
                <a:latin typeface="Arial" panose="020B0604020202020204" pitchFamily="34" charset="0"/>
                <a:cs typeface="Arial" panose="020B0604020202020204" pitchFamily="34" charset="0"/>
                <a:sym typeface="Arial"/>
              </a:rPr>
              <a:t>“No”</a:t>
            </a:r>
            <a:r>
              <a:rPr lang="en-US" sz="2133" b="1" kern="0" spc="-7" dirty="0">
                <a:solidFill>
                  <a:srgbClr val="0097A7"/>
                </a:solidFill>
                <a:latin typeface="Arial" panose="020B0604020202020204" pitchFamily="34" charset="0"/>
                <a:cs typeface="Arial" panose="020B0604020202020204" pitchFamily="34" charset="0"/>
                <a:sym typeface="Arial"/>
              </a:rPr>
              <a:t> </a:t>
            </a:r>
            <a:r>
              <a:rPr lang="en-US" sz="2133" kern="0" spc="-7" dirty="0">
                <a:solidFill>
                  <a:srgbClr val="000000"/>
                </a:solidFill>
                <a:latin typeface="Arial" panose="020B0604020202020204" pitchFamily="34" charset="0"/>
                <a:cs typeface="Arial" panose="020B0604020202020204" pitchFamily="34" charset="0"/>
                <a:sym typeface="Arial"/>
              </a:rPr>
              <a:t>under the Include Active Accounts with No Activity section   </a:t>
            </a:r>
            <a:endParaRPr lang="en-US" sz="2133" kern="0" dirty="0">
              <a:solidFill>
                <a:srgbClr val="000000"/>
              </a:solidFill>
              <a:latin typeface="Arial"/>
              <a:cs typeface="Arial"/>
              <a:sym typeface="Arial"/>
            </a:endParaRPr>
          </a:p>
        </p:txBody>
      </p:sp>
      <p:grpSp>
        <p:nvGrpSpPr>
          <p:cNvPr id="58" name="Google Shape;553;p43">
            <a:extLst>
              <a:ext uri="{FF2B5EF4-FFF2-40B4-BE49-F238E27FC236}">
                <a16:creationId xmlns:a16="http://schemas.microsoft.com/office/drawing/2014/main" id="{4160A27B-CEC1-4741-9E47-E69C43A15C9C}"/>
              </a:ext>
            </a:extLst>
          </p:cNvPr>
          <p:cNvGrpSpPr/>
          <p:nvPr/>
        </p:nvGrpSpPr>
        <p:grpSpPr>
          <a:xfrm>
            <a:off x="526619" y="4857001"/>
            <a:ext cx="154700" cy="215235"/>
            <a:chOff x="5083925" y="2066350"/>
            <a:chExt cx="28825" cy="41550"/>
          </a:xfrm>
          <a:solidFill>
            <a:schemeClr val="tx2"/>
          </a:solidFill>
        </p:grpSpPr>
        <p:sp>
          <p:nvSpPr>
            <p:cNvPr id="59" name="Google Shape;554;p43">
              <a:extLst>
                <a:ext uri="{FF2B5EF4-FFF2-40B4-BE49-F238E27FC236}">
                  <a16:creationId xmlns:a16="http://schemas.microsoft.com/office/drawing/2014/main" id="{B934BC07-FF5A-481D-ADAC-4D8D1A6A2160}"/>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60" name="Google Shape;555;p43">
              <a:extLst>
                <a:ext uri="{FF2B5EF4-FFF2-40B4-BE49-F238E27FC236}">
                  <a16:creationId xmlns:a16="http://schemas.microsoft.com/office/drawing/2014/main" id="{55B5F395-D976-46CE-83FD-902CC79827E7}"/>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cxnSp>
        <p:nvCxnSpPr>
          <p:cNvPr id="62" name="Straight Arrow Connector 61">
            <a:extLst>
              <a:ext uri="{FF2B5EF4-FFF2-40B4-BE49-F238E27FC236}">
                <a16:creationId xmlns:a16="http://schemas.microsoft.com/office/drawing/2014/main" id="{452E43CC-8F3B-43E2-AD2B-879B40911B43}"/>
              </a:ext>
            </a:extLst>
          </p:cNvPr>
          <p:cNvCxnSpPr>
            <a:cxnSpLocks/>
          </p:cNvCxnSpPr>
          <p:nvPr/>
        </p:nvCxnSpPr>
        <p:spPr>
          <a:xfrm flipV="1">
            <a:off x="6672295" y="703596"/>
            <a:ext cx="980143" cy="876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Oval 62">
            <a:extLst>
              <a:ext uri="{FF2B5EF4-FFF2-40B4-BE49-F238E27FC236}">
                <a16:creationId xmlns:a16="http://schemas.microsoft.com/office/drawing/2014/main" id="{A4F4EF7A-4181-44D6-8FDB-F71467B60918}"/>
              </a:ext>
            </a:extLst>
          </p:cNvPr>
          <p:cNvSpPr/>
          <p:nvPr/>
        </p:nvSpPr>
        <p:spPr>
          <a:xfrm>
            <a:off x="7414100" y="148316"/>
            <a:ext cx="1634277" cy="615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nvGrpSpPr>
          <p:cNvPr id="12" name="Group 11">
            <a:extLst>
              <a:ext uri="{FF2B5EF4-FFF2-40B4-BE49-F238E27FC236}">
                <a16:creationId xmlns:a16="http://schemas.microsoft.com/office/drawing/2014/main" id="{063359D4-D932-4750-955F-176E9D1A6590}"/>
              </a:ext>
            </a:extLst>
          </p:cNvPr>
          <p:cNvGrpSpPr/>
          <p:nvPr/>
        </p:nvGrpSpPr>
        <p:grpSpPr>
          <a:xfrm>
            <a:off x="6526716" y="1092734"/>
            <a:ext cx="279642" cy="318100"/>
            <a:chOff x="5151378" y="477443"/>
            <a:chExt cx="209731" cy="238575"/>
          </a:xfrm>
        </p:grpSpPr>
        <p:sp>
          <p:nvSpPr>
            <p:cNvPr id="9" name="Rectangle 8">
              <a:extLst>
                <a:ext uri="{FF2B5EF4-FFF2-40B4-BE49-F238E27FC236}">
                  <a16:creationId xmlns:a16="http://schemas.microsoft.com/office/drawing/2014/main" id="{FD0F9CE7-01C5-4515-ACC7-A655E8CC7861}"/>
                </a:ext>
              </a:extLst>
            </p:cNvPr>
            <p:cNvSpPr/>
            <p:nvPr/>
          </p:nvSpPr>
          <p:spPr>
            <a:xfrm>
              <a:off x="5163671" y="493059"/>
              <a:ext cx="197438" cy="1972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1" name="TextBox 10">
              <a:extLst>
                <a:ext uri="{FF2B5EF4-FFF2-40B4-BE49-F238E27FC236}">
                  <a16:creationId xmlns:a16="http://schemas.microsoft.com/office/drawing/2014/main" id="{FD428E95-6304-402D-9D17-2E466610925E}"/>
                </a:ext>
              </a:extLst>
            </p:cNvPr>
            <p:cNvSpPr txBox="1"/>
            <p:nvPr/>
          </p:nvSpPr>
          <p:spPr>
            <a:xfrm>
              <a:off x="5151378" y="477443"/>
              <a:ext cx="197438" cy="238575"/>
            </a:xfrm>
            <a:prstGeom prst="rect">
              <a:avLst/>
            </a:prstGeom>
            <a:noFill/>
          </p:spPr>
          <p:txBody>
            <a:bodyPr wrap="square" rtlCol="0">
              <a:spAutoFit/>
            </a:bodyPr>
            <a:lstStyle/>
            <a:p>
              <a:pPr defTabSz="1219170">
                <a:buClr>
                  <a:srgbClr val="000000"/>
                </a:buClr>
              </a:pPr>
              <a:r>
                <a:rPr lang="en-US" sz="1467" b="1" kern="0" dirty="0">
                  <a:solidFill>
                    <a:srgbClr val="000000"/>
                  </a:solidFill>
                  <a:latin typeface="Arial"/>
                  <a:cs typeface="Arial"/>
                  <a:sym typeface="Arial"/>
                </a:rPr>
                <a:t>1</a:t>
              </a:r>
            </a:p>
          </p:txBody>
        </p:sp>
      </p:grpSp>
      <p:cxnSp>
        <p:nvCxnSpPr>
          <p:cNvPr id="64" name="Straight Arrow Connector 63">
            <a:extLst>
              <a:ext uri="{FF2B5EF4-FFF2-40B4-BE49-F238E27FC236}">
                <a16:creationId xmlns:a16="http://schemas.microsoft.com/office/drawing/2014/main" id="{C52B253D-BAD3-420F-8EBA-5E59C6C13E75}"/>
              </a:ext>
            </a:extLst>
          </p:cNvPr>
          <p:cNvCxnSpPr>
            <a:cxnSpLocks/>
          </p:cNvCxnSpPr>
          <p:nvPr/>
        </p:nvCxnSpPr>
        <p:spPr>
          <a:xfrm flipV="1">
            <a:off x="6851736" y="2678137"/>
            <a:ext cx="991947" cy="6214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Straight Arrow Connector 64">
            <a:extLst>
              <a:ext uri="{FF2B5EF4-FFF2-40B4-BE49-F238E27FC236}">
                <a16:creationId xmlns:a16="http://schemas.microsoft.com/office/drawing/2014/main" id="{5322D4A5-93C4-4813-BC4B-5B0FB088BF44}"/>
              </a:ext>
            </a:extLst>
          </p:cNvPr>
          <p:cNvCxnSpPr>
            <a:cxnSpLocks/>
          </p:cNvCxnSpPr>
          <p:nvPr/>
        </p:nvCxnSpPr>
        <p:spPr>
          <a:xfrm>
            <a:off x="6851737" y="3374527"/>
            <a:ext cx="993105" cy="845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70" name="Group 69">
            <a:extLst>
              <a:ext uri="{FF2B5EF4-FFF2-40B4-BE49-F238E27FC236}">
                <a16:creationId xmlns:a16="http://schemas.microsoft.com/office/drawing/2014/main" id="{1745AE62-18C7-4507-B7D5-FB03265D666D}"/>
              </a:ext>
            </a:extLst>
          </p:cNvPr>
          <p:cNvGrpSpPr/>
          <p:nvPr/>
        </p:nvGrpSpPr>
        <p:grpSpPr>
          <a:xfrm>
            <a:off x="6808185" y="2831455"/>
            <a:ext cx="279642" cy="307777"/>
            <a:chOff x="5151378" y="470299"/>
            <a:chExt cx="209731" cy="230833"/>
          </a:xfrm>
        </p:grpSpPr>
        <p:sp>
          <p:nvSpPr>
            <p:cNvPr id="71" name="Rectangle 70">
              <a:extLst>
                <a:ext uri="{FF2B5EF4-FFF2-40B4-BE49-F238E27FC236}">
                  <a16:creationId xmlns:a16="http://schemas.microsoft.com/office/drawing/2014/main" id="{8EB4FFB8-5047-4044-9BBE-5B91BECB2121}"/>
                </a:ext>
              </a:extLst>
            </p:cNvPr>
            <p:cNvSpPr/>
            <p:nvPr/>
          </p:nvSpPr>
          <p:spPr>
            <a:xfrm>
              <a:off x="5163671" y="493059"/>
              <a:ext cx="197438" cy="1972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2" name="TextBox 71">
              <a:extLst>
                <a:ext uri="{FF2B5EF4-FFF2-40B4-BE49-F238E27FC236}">
                  <a16:creationId xmlns:a16="http://schemas.microsoft.com/office/drawing/2014/main" id="{4E766026-770B-4FE9-B7FC-08D95B039F44}"/>
                </a:ext>
              </a:extLst>
            </p:cNvPr>
            <p:cNvSpPr txBox="1"/>
            <p:nvPr/>
          </p:nvSpPr>
          <p:spPr>
            <a:xfrm>
              <a:off x="5151378" y="470299"/>
              <a:ext cx="197438" cy="230833"/>
            </a:xfrm>
            <a:prstGeom prst="rect">
              <a:avLst/>
            </a:prstGeom>
            <a:noFill/>
          </p:spPr>
          <p:txBody>
            <a:bodyPr wrap="square" rtlCol="0">
              <a:spAutoFit/>
            </a:bodyPr>
            <a:lstStyle/>
            <a:p>
              <a:pPr defTabSz="1219170">
                <a:buClr>
                  <a:srgbClr val="000000"/>
                </a:buClr>
              </a:pPr>
              <a:r>
                <a:rPr lang="en-US" sz="1400" b="1" kern="0" dirty="0">
                  <a:solidFill>
                    <a:srgbClr val="000000"/>
                  </a:solidFill>
                  <a:latin typeface="Arial"/>
                  <a:cs typeface="Arial"/>
                  <a:sym typeface="Arial"/>
                </a:rPr>
                <a:t>2</a:t>
              </a:r>
            </a:p>
          </p:txBody>
        </p:sp>
      </p:grpSp>
      <p:sp>
        <p:nvSpPr>
          <p:cNvPr id="73" name="Oval 72">
            <a:extLst>
              <a:ext uri="{FF2B5EF4-FFF2-40B4-BE49-F238E27FC236}">
                <a16:creationId xmlns:a16="http://schemas.microsoft.com/office/drawing/2014/main" id="{A0A190CC-B6CD-4AE1-96D7-3CEA2E5DD50A}"/>
              </a:ext>
            </a:extLst>
          </p:cNvPr>
          <p:cNvSpPr/>
          <p:nvPr/>
        </p:nvSpPr>
        <p:spPr>
          <a:xfrm>
            <a:off x="7712204" y="2057539"/>
            <a:ext cx="810245" cy="2513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4" name="Oval 73">
            <a:extLst>
              <a:ext uri="{FF2B5EF4-FFF2-40B4-BE49-F238E27FC236}">
                <a16:creationId xmlns:a16="http://schemas.microsoft.com/office/drawing/2014/main" id="{0CBE9099-88FC-415B-9BDF-188CBFB35301}"/>
              </a:ext>
            </a:extLst>
          </p:cNvPr>
          <p:cNvSpPr/>
          <p:nvPr/>
        </p:nvSpPr>
        <p:spPr>
          <a:xfrm>
            <a:off x="7774567" y="2919415"/>
            <a:ext cx="892519" cy="2513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75" name="Straight Arrow Connector 74">
            <a:extLst>
              <a:ext uri="{FF2B5EF4-FFF2-40B4-BE49-F238E27FC236}">
                <a16:creationId xmlns:a16="http://schemas.microsoft.com/office/drawing/2014/main" id="{FD25C453-5D7F-4E90-903A-8468ACA61007}"/>
              </a:ext>
            </a:extLst>
          </p:cNvPr>
          <p:cNvCxnSpPr>
            <a:cxnSpLocks/>
          </p:cNvCxnSpPr>
          <p:nvPr/>
        </p:nvCxnSpPr>
        <p:spPr>
          <a:xfrm>
            <a:off x="6296210" y="5123925"/>
            <a:ext cx="1437603" cy="1377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80" name="Group 79">
            <a:extLst>
              <a:ext uri="{FF2B5EF4-FFF2-40B4-BE49-F238E27FC236}">
                <a16:creationId xmlns:a16="http://schemas.microsoft.com/office/drawing/2014/main" id="{A417DB06-4F33-464D-9657-04E005D4D448}"/>
              </a:ext>
            </a:extLst>
          </p:cNvPr>
          <p:cNvGrpSpPr/>
          <p:nvPr/>
        </p:nvGrpSpPr>
        <p:grpSpPr>
          <a:xfrm>
            <a:off x="6350124" y="5221406"/>
            <a:ext cx="279642" cy="307777"/>
            <a:chOff x="5151378" y="481085"/>
            <a:chExt cx="209731" cy="230833"/>
          </a:xfrm>
        </p:grpSpPr>
        <p:sp>
          <p:nvSpPr>
            <p:cNvPr id="81" name="Rectangle 80">
              <a:extLst>
                <a:ext uri="{FF2B5EF4-FFF2-40B4-BE49-F238E27FC236}">
                  <a16:creationId xmlns:a16="http://schemas.microsoft.com/office/drawing/2014/main" id="{5B385A1F-71B5-4188-88A6-1B15CAB67DFD}"/>
                </a:ext>
              </a:extLst>
            </p:cNvPr>
            <p:cNvSpPr/>
            <p:nvPr/>
          </p:nvSpPr>
          <p:spPr>
            <a:xfrm>
              <a:off x="5163671" y="493059"/>
              <a:ext cx="197438" cy="1972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2" name="TextBox 81">
              <a:extLst>
                <a:ext uri="{FF2B5EF4-FFF2-40B4-BE49-F238E27FC236}">
                  <a16:creationId xmlns:a16="http://schemas.microsoft.com/office/drawing/2014/main" id="{DAC92DE3-833A-4E86-A519-E46B726468D9}"/>
                </a:ext>
              </a:extLst>
            </p:cNvPr>
            <p:cNvSpPr txBox="1"/>
            <p:nvPr/>
          </p:nvSpPr>
          <p:spPr>
            <a:xfrm>
              <a:off x="5151378" y="481085"/>
              <a:ext cx="197438" cy="230833"/>
            </a:xfrm>
            <a:prstGeom prst="rect">
              <a:avLst/>
            </a:prstGeom>
            <a:noFill/>
          </p:spPr>
          <p:txBody>
            <a:bodyPr wrap="square" rtlCol="0">
              <a:spAutoFit/>
            </a:bodyPr>
            <a:lstStyle/>
            <a:p>
              <a:pPr defTabSz="1219170">
                <a:buClr>
                  <a:srgbClr val="000000"/>
                </a:buClr>
              </a:pPr>
              <a:r>
                <a:rPr lang="en-US" sz="1400" b="1" kern="0" dirty="0">
                  <a:solidFill>
                    <a:srgbClr val="000000"/>
                  </a:solidFill>
                  <a:latin typeface="Arial"/>
                  <a:cs typeface="Arial"/>
                  <a:sym typeface="Arial"/>
                </a:rPr>
                <a:t>3</a:t>
              </a:r>
            </a:p>
          </p:txBody>
        </p:sp>
      </p:grpSp>
      <p:sp>
        <p:nvSpPr>
          <p:cNvPr id="83" name="Oval 82">
            <a:extLst>
              <a:ext uri="{FF2B5EF4-FFF2-40B4-BE49-F238E27FC236}">
                <a16:creationId xmlns:a16="http://schemas.microsoft.com/office/drawing/2014/main" id="{51BD4BD6-4725-41C2-95D7-3274ED2FF5B3}"/>
              </a:ext>
            </a:extLst>
          </p:cNvPr>
          <p:cNvSpPr/>
          <p:nvPr/>
        </p:nvSpPr>
        <p:spPr>
          <a:xfrm>
            <a:off x="7744788" y="5027477"/>
            <a:ext cx="1112341" cy="343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4" name="TextBox 33">
            <a:extLst>
              <a:ext uri="{FF2B5EF4-FFF2-40B4-BE49-F238E27FC236}">
                <a16:creationId xmlns:a16="http://schemas.microsoft.com/office/drawing/2014/main" id="{332641BB-9AB7-49A3-B3FA-C7715C7BEDF4}"/>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23</a:t>
            </a:r>
          </a:p>
        </p:txBody>
      </p:sp>
    </p:spTree>
    <p:extLst>
      <p:ext uri="{BB962C8B-B14F-4D97-AF65-F5344CB8AC3E}">
        <p14:creationId xmlns:p14="http://schemas.microsoft.com/office/powerpoint/2010/main" val="413012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208308" y="222475"/>
            <a:ext cx="5763867" cy="671519"/>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40942" y="277276"/>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Self-Service First Time Set Up</a:t>
            </a:r>
            <a:endParaRPr lang="en-US" sz="1600" kern="0" dirty="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BA72A075-ED20-43AA-8A68-DC72FCBE56ED}"/>
              </a:ext>
            </a:extLst>
          </p:cNvPr>
          <p:cNvPicPr>
            <a:picLocks noChangeAspect="1"/>
          </p:cNvPicPr>
          <p:nvPr/>
        </p:nvPicPr>
        <p:blipFill rotWithShape="1">
          <a:blip r:embed="rId3"/>
          <a:srcRect t="79526" r="-1278"/>
          <a:stretch/>
        </p:blipFill>
        <p:spPr>
          <a:xfrm>
            <a:off x="7423905" y="811216"/>
            <a:ext cx="3936889" cy="1310441"/>
          </a:xfrm>
          <a:prstGeom prst="rect">
            <a:avLst/>
          </a:prstGeom>
        </p:spPr>
      </p:pic>
      <p:grpSp>
        <p:nvGrpSpPr>
          <p:cNvPr id="6" name="Group 5">
            <a:extLst>
              <a:ext uri="{FF2B5EF4-FFF2-40B4-BE49-F238E27FC236}">
                <a16:creationId xmlns:a16="http://schemas.microsoft.com/office/drawing/2014/main" id="{208B6737-574D-4033-8F87-74619C3E623B}"/>
              </a:ext>
            </a:extLst>
          </p:cNvPr>
          <p:cNvGrpSpPr/>
          <p:nvPr/>
        </p:nvGrpSpPr>
        <p:grpSpPr>
          <a:xfrm>
            <a:off x="180824" y="1287612"/>
            <a:ext cx="6717560" cy="761619"/>
            <a:chOff x="277685" y="981917"/>
            <a:chExt cx="5038170" cy="571214"/>
          </a:xfrm>
        </p:grpSpPr>
        <p:sp>
          <p:nvSpPr>
            <p:cNvPr id="4" name="TextBox 3">
              <a:extLst>
                <a:ext uri="{FF2B5EF4-FFF2-40B4-BE49-F238E27FC236}">
                  <a16:creationId xmlns:a16="http://schemas.microsoft.com/office/drawing/2014/main" id="{588E2897-635F-4D1B-B956-46FEC15734F5}"/>
                </a:ext>
              </a:extLst>
            </p:cNvPr>
            <p:cNvSpPr txBox="1"/>
            <p:nvPr/>
          </p:nvSpPr>
          <p:spPr>
            <a:xfrm>
              <a:off x="277685" y="981917"/>
              <a:ext cx="5038170" cy="571214"/>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0000"/>
                  </a:solidFill>
                  <a:latin typeface="Arial" panose="020B0604020202020204" pitchFamily="34" charset="0"/>
                  <a:cs typeface="Arial" panose="020B0604020202020204" pitchFamily="34" charset="0"/>
                  <a:sym typeface="Arial"/>
                </a:rPr>
                <a:t>Step 4:</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kern="0" spc="-7" dirty="0">
                  <a:solidFill>
                    <a:srgbClr val="000000"/>
                  </a:solidFill>
                  <a:latin typeface="Arial" panose="020B0604020202020204" pitchFamily="34" charset="0"/>
                  <a:cs typeface="Arial" panose="020B0604020202020204" pitchFamily="34" charset="0"/>
                  <a:sym typeface="Arial"/>
                </a:rPr>
                <a:t>Click</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97A7"/>
                  </a:solidFill>
                  <a:latin typeface="Arial" panose="020B0604020202020204" pitchFamily="34" charset="0"/>
                  <a:cs typeface="Arial" panose="020B0604020202020204" pitchFamily="34" charset="0"/>
                  <a:sym typeface="Arial"/>
                </a:rPr>
                <a:t>“Save Criteria”</a:t>
              </a:r>
              <a:endParaRPr lang="en-US" sz="2133" u="sng" kern="0" dirty="0">
                <a:solidFill>
                  <a:srgbClr val="0097A7"/>
                </a:solidFill>
                <a:latin typeface="Arial"/>
                <a:cs typeface="Arial"/>
                <a:sym typeface="Arial"/>
              </a:endParaRPr>
            </a:p>
            <a:p>
              <a:pPr marL="16933" marR="16086" defTabSz="1219170">
                <a:spcBef>
                  <a:spcPts val="133"/>
                </a:spcBef>
                <a:buClr>
                  <a:srgbClr val="000000"/>
                </a:buClr>
                <a:tabLst>
                  <a:tab pos="398770" algn="l"/>
                  <a:tab pos="399617" algn="l"/>
                </a:tabLst>
              </a:pPr>
              <a:endParaRPr lang="en-US" sz="2133" kern="0" dirty="0">
                <a:solidFill>
                  <a:srgbClr val="000000"/>
                </a:solidFill>
                <a:latin typeface="Arial"/>
                <a:cs typeface="Arial"/>
                <a:sym typeface="Arial"/>
              </a:endParaRPr>
            </a:p>
          </p:txBody>
        </p:sp>
        <p:grpSp>
          <p:nvGrpSpPr>
            <p:cNvPr id="50" name="Google Shape;553;p43">
              <a:extLst>
                <a:ext uri="{FF2B5EF4-FFF2-40B4-BE49-F238E27FC236}">
                  <a16:creationId xmlns:a16="http://schemas.microsoft.com/office/drawing/2014/main" id="{58EEDC30-C3D6-4822-93F3-FF820048D449}"/>
                </a:ext>
              </a:extLst>
            </p:cNvPr>
            <p:cNvGrpSpPr/>
            <p:nvPr/>
          </p:nvGrpSpPr>
          <p:grpSpPr>
            <a:xfrm>
              <a:off x="472438" y="1078724"/>
              <a:ext cx="119997" cy="182531"/>
              <a:chOff x="5083925" y="2066350"/>
              <a:chExt cx="28825" cy="41550"/>
            </a:xfrm>
            <a:solidFill>
              <a:schemeClr val="tx2"/>
            </a:solidFill>
          </p:grpSpPr>
          <p:sp>
            <p:nvSpPr>
              <p:cNvPr id="51" name="Google Shape;554;p43">
                <a:extLst>
                  <a:ext uri="{FF2B5EF4-FFF2-40B4-BE49-F238E27FC236}">
                    <a16:creationId xmlns:a16="http://schemas.microsoft.com/office/drawing/2014/main" id="{4D2EF88A-5B22-4011-8FF2-EE447A9C4C7D}"/>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52" name="Google Shape;555;p43">
                <a:extLst>
                  <a:ext uri="{FF2B5EF4-FFF2-40B4-BE49-F238E27FC236}">
                    <a16:creationId xmlns:a16="http://schemas.microsoft.com/office/drawing/2014/main" id="{48B4FA0E-C064-450C-8EBC-F12680B31AD6}"/>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grpSp>
        <p:nvGrpSpPr>
          <p:cNvPr id="5" name="Group 4">
            <a:extLst>
              <a:ext uri="{FF2B5EF4-FFF2-40B4-BE49-F238E27FC236}">
                <a16:creationId xmlns:a16="http://schemas.microsoft.com/office/drawing/2014/main" id="{1DF0453D-25A9-4A6D-9B3C-19A9A5B654DB}"/>
              </a:ext>
            </a:extLst>
          </p:cNvPr>
          <p:cNvGrpSpPr/>
          <p:nvPr/>
        </p:nvGrpSpPr>
        <p:grpSpPr>
          <a:xfrm>
            <a:off x="70846" y="1988201"/>
            <a:ext cx="7016961" cy="748795"/>
            <a:chOff x="180706" y="1494288"/>
            <a:chExt cx="5262721" cy="561596"/>
          </a:xfrm>
        </p:grpSpPr>
        <p:sp>
          <p:nvSpPr>
            <p:cNvPr id="53" name="TextBox 52">
              <a:extLst>
                <a:ext uri="{FF2B5EF4-FFF2-40B4-BE49-F238E27FC236}">
                  <a16:creationId xmlns:a16="http://schemas.microsoft.com/office/drawing/2014/main" id="{431AF18E-3CBB-499B-92EC-06FAB6BF37BF}"/>
                </a:ext>
              </a:extLst>
            </p:cNvPr>
            <p:cNvSpPr txBox="1"/>
            <p:nvPr/>
          </p:nvSpPr>
          <p:spPr>
            <a:xfrm>
              <a:off x="180706" y="1494288"/>
              <a:ext cx="5262721" cy="561596"/>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0000"/>
                  </a:solidFill>
                  <a:latin typeface="Arial" panose="020B0604020202020204" pitchFamily="34" charset="0"/>
                  <a:cs typeface="Arial" panose="020B0604020202020204" pitchFamily="34" charset="0"/>
                  <a:sym typeface="Arial"/>
                </a:rPr>
                <a:t>Step 5:</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kern="0" spc="-7" dirty="0">
                  <a:solidFill>
                    <a:srgbClr val="000000"/>
                  </a:solidFill>
                  <a:latin typeface="Arial" panose="020B0604020202020204" pitchFamily="34" charset="0"/>
                  <a:cs typeface="Arial" panose="020B0604020202020204" pitchFamily="34" charset="0"/>
                  <a:sym typeface="Arial"/>
                </a:rPr>
                <a:t>Enter a name of your selection for the default set up then click Save</a:t>
              </a:r>
              <a:endParaRPr lang="en-US" sz="2133" kern="0" dirty="0">
                <a:solidFill>
                  <a:srgbClr val="000000"/>
                </a:solidFill>
                <a:latin typeface="Arial"/>
                <a:cs typeface="Arial"/>
                <a:sym typeface="Arial"/>
              </a:endParaRPr>
            </a:p>
          </p:txBody>
        </p:sp>
        <p:grpSp>
          <p:nvGrpSpPr>
            <p:cNvPr id="54" name="Google Shape;553;p43">
              <a:extLst>
                <a:ext uri="{FF2B5EF4-FFF2-40B4-BE49-F238E27FC236}">
                  <a16:creationId xmlns:a16="http://schemas.microsoft.com/office/drawing/2014/main" id="{B49AAD73-21F3-4A64-9594-573A915B1BA8}"/>
                </a:ext>
              </a:extLst>
            </p:cNvPr>
            <p:cNvGrpSpPr/>
            <p:nvPr/>
          </p:nvGrpSpPr>
          <p:grpSpPr>
            <a:xfrm>
              <a:off x="453228" y="1588608"/>
              <a:ext cx="116025" cy="161426"/>
              <a:chOff x="5083925" y="2066350"/>
              <a:chExt cx="28825" cy="41550"/>
            </a:xfrm>
            <a:solidFill>
              <a:schemeClr val="tx2"/>
            </a:solidFill>
          </p:grpSpPr>
          <p:sp>
            <p:nvSpPr>
              <p:cNvPr id="55" name="Google Shape;554;p43">
                <a:extLst>
                  <a:ext uri="{FF2B5EF4-FFF2-40B4-BE49-F238E27FC236}">
                    <a16:creationId xmlns:a16="http://schemas.microsoft.com/office/drawing/2014/main" id="{8A7AC60C-1B8B-403A-873D-66798F3B3776}"/>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56" name="Google Shape;555;p43">
                <a:extLst>
                  <a:ext uri="{FF2B5EF4-FFF2-40B4-BE49-F238E27FC236}">
                    <a16:creationId xmlns:a16="http://schemas.microsoft.com/office/drawing/2014/main" id="{45D79B54-913E-449A-8388-EF2D9123DE6E}"/>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grpSp>
        <p:nvGrpSpPr>
          <p:cNvPr id="7" name="Group 6">
            <a:extLst>
              <a:ext uri="{FF2B5EF4-FFF2-40B4-BE49-F238E27FC236}">
                <a16:creationId xmlns:a16="http://schemas.microsoft.com/office/drawing/2014/main" id="{8CC386FE-2725-4FD8-A622-120020369A0D}"/>
              </a:ext>
            </a:extLst>
          </p:cNvPr>
          <p:cNvGrpSpPr/>
          <p:nvPr/>
        </p:nvGrpSpPr>
        <p:grpSpPr>
          <a:xfrm>
            <a:off x="70846" y="3335120"/>
            <a:ext cx="5614373" cy="1405256"/>
            <a:chOff x="180706" y="2571046"/>
            <a:chExt cx="4210780" cy="1053942"/>
          </a:xfrm>
        </p:grpSpPr>
        <p:sp>
          <p:nvSpPr>
            <p:cNvPr id="57" name="TextBox 56">
              <a:extLst>
                <a:ext uri="{FF2B5EF4-FFF2-40B4-BE49-F238E27FC236}">
                  <a16:creationId xmlns:a16="http://schemas.microsoft.com/office/drawing/2014/main" id="{4A82CCED-E308-48FC-BEC0-7BB816A3A216}"/>
                </a:ext>
              </a:extLst>
            </p:cNvPr>
            <p:cNvSpPr txBox="1"/>
            <p:nvPr/>
          </p:nvSpPr>
          <p:spPr>
            <a:xfrm>
              <a:off x="180706" y="2571046"/>
              <a:ext cx="4210780" cy="1053942"/>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0000"/>
                  </a:solidFill>
                  <a:latin typeface="Arial" panose="020B0604020202020204" pitchFamily="34" charset="0"/>
                  <a:cs typeface="Arial" panose="020B0604020202020204" pitchFamily="34" charset="0"/>
                  <a:sym typeface="Arial"/>
                </a:rPr>
                <a:t>Step 6:</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kern="0" spc="-7" dirty="0">
                  <a:solidFill>
                    <a:srgbClr val="000000"/>
                  </a:solidFill>
                  <a:latin typeface="Arial" panose="020B0604020202020204" pitchFamily="34" charset="0"/>
                  <a:cs typeface="Arial" panose="020B0604020202020204" pitchFamily="34" charset="0"/>
                  <a:sym typeface="Arial"/>
                </a:rPr>
                <a:t>To set a default filter that will appear each time you access Finance Query, click on the </a:t>
              </a:r>
              <a:r>
                <a:rPr lang="en-US" sz="2133" b="1" u="sng" kern="0" spc="-7" dirty="0">
                  <a:solidFill>
                    <a:srgbClr val="0097A7"/>
                  </a:solidFill>
                  <a:latin typeface="Arial" panose="020B0604020202020204" pitchFamily="34" charset="0"/>
                  <a:cs typeface="Arial" panose="020B0604020202020204" pitchFamily="34" charset="0"/>
                  <a:sym typeface="Arial"/>
                </a:rPr>
                <a:t>“Set Default Criteria” </a:t>
              </a:r>
              <a:r>
                <a:rPr lang="en-US" sz="2133" kern="0" spc="-7" dirty="0">
                  <a:solidFill>
                    <a:srgbClr val="000000"/>
                  </a:solidFill>
                  <a:latin typeface="Arial" panose="020B0604020202020204" pitchFamily="34" charset="0"/>
                  <a:cs typeface="Arial" panose="020B0604020202020204" pitchFamily="34" charset="0"/>
                  <a:sym typeface="Arial"/>
                </a:rPr>
                <a:t>button</a:t>
              </a:r>
              <a:endParaRPr lang="en-US" sz="2133" kern="0" dirty="0">
                <a:solidFill>
                  <a:srgbClr val="000000"/>
                </a:solidFill>
                <a:latin typeface="Arial"/>
                <a:cs typeface="Arial"/>
                <a:sym typeface="Arial"/>
              </a:endParaRPr>
            </a:p>
          </p:txBody>
        </p:sp>
        <p:grpSp>
          <p:nvGrpSpPr>
            <p:cNvPr id="58" name="Google Shape;553;p43">
              <a:extLst>
                <a:ext uri="{FF2B5EF4-FFF2-40B4-BE49-F238E27FC236}">
                  <a16:creationId xmlns:a16="http://schemas.microsoft.com/office/drawing/2014/main" id="{4160A27B-CEC1-4741-9E47-E69C43A15C9C}"/>
                </a:ext>
              </a:extLst>
            </p:cNvPr>
            <p:cNvGrpSpPr/>
            <p:nvPr/>
          </p:nvGrpSpPr>
          <p:grpSpPr>
            <a:xfrm>
              <a:off x="454451" y="2657522"/>
              <a:ext cx="116025" cy="161426"/>
              <a:chOff x="5083925" y="2066350"/>
              <a:chExt cx="28825" cy="41550"/>
            </a:xfrm>
            <a:solidFill>
              <a:schemeClr val="tx2"/>
            </a:solidFill>
          </p:grpSpPr>
          <p:sp>
            <p:nvSpPr>
              <p:cNvPr id="59" name="Google Shape;554;p43">
                <a:extLst>
                  <a:ext uri="{FF2B5EF4-FFF2-40B4-BE49-F238E27FC236}">
                    <a16:creationId xmlns:a16="http://schemas.microsoft.com/office/drawing/2014/main" id="{B934BC07-FF5A-481D-ADAC-4D8D1A6A2160}"/>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60" name="Google Shape;555;p43">
                <a:extLst>
                  <a:ext uri="{FF2B5EF4-FFF2-40B4-BE49-F238E27FC236}">
                    <a16:creationId xmlns:a16="http://schemas.microsoft.com/office/drawing/2014/main" id="{55B5F395-D976-46CE-83FD-902CC79827E7}"/>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sp>
        <p:nvSpPr>
          <p:cNvPr id="73" name="Oval 72">
            <a:extLst>
              <a:ext uri="{FF2B5EF4-FFF2-40B4-BE49-F238E27FC236}">
                <a16:creationId xmlns:a16="http://schemas.microsoft.com/office/drawing/2014/main" id="{A0A190CC-B6CD-4AE1-96D7-3CEA2E5DD50A}"/>
              </a:ext>
            </a:extLst>
          </p:cNvPr>
          <p:cNvSpPr/>
          <p:nvPr/>
        </p:nvSpPr>
        <p:spPr>
          <a:xfrm>
            <a:off x="9327346" y="1641903"/>
            <a:ext cx="2050836" cy="5795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36" name="Straight Arrow Connector 35">
            <a:extLst>
              <a:ext uri="{FF2B5EF4-FFF2-40B4-BE49-F238E27FC236}">
                <a16:creationId xmlns:a16="http://schemas.microsoft.com/office/drawing/2014/main" id="{6942692A-8B16-4D2A-BFF3-697B61FB0BEE}"/>
              </a:ext>
            </a:extLst>
          </p:cNvPr>
          <p:cNvCxnSpPr>
            <a:cxnSpLocks/>
          </p:cNvCxnSpPr>
          <p:nvPr/>
        </p:nvCxnSpPr>
        <p:spPr>
          <a:xfrm>
            <a:off x="5403239" y="1391935"/>
            <a:ext cx="4041332" cy="3361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39" name="Group 38">
            <a:extLst>
              <a:ext uri="{FF2B5EF4-FFF2-40B4-BE49-F238E27FC236}">
                <a16:creationId xmlns:a16="http://schemas.microsoft.com/office/drawing/2014/main" id="{B73AB458-B009-4128-807F-63E07B225454}"/>
              </a:ext>
            </a:extLst>
          </p:cNvPr>
          <p:cNvGrpSpPr/>
          <p:nvPr/>
        </p:nvGrpSpPr>
        <p:grpSpPr>
          <a:xfrm>
            <a:off x="5058969" y="1180799"/>
            <a:ext cx="279642" cy="307777"/>
            <a:chOff x="5151378" y="470299"/>
            <a:chExt cx="209731" cy="230833"/>
          </a:xfrm>
        </p:grpSpPr>
        <p:sp>
          <p:nvSpPr>
            <p:cNvPr id="40" name="Rectangle 39">
              <a:extLst>
                <a:ext uri="{FF2B5EF4-FFF2-40B4-BE49-F238E27FC236}">
                  <a16:creationId xmlns:a16="http://schemas.microsoft.com/office/drawing/2014/main" id="{9E849499-F4DF-49FC-B872-6C65FC8AE025}"/>
                </a:ext>
              </a:extLst>
            </p:cNvPr>
            <p:cNvSpPr/>
            <p:nvPr/>
          </p:nvSpPr>
          <p:spPr>
            <a:xfrm>
              <a:off x="5163671" y="493059"/>
              <a:ext cx="197438" cy="1972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1" name="TextBox 40">
              <a:extLst>
                <a:ext uri="{FF2B5EF4-FFF2-40B4-BE49-F238E27FC236}">
                  <a16:creationId xmlns:a16="http://schemas.microsoft.com/office/drawing/2014/main" id="{821678D8-E0AD-4859-A0D7-9CD62C7C033C}"/>
                </a:ext>
              </a:extLst>
            </p:cNvPr>
            <p:cNvSpPr txBox="1"/>
            <p:nvPr/>
          </p:nvSpPr>
          <p:spPr>
            <a:xfrm>
              <a:off x="5151378" y="470299"/>
              <a:ext cx="197438" cy="230833"/>
            </a:xfrm>
            <a:prstGeom prst="rect">
              <a:avLst/>
            </a:prstGeom>
            <a:noFill/>
          </p:spPr>
          <p:txBody>
            <a:bodyPr wrap="square" rtlCol="0">
              <a:spAutoFit/>
            </a:bodyPr>
            <a:lstStyle/>
            <a:p>
              <a:pPr defTabSz="1219170">
                <a:buClr>
                  <a:srgbClr val="000000"/>
                </a:buClr>
              </a:pPr>
              <a:r>
                <a:rPr lang="en-US" sz="1400" b="1" kern="0" dirty="0">
                  <a:solidFill>
                    <a:srgbClr val="000000"/>
                  </a:solidFill>
                  <a:latin typeface="Arial"/>
                  <a:cs typeface="Arial"/>
                  <a:sym typeface="Arial"/>
                </a:rPr>
                <a:t>4</a:t>
              </a:r>
            </a:p>
          </p:txBody>
        </p:sp>
      </p:grpSp>
      <p:pic>
        <p:nvPicPr>
          <p:cNvPr id="10" name="Picture 9">
            <a:extLst>
              <a:ext uri="{FF2B5EF4-FFF2-40B4-BE49-F238E27FC236}">
                <a16:creationId xmlns:a16="http://schemas.microsoft.com/office/drawing/2014/main" id="{10308899-A702-4EBC-A2D5-8F84D3C81F3D}"/>
              </a:ext>
            </a:extLst>
          </p:cNvPr>
          <p:cNvPicPr>
            <a:picLocks noChangeAspect="1"/>
          </p:cNvPicPr>
          <p:nvPr/>
        </p:nvPicPr>
        <p:blipFill>
          <a:blip r:embed="rId4"/>
          <a:stretch>
            <a:fillRect/>
          </a:stretch>
        </p:blipFill>
        <p:spPr>
          <a:xfrm>
            <a:off x="6096001" y="2530100"/>
            <a:ext cx="5725911" cy="2287393"/>
          </a:xfrm>
          <a:prstGeom prst="rect">
            <a:avLst/>
          </a:prstGeom>
        </p:spPr>
      </p:pic>
      <p:cxnSp>
        <p:nvCxnSpPr>
          <p:cNvPr id="43" name="Straight Arrow Connector 42">
            <a:extLst>
              <a:ext uri="{FF2B5EF4-FFF2-40B4-BE49-F238E27FC236}">
                <a16:creationId xmlns:a16="http://schemas.microsoft.com/office/drawing/2014/main" id="{62625818-3378-413B-B3A2-D2D7C23600E7}"/>
              </a:ext>
            </a:extLst>
          </p:cNvPr>
          <p:cNvCxnSpPr>
            <a:cxnSpLocks/>
          </p:cNvCxnSpPr>
          <p:nvPr/>
        </p:nvCxnSpPr>
        <p:spPr>
          <a:xfrm>
            <a:off x="3781425" y="2641489"/>
            <a:ext cx="2438645" cy="12195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45" name="Group 44">
            <a:extLst>
              <a:ext uri="{FF2B5EF4-FFF2-40B4-BE49-F238E27FC236}">
                <a16:creationId xmlns:a16="http://schemas.microsoft.com/office/drawing/2014/main" id="{4E1FE212-64E3-49BF-AF72-F887A2184D56}"/>
              </a:ext>
            </a:extLst>
          </p:cNvPr>
          <p:cNvGrpSpPr/>
          <p:nvPr/>
        </p:nvGrpSpPr>
        <p:grpSpPr>
          <a:xfrm>
            <a:off x="4193422" y="2469266"/>
            <a:ext cx="270117" cy="307777"/>
            <a:chOff x="5158522" y="477443"/>
            <a:chExt cx="202587" cy="230833"/>
          </a:xfrm>
        </p:grpSpPr>
        <p:sp>
          <p:nvSpPr>
            <p:cNvPr id="46" name="Rectangle 45">
              <a:extLst>
                <a:ext uri="{FF2B5EF4-FFF2-40B4-BE49-F238E27FC236}">
                  <a16:creationId xmlns:a16="http://schemas.microsoft.com/office/drawing/2014/main" id="{7B555448-B355-46F9-9BA9-FDF5EAE3437C}"/>
                </a:ext>
              </a:extLst>
            </p:cNvPr>
            <p:cNvSpPr/>
            <p:nvPr/>
          </p:nvSpPr>
          <p:spPr>
            <a:xfrm>
              <a:off x="5163671" y="493059"/>
              <a:ext cx="197438" cy="1972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7" name="TextBox 46">
              <a:extLst>
                <a:ext uri="{FF2B5EF4-FFF2-40B4-BE49-F238E27FC236}">
                  <a16:creationId xmlns:a16="http://schemas.microsoft.com/office/drawing/2014/main" id="{989E9A78-1B2A-4863-B248-46D14D321432}"/>
                </a:ext>
              </a:extLst>
            </p:cNvPr>
            <p:cNvSpPr txBox="1"/>
            <p:nvPr/>
          </p:nvSpPr>
          <p:spPr>
            <a:xfrm>
              <a:off x="5158522" y="477443"/>
              <a:ext cx="197438" cy="230833"/>
            </a:xfrm>
            <a:prstGeom prst="rect">
              <a:avLst/>
            </a:prstGeom>
            <a:noFill/>
          </p:spPr>
          <p:txBody>
            <a:bodyPr wrap="square" rtlCol="0">
              <a:spAutoFit/>
            </a:bodyPr>
            <a:lstStyle/>
            <a:p>
              <a:pPr defTabSz="1219170">
                <a:buClr>
                  <a:srgbClr val="000000"/>
                </a:buClr>
              </a:pPr>
              <a:r>
                <a:rPr lang="en-US" sz="1400" b="1" kern="0" dirty="0">
                  <a:solidFill>
                    <a:srgbClr val="000000"/>
                  </a:solidFill>
                  <a:latin typeface="Arial"/>
                  <a:cs typeface="Arial"/>
                  <a:sym typeface="Arial"/>
                </a:rPr>
                <a:t>5</a:t>
              </a:r>
            </a:p>
          </p:txBody>
        </p:sp>
      </p:grpSp>
      <p:pic>
        <p:nvPicPr>
          <p:cNvPr id="48" name="Picture 47">
            <a:extLst>
              <a:ext uri="{FF2B5EF4-FFF2-40B4-BE49-F238E27FC236}">
                <a16:creationId xmlns:a16="http://schemas.microsoft.com/office/drawing/2014/main" id="{4E4A6E77-4D90-4097-84B5-DA8BE4E2A8CD}"/>
              </a:ext>
            </a:extLst>
          </p:cNvPr>
          <p:cNvPicPr>
            <a:picLocks noChangeAspect="1"/>
          </p:cNvPicPr>
          <p:nvPr/>
        </p:nvPicPr>
        <p:blipFill rotWithShape="1">
          <a:blip r:embed="rId5"/>
          <a:srcRect r="-335" b="72816"/>
          <a:stretch/>
        </p:blipFill>
        <p:spPr>
          <a:xfrm>
            <a:off x="2152848" y="4851617"/>
            <a:ext cx="3669833" cy="1822824"/>
          </a:xfrm>
          <a:prstGeom prst="rect">
            <a:avLst/>
          </a:prstGeom>
        </p:spPr>
      </p:pic>
      <p:sp>
        <p:nvSpPr>
          <p:cNvPr id="49" name="Oval 48">
            <a:extLst>
              <a:ext uri="{FF2B5EF4-FFF2-40B4-BE49-F238E27FC236}">
                <a16:creationId xmlns:a16="http://schemas.microsoft.com/office/drawing/2014/main" id="{F2C6E027-BB70-4CBD-8BBD-4599EA9EBDF0}"/>
              </a:ext>
            </a:extLst>
          </p:cNvPr>
          <p:cNvSpPr/>
          <p:nvPr/>
        </p:nvSpPr>
        <p:spPr>
          <a:xfrm>
            <a:off x="2235933" y="6130617"/>
            <a:ext cx="3586747" cy="54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61" name="Straight Arrow Connector 60">
            <a:extLst>
              <a:ext uri="{FF2B5EF4-FFF2-40B4-BE49-F238E27FC236}">
                <a16:creationId xmlns:a16="http://schemas.microsoft.com/office/drawing/2014/main" id="{6723F7E9-62DF-4AAD-9210-8608BC5C4649}"/>
              </a:ext>
            </a:extLst>
          </p:cNvPr>
          <p:cNvCxnSpPr>
            <a:cxnSpLocks/>
          </p:cNvCxnSpPr>
          <p:nvPr/>
        </p:nvCxnSpPr>
        <p:spPr>
          <a:xfrm>
            <a:off x="968188" y="4817390"/>
            <a:ext cx="1388483" cy="13132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66" name="Group 65">
            <a:extLst>
              <a:ext uri="{FF2B5EF4-FFF2-40B4-BE49-F238E27FC236}">
                <a16:creationId xmlns:a16="http://schemas.microsoft.com/office/drawing/2014/main" id="{8D02D1FB-8D9C-496A-95D3-608C710BF7A8}"/>
              </a:ext>
            </a:extLst>
          </p:cNvPr>
          <p:cNvGrpSpPr/>
          <p:nvPr/>
        </p:nvGrpSpPr>
        <p:grpSpPr>
          <a:xfrm>
            <a:off x="1403987" y="4796568"/>
            <a:ext cx="270117" cy="307777"/>
            <a:chOff x="5158522" y="477443"/>
            <a:chExt cx="202587" cy="230833"/>
          </a:xfrm>
        </p:grpSpPr>
        <p:sp>
          <p:nvSpPr>
            <p:cNvPr id="67" name="Rectangle 66">
              <a:extLst>
                <a:ext uri="{FF2B5EF4-FFF2-40B4-BE49-F238E27FC236}">
                  <a16:creationId xmlns:a16="http://schemas.microsoft.com/office/drawing/2014/main" id="{601D63FE-D26E-4F79-AEC1-F37257F8F41E}"/>
                </a:ext>
              </a:extLst>
            </p:cNvPr>
            <p:cNvSpPr/>
            <p:nvPr/>
          </p:nvSpPr>
          <p:spPr>
            <a:xfrm>
              <a:off x="5163671" y="493059"/>
              <a:ext cx="197438" cy="1972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8" name="TextBox 67">
              <a:extLst>
                <a:ext uri="{FF2B5EF4-FFF2-40B4-BE49-F238E27FC236}">
                  <a16:creationId xmlns:a16="http://schemas.microsoft.com/office/drawing/2014/main" id="{AE29B65F-3050-4391-BC29-91EB68D962D9}"/>
                </a:ext>
              </a:extLst>
            </p:cNvPr>
            <p:cNvSpPr txBox="1"/>
            <p:nvPr/>
          </p:nvSpPr>
          <p:spPr>
            <a:xfrm>
              <a:off x="5158522" y="477443"/>
              <a:ext cx="197438" cy="230833"/>
            </a:xfrm>
            <a:prstGeom prst="rect">
              <a:avLst/>
            </a:prstGeom>
            <a:noFill/>
          </p:spPr>
          <p:txBody>
            <a:bodyPr wrap="square" rtlCol="0">
              <a:spAutoFit/>
            </a:bodyPr>
            <a:lstStyle/>
            <a:p>
              <a:pPr defTabSz="1219170">
                <a:buClr>
                  <a:srgbClr val="000000"/>
                </a:buClr>
              </a:pPr>
              <a:r>
                <a:rPr lang="en-US" sz="1400" b="1" kern="0" dirty="0">
                  <a:solidFill>
                    <a:srgbClr val="000000"/>
                  </a:solidFill>
                  <a:latin typeface="Arial"/>
                  <a:cs typeface="Arial"/>
                  <a:sym typeface="Arial"/>
                </a:rPr>
                <a:t>6</a:t>
              </a:r>
            </a:p>
          </p:txBody>
        </p:sp>
      </p:grpSp>
      <p:sp>
        <p:nvSpPr>
          <p:cNvPr id="34" name="TextBox 33">
            <a:extLst>
              <a:ext uri="{FF2B5EF4-FFF2-40B4-BE49-F238E27FC236}">
                <a16:creationId xmlns:a16="http://schemas.microsoft.com/office/drawing/2014/main" id="{6EE1B766-AE06-4930-BBE2-CF177AFE9414}"/>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24</a:t>
            </a:r>
          </a:p>
        </p:txBody>
      </p:sp>
      <p:sp>
        <p:nvSpPr>
          <p:cNvPr id="37" name="Oval 36">
            <a:extLst>
              <a:ext uri="{FF2B5EF4-FFF2-40B4-BE49-F238E27FC236}">
                <a16:creationId xmlns:a16="http://schemas.microsoft.com/office/drawing/2014/main" id="{047EFDC3-1335-47C6-A87E-170C8FA54FA5}"/>
              </a:ext>
            </a:extLst>
          </p:cNvPr>
          <p:cNvSpPr/>
          <p:nvPr/>
        </p:nvSpPr>
        <p:spPr>
          <a:xfrm>
            <a:off x="8803471" y="4274543"/>
            <a:ext cx="3150404" cy="692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312997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208309" y="208763"/>
            <a:ext cx="5678142" cy="667487"/>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08308" y="242205"/>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Self-Service First Time Set Up</a:t>
            </a:r>
            <a:endParaRPr lang="en-US" sz="1600"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588E2897-635F-4D1B-B956-46FEC15734F5}"/>
              </a:ext>
            </a:extLst>
          </p:cNvPr>
          <p:cNvSpPr txBox="1"/>
          <p:nvPr/>
        </p:nvSpPr>
        <p:spPr>
          <a:xfrm>
            <a:off x="370247" y="1309223"/>
            <a:ext cx="6717560" cy="748795"/>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a:t>
            </a:r>
            <a:r>
              <a:rPr lang="en-US" sz="2133" b="1" u="sng" kern="0" spc="-7" dirty="0">
                <a:solidFill>
                  <a:srgbClr val="000000"/>
                </a:solidFill>
                <a:latin typeface="Arial" panose="020B0604020202020204" pitchFamily="34" charset="0"/>
                <a:cs typeface="Arial" panose="020B0604020202020204" pitchFamily="34" charset="0"/>
                <a:sym typeface="Arial"/>
              </a:rPr>
              <a:t>Step 7:</a:t>
            </a:r>
            <a:r>
              <a:rPr lang="en-US" sz="2133" b="1" kern="0" spc="-7" dirty="0">
                <a:solidFill>
                  <a:srgbClr val="000000"/>
                </a:solidFill>
                <a:latin typeface="Arial" panose="020B0604020202020204" pitchFamily="34" charset="0"/>
                <a:cs typeface="Arial" panose="020B0604020202020204" pitchFamily="34" charset="0"/>
                <a:sym typeface="Arial"/>
              </a:rPr>
              <a:t> </a:t>
            </a:r>
            <a:r>
              <a:rPr lang="en-US" sz="2133" kern="0" spc="-7" dirty="0">
                <a:solidFill>
                  <a:srgbClr val="000000"/>
                </a:solidFill>
                <a:latin typeface="Arial" panose="020B0604020202020204" pitchFamily="34" charset="0"/>
                <a:cs typeface="Arial" panose="020B0604020202020204" pitchFamily="34" charset="0"/>
                <a:sym typeface="Arial"/>
              </a:rPr>
              <a:t>Left click on the </a:t>
            </a:r>
            <a:r>
              <a:rPr lang="en-US" sz="2133" b="1" u="sng" kern="0" spc="-7" dirty="0">
                <a:solidFill>
                  <a:srgbClr val="0097A7"/>
                </a:solidFill>
                <a:latin typeface="Arial" panose="020B0604020202020204" pitchFamily="34" charset="0"/>
                <a:cs typeface="Arial" panose="020B0604020202020204" pitchFamily="34" charset="0"/>
                <a:sym typeface="Arial"/>
              </a:rPr>
              <a:t>Requisitions</a:t>
            </a:r>
            <a:r>
              <a:rPr lang="en-US" sz="2133" kern="0" spc="-7" dirty="0">
                <a:solidFill>
                  <a:srgbClr val="000000"/>
                </a:solidFill>
                <a:latin typeface="Arial" panose="020B0604020202020204" pitchFamily="34" charset="0"/>
                <a:cs typeface="Arial" panose="020B0604020202020204" pitchFamily="34" charset="0"/>
                <a:sym typeface="Arial"/>
              </a:rPr>
              <a:t> column and select </a:t>
            </a:r>
            <a:r>
              <a:rPr lang="en-US" sz="2133" b="1" u="sng" kern="0" spc="-7" dirty="0">
                <a:solidFill>
                  <a:srgbClr val="0097A7"/>
                </a:solidFill>
                <a:latin typeface="Arial" panose="020B0604020202020204" pitchFamily="34" charset="0"/>
                <a:cs typeface="Arial" panose="020B0604020202020204" pitchFamily="34" charset="0"/>
                <a:sym typeface="Arial"/>
              </a:rPr>
              <a:t>“Hide Column”</a:t>
            </a:r>
            <a:endParaRPr lang="en-US" sz="2133" b="1" u="sng" kern="0" dirty="0">
              <a:solidFill>
                <a:srgbClr val="0097A7"/>
              </a:solidFill>
              <a:latin typeface="Arial"/>
              <a:cs typeface="Arial"/>
              <a:sym typeface="Arial"/>
            </a:endParaRPr>
          </a:p>
        </p:txBody>
      </p:sp>
      <p:grpSp>
        <p:nvGrpSpPr>
          <p:cNvPr id="50" name="Google Shape;553;p43">
            <a:extLst>
              <a:ext uri="{FF2B5EF4-FFF2-40B4-BE49-F238E27FC236}">
                <a16:creationId xmlns:a16="http://schemas.microsoft.com/office/drawing/2014/main" id="{58EEDC30-C3D6-4822-93F3-FF820048D449}"/>
              </a:ext>
            </a:extLst>
          </p:cNvPr>
          <p:cNvGrpSpPr/>
          <p:nvPr/>
        </p:nvGrpSpPr>
        <p:grpSpPr>
          <a:xfrm>
            <a:off x="629918" y="1438299"/>
            <a:ext cx="159996" cy="243375"/>
            <a:chOff x="5083925" y="2066350"/>
            <a:chExt cx="28825" cy="41550"/>
          </a:xfrm>
          <a:solidFill>
            <a:schemeClr val="tx2"/>
          </a:solidFill>
        </p:grpSpPr>
        <p:sp>
          <p:nvSpPr>
            <p:cNvPr id="51" name="Google Shape;554;p43">
              <a:extLst>
                <a:ext uri="{FF2B5EF4-FFF2-40B4-BE49-F238E27FC236}">
                  <a16:creationId xmlns:a16="http://schemas.microsoft.com/office/drawing/2014/main" id="{4D2EF88A-5B22-4011-8FF2-EE447A9C4C7D}"/>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52" name="Google Shape;555;p43">
              <a:extLst>
                <a:ext uri="{FF2B5EF4-FFF2-40B4-BE49-F238E27FC236}">
                  <a16:creationId xmlns:a16="http://schemas.microsoft.com/office/drawing/2014/main" id="{48B4FA0E-C064-450C-8EBC-F12680B31AD6}"/>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pic>
        <p:nvPicPr>
          <p:cNvPr id="33" name="Picture 32">
            <a:extLst>
              <a:ext uri="{FF2B5EF4-FFF2-40B4-BE49-F238E27FC236}">
                <a16:creationId xmlns:a16="http://schemas.microsoft.com/office/drawing/2014/main" id="{299B1292-9B08-4343-87A1-13FEA9CD526F}"/>
              </a:ext>
            </a:extLst>
          </p:cNvPr>
          <p:cNvPicPr>
            <a:picLocks noChangeAspect="1"/>
          </p:cNvPicPr>
          <p:nvPr/>
        </p:nvPicPr>
        <p:blipFill>
          <a:blip r:embed="rId3"/>
          <a:stretch>
            <a:fillRect/>
          </a:stretch>
        </p:blipFill>
        <p:spPr>
          <a:xfrm>
            <a:off x="1084798" y="2490991"/>
            <a:ext cx="10022405" cy="3296844"/>
          </a:xfrm>
          <a:prstGeom prst="rect">
            <a:avLst/>
          </a:prstGeom>
        </p:spPr>
      </p:pic>
      <p:cxnSp>
        <p:nvCxnSpPr>
          <p:cNvPr id="34" name="Straight Arrow Connector 33">
            <a:extLst>
              <a:ext uri="{FF2B5EF4-FFF2-40B4-BE49-F238E27FC236}">
                <a16:creationId xmlns:a16="http://schemas.microsoft.com/office/drawing/2014/main" id="{6CAC4EB5-A66E-484E-B873-AE415F93C380}"/>
              </a:ext>
            </a:extLst>
          </p:cNvPr>
          <p:cNvCxnSpPr>
            <a:cxnSpLocks/>
          </p:cNvCxnSpPr>
          <p:nvPr/>
        </p:nvCxnSpPr>
        <p:spPr>
          <a:xfrm>
            <a:off x="4721412" y="1935120"/>
            <a:ext cx="1051859" cy="12631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AA6ADD5-B745-4A8D-858C-517BAB18E229}"/>
              </a:ext>
            </a:extLst>
          </p:cNvPr>
          <p:cNvCxnSpPr>
            <a:cxnSpLocks/>
          </p:cNvCxnSpPr>
          <p:nvPr/>
        </p:nvCxnSpPr>
        <p:spPr>
          <a:xfrm>
            <a:off x="4721414" y="1951116"/>
            <a:ext cx="346777" cy="1450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42" name="Group 41">
            <a:extLst>
              <a:ext uri="{FF2B5EF4-FFF2-40B4-BE49-F238E27FC236}">
                <a16:creationId xmlns:a16="http://schemas.microsoft.com/office/drawing/2014/main" id="{E7F1FE4C-DF1E-4EC9-A7F2-0AC8DCE71C38}"/>
              </a:ext>
            </a:extLst>
          </p:cNvPr>
          <p:cNvGrpSpPr/>
          <p:nvPr/>
        </p:nvGrpSpPr>
        <p:grpSpPr>
          <a:xfrm>
            <a:off x="4936566" y="1843773"/>
            <a:ext cx="299255" cy="307777"/>
            <a:chOff x="5136668" y="480844"/>
            <a:chExt cx="224441" cy="230833"/>
          </a:xfrm>
        </p:grpSpPr>
        <p:sp>
          <p:nvSpPr>
            <p:cNvPr id="44" name="Rectangle 43">
              <a:extLst>
                <a:ext uri="{FF2B5EF4-FFF2-40B4-BE49-F238E27FC236}">
                  <a16:creationId xmlns:a16="http://schemas.microsoft.com/office/drawing/2014/main" id="{95FBBBC4-6569-4CFF-A327-0E6157D4F641}"/>
                </a:ext>
              </a:extLst>
            </p:cNvPr>
            <p:cNvSpPr/>
            <p:nvPr/>
          </p:nvSpPr>
          <p:spPr>
            <a:xfrm>
              <a:off x="5163671" y="493059"/>
              <a:ext cx="197438" cy="1972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2" name="TextBox 61">
              <a:extLst>
                <a:ext uri="{FF2B5EF4-FFF2-40B4-BE49-F238E27FC236}">
                  <a16:creationId xmlns:a16="http://schemas.microsoft.com/office/drawing/2014/main" id="{293FF8CD-8429-4B81-A73F-E6B7FED0C17C}"/>
                </a:ext>
              </a:extLst>
            </p:cNvPr>
            <p:cNvSpPr txBox="1"/>
            <p:nvPr/>
          </p:nvSpPr>
          <p:spPr>
            <a:xfrm>
              <a:off x="5136668" y="480844"/>
              <a:ext cx="197438" cy="230833"/>
            </a:xfrm>
            <a:prstGeom prst="rect">
              <a:avLst/>
            </a:prstGeom>
            <a:noFill/>
          </p:spPr>
          <p:txBody>
            <a:bodyPr wrap="square" rtlCol="0">
              <a:spAutoFit/>
            </a:bodyPr>
            <a:lstStyle/>
            <a:p>
              <a:pPr defTabSz="1219170">
                <a:buClr>
                  <a:srgbClr val="000000"/>
                </a:buClr>
              </a:pPr>
              <a:r>
                <a:rPr lang="en-US" sz="1400" b="1" kern="0" dirty="0">
                  <a:solidFill>
                    <a:srgbClr val="000000"/>
                  </a:solidFill>
                  <a:latin typeface="Arial"/>
                  <a:cs typeface="Arial"/>
                  <a:sym typeface="Arial"/>
                </a:rPr>
                <a:t>7</a:t>
              </a:r>
            </a:p>
          </p:txBody>
        </p:sp>
      </p:grpSp>
      <p:sp>
        <p:nvSpPr>
          <p:cNvPr id="63" name="Oval 62">
            <a:extLst>
              <a:ext uri="{FF2B5EF4-FFF2-40B4-BE49-F238E27FC236}">
                <a16:creationId xmlns:a16="http://schemas.microsoft.com/office/drawing/2014/main" id="{C2C7A665-384C-4CB1-9C99-2811DFC32134}"/>
              </a:ext>
            </a:extLst>
          </p:cNvPr>
          <p:cNvSpPr/>
          <p:nvPr/>
        </p:nvSpPr>
        <p:spPr>
          <a:xfrm>
            <a:off x="4677020" y="3456564"/>
            <a:ext cx="1117600"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5" name="TextBox 14">
            <a:extLst>
              <a:ext uri="{FF2B5EF4-FFF2-40B4-BE49-F238E27FC236}">
                <a16:creationId xmlns:a16="http://schemas.microsoft.com/office/drawing/2014/main" id="{7BFF1B72-B82F-42C5-BBF9-25EBE6C3EC26}"/>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25</a:t>
            </a:r>
          </a:p>
        </p:txBody>
      </p:sp>
    </p:spTree>
    <p:extLst>
      <p:ext uri="{BB962C8B-B14F-4D97-AF65-F5344CB8AC3E}">
        <p14:creationId xmlns:p14="http://schemas.microsoft.com/office/powerpoint/2010/main" val="273690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827579" y="2867800"/>
            <a:ext cx="8934116" cy="1122401"/>
          </a:xfrm>
          <a:prstGeom prst="rect">
            <a:avLst/>
          </a:prstGeom>
        </p:spPr>
        <p:txBody>
          <a:bodyPr spcFirstLastPara="1" wrap="square" lIns="121901" tIns="121901" rIns="121901" bIns="121901" anchor="ctr" anchorCtr="0">
            <a:noAutofit/>
          </a:bodyPr>
          <a:lstStyle/>
          <a:p>
            <a:r>
              <a:rPr lang="en-US" sz="5333" b="0" dirty="0"/>
              <a:t>Finance Query Self-Service</a:t>
            </a:r>
            <a:br>
              <a:rPr lang="en-US" sz="5333" b="0" dirty="0"/>
            </a:br>
            <a:r>
              <a:rPr lang="en-US" sz="5333" b="0" dirty="0"/>
              <a:t>10 Fund Account View</a:t>
            </a:r>
            <a:endParaRPr sz="5333" b="0" dirty="0"/>
          </a:p>
        </p:txBody>
      </p:sp>
      <p:sp>
        <p:nvSpPr>
          <p:cNvPr id="184" name="Google Shape;184;p27"/>
          <p:cNvSpPr txBox="1">
            <a:spLocks noGrp="1"/>
          </p:cNvSpPr>
          <p:nvPr>
            <p:ph type="title" idx="2"/>
          </p:nvPr>
        </p:nvSpPr>
        <p:spPr>
          <a:xfrm>
            <a:off x="950967" y="2702600"/>
            <a:ext cx="1977503" cy="1452800"/>
          </a:xfrm>
          <a:prstGeom prst="rect">
            <a:avLst/>
          </a:prstGeom>
        </p:spPr>
        <p:txBody>
          <a:bodyPr spcFirstLastPara="1" wrap="square" lIns="121901" tIns="121901" rIns="121901" bIns="121901" anchor="ctr" anchorCtr="0">
            <a:noAutofit/>
          </a:bodyPr>
          <a:lstStyle/>
          <a:p>
            <a:r>
              <a:rPr lang="en" dirty="0"/>
              <a:t>05</a:t>
            </a:r>
            <a:endParaRPr dirty="0"/>
          </a:p>
        </p:txBody>
      </p:sp>
      <p:sp>
        <p:nvSpPr>
          <p:cNvPr id="4" name="TextBox 3">
            <a:extLst>
              <a:ext uri="{FF2B5EF4-FFF2-40B4-BE49-F238E27FC236}">
                <a16:creationId xmlns:a16="http://schemas.microsoft.com/office/drawing/2014/main" id="{CBA58656-A28E-43B2-9A37-FFB6AFAF0894}"/>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26</a:t>
            </a:r>
          </a:p>
        </p:txBody>
      </p:sp>
    </p:spTree>
    <p:extLst>
      <p:ext uri="{BB962C8B-B14F-4D97-AF65-F5344CB8AC3E}">
        <p14:creationId xmlns:p14="http://schemas.microsoft.com/office/powerpoint/2010/main" val="390217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900"/>
            <a:ext cx="4267201" cy="561240"/>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15150" y="104587"/>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10 Fund View</a:t>
            </a:r>
          </a:p>
        </p:txBody>
      </p:sp>
      <p:sp>
        <p:nvSpPr>
          <p:cNvPr id="15" name="TextBox 14">
            <a:extLst>
              <a:ext uri="{FF2B5EF4-FFF2-40B4-BE49-F238E27FC236}">
                <a16:creationId xmlns:a16="http://schemas.microsoft.com/office/drawing/2014/main" id="{39691A61-3983-4875-AA53-EFA9D48CB75F}"/>
              </a:ext>
            </a:extLst>
          </p:cNvPr>
          <p:cNvSpPr txBox="1"/>
          <p:nvPr/>
        </p:nvSpPr>
        <p:spPr>
          <a:xfrm>
            <a:off x="215150" y="942174"/>
            <a:ext cx="8546356" cy="379656"/>
          </a:xfrm>
          <a:prstGeom prst="rect">
            <a:avLst/>
          </a:prstGeom>
          <a:noFill/>
        </p:spPr>
        <p:txBody>
          <a:bodyPr wrap="square" rtlCol="0">
            <a:spAutoFit/>
          </a:bodyPr>
          <a:lstStyle/>
          <a:p>
            <a:pPr defTabSz="609585">
              <a:buClr>
                <a:srgbClr val="000000"/>
              </a:buClr>
            </a:pPr>
            <a:r>
              <a:rPr lang="en-US" sz="1867" kern="0" dirty="0">
                <a:solidFill>
                  <a:srgbClr val="000000"/>
                </a:solidFill>
                <a:latin typeface="Arial"/>
                <a:cs typeface="Arial"/>
                <a:sym typeface="Arial"/>
              </a:rPr>
              <a:t>This is how a 10 fund accounts will look in Finance Query in Self-Service</a:t>
            </a:r>
          </a:p>
        </p:txBody>
      </p:sp>
      <p:pic>
        <p:nvPicPr>
          <p:cNvPr id="50" name="Picture 49">
            <a:extLst>
              <a:ext uri="{FF2B5EF4-FFF2-40B4-BE49-F238E27FC236}">
                <a16:creationId xmlns:a16="http://schemas.microsoft.com/office/drawing/2014/main" id="{7AB9254E-1F7D-4884-B8DD-E14F39D50C7A}"/>
              </a:ext>
            </a:extLst>
          </p:cNvPr>
          <p:cNvPicPr>
            <a:picLocks noChangeAspect="1"/>
          </p:cNvPicPr>
          <p:nvPr/>
        </p:nvPicPr>
        <p:blipFill>
          <a:blip r:embed="rId3"/>
          <a:stretch>
            <a:fillRect/>
          </a:stretch>
        </p:blipFill>
        <p:spPr>
          <a:xfrm>
            <a:off x="95126" y="1367237"/>
            <a:ext cx="12001748" cy="5331863"/>
          </a:xfrm>
          <a:prstGeom prst="rect">
            <a:avLst/>
          </a:prstGeom>
        </p:spPr>
      </p:pic>
      <p:sp>
        <p:nvSpPr>
          <p:cNvPr id="6" name="Google Shape;554;p43">
            <a:extLst>
              <a:ext uri="{FF2B5EF4-FFF2-40B4-BE49-F238E27FC236}">
                <a16:creationId xmlns:a16="http://schemas.microsoft.com/office/drawing/2014/main" id="{53B8679D-F30F-4D69-9D18-FAB80C7BF2C3}"/>
              </a:ext>
            </a:extLst>
          </p:cNvPr>
          <p:cNvSpPr/>
          <p:nvPr/>
        </p:nvSpPr>
        <p:spPr>
          <a:xfrm>
            <a:off x="161361" y="1037638"/>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15183948-F966-4303-8471-0987223FA0E9}"/>
              </a:ext>
            </a:extLst>
          </p:cNvPr>
          <p:cNvSpPr txBox="1"/>
          <p:nvPr/>
        </p:nvSpPr>
        <p:spPr>
          <a:xfrm>
            <a:off x="11510683" y="641873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27</a:t>
            </a:r>
          </a:p>
        </p:txBody>
      </p:sp>
    </p:spTree>
    <p:extLst>
      <p:ext uri="{BB962C8B-B14F-4D97-AF65-F5344CB8AC3E}">
        <p14:creationId xmlns:p14="http://schemas.microsoft.com/office/powerpoint/2010/main" val="58866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4" name="Google Shape;465;p43" descr="Timeline background shape">
            <a:extLst>
              <a:ext uri="{FF2B5EF4-FFF2-40B4-BE49-F238E27FC236}">
                <a16:creationId xmlns:a16="http://schemas.microsoft.com/office/drawing/2014/main" id="{31B244E0-F454-4E2C-8DB5-52E261AF10BB}"/>
              </a:ext>
            </a:extLst>
          </p:cNvPr>
          <p:cNvSpPr/>
          <p:nvPr/>
        </p:nvSpPr>
        <p:spPr>
          <a:xfrm>
            <a:off x="131482" y="158901"/>
            <a:ext cx="4111813" cy="582409"/>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TextBox 11">
            <a:extLst>
              <a:ext uri="{FF2B5EF4-FFF2-40B4-BE49-F238E27FC236}">
                <a16:creationId xmlns:a16="http://schemas.microsoft.com/office/drawing/2014/main" id="{20E6AE2C-C8EC-45BF-A1A3-304CAC8D7D64}"/>
              </a:ext>
            </a:extLst>
          </p:cNvPr>
          <p:cNvSpPr txBox="1"/>
          <p:nvPr/>
        </p:nvSpPr>
        <p:spPr>
          <a:xfrm>
            <a:off x="131482" y="115671"/>
            <a:ext cx="4207437" cy="872098"/>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10 Fund Account</a:t>
            </a:r>
          </a:p>
          <a:p>
            <a:pPr defTabSz="1219170">
              <a:buClr>
                <a:srgbClr val="000000"/>
              </a:buClr>
            </a:pPr>
            <a:endParaRPr lang="en-US" sz="1867" kern="0" dirty="0">
              <a:solidFill>
                <a:srgbClr val="000000"/>
              </a:solidFill>
              <a:latin typeface="Arial"/>
              <a:cs typeface="Arial"/>
              <a:sym typeface="Arial"/>
            </a:endParaRPr>
          </a:p>
        </p:txBody>
      </p:sp>
      <p:sp>
        <p:nvSpPr>
          <p:cNvPr id="13" name="TextBox 12">
            <a:extLst>
              <a:ext uri="{FF2B5EF4-FFF2-40B4-BE49-F238E27FC236}">
                <a16:creationId xmlns:a16="http://schemas.microsoft.com/office/drawing/2014/main" id="{B008F959-FFF9-4FC3-95C7-5F9C07CA3191}"/>
              </a:ext>
            </a:extLst>
          </p:cNvPr>
          <p:cNvSpPr txBox="1"/>
          <p:nvPr/>
        </p:nvSpPr>
        <p:spPr>
          <a:xfrm>
            <a:off x="298826" y="1068247"/>
            <a:ext cx="10960847" cy="666977"/>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panose="020B0604020202020204" pitchFamily="34" charset="0"/>
                <a:cs typeface="Arial" panose="020B0604020202020204" pitchFamily="34" charset="0"/>
                <a:sym typeface="Arial"/>
              </a:rPr>
              <a:t>To view accounts/expenses that </a:t>
            </a:r>
            <a:r>
              <a:rPr lang="en-US" sz="1867" dirty="0">
                <a:solidFill>
                  <a:srgbClr val="191919"/>
                </a:solidFill>
                <a:latin typeface="Arial" panose="020B0604020202020204" pitchFamily="34" charset="0"/>
                <a:ea typeface="MS PGothic" panose="020B0600070205080204" pitchFamily="34" charset="-128"/>
                <a:cs typeface="Arial" panose="020B0604020202020204" pitchFamily="34" charset="0"/>
                <a:sym typeface="Arial"/>
              </a:rPr>
              <a:t>flow into umbrella object codes, you must click on the blue down arrow to expand the account</a:t>
            </a:r>
            <a:endParaRPr lang="en-US" sz="1867" kern="0" dirty="0">
              <a:solidFill>
                <a:srgbClr val="191919"/>
              </a:solidFill>
              <a:latin typeface="Arial" panose="020B060402020202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927C31F7-3676-4D88-8F5D-6C444B1B7E0C}"/>
              </a:ext>
            </a:extLst>
          </p:cNvPr>
          <p:cNvPicPr>
            <a:picLocks noChangeAspect="1"/>
          </p:cNvPicPr>
          <p:nvPr/>
        </p:nvPicPr>
        <p:blipFill>
          <a:blip r:embed="rId3"/>
          <a:stretch>
            <a:fillRect/>
          </a:stretch>
        </p:blipFill>
        <p:spPr>
          <a:xfrm>
            <a:off x="167343" y="3178522"/>
            <a:ext cx="11971941" cy="2791449"/>
          </a:xfrm>
          <a:prstGeom prst="rect">
            <a:avLst/>
          </a:prstGeom>
        </p:spPr>
      </p:pic>
      <p:pic>
        <p:nvPicPr>
          <p:cNvPr id="3" name="Picture 2">
            <a:extLst>
              <a:ext uri="{FF2B5EF4-FFF2-40B4-BE49-F238E27FC236}">
                <a16:creationId xmlns:a16="http://schemas.microsoft.com/office/drawing/2014/main" id="{F076C2CA-536C-4055-A06F-E7D379AD52CC}"/>
              </a:ext>
            </a:extLst>
          </p:cNvPr>
          <p:cNvPicPr>
            <a:picLocks noChangeAspect="1"/>
          </p:cNvPicPr>
          <p:nvPr/>
        </p:nvPicPr>
        <p:blipFill>
          <a:blip r:embed="rId4"/>
          <a:stretch>
            <a:fillRect/>
          </a:stretch>
        </p:blipFill>
        <p:spPr>
          <a:xfrm>
            <a:off x="131482" y="1882520"/>
            <a:ext cx="11971943" cy="830541"/>
          </a:xfrm>
          <a:prstGeom prst="rect">
            <a:avLst/>
          </a:prstGeom>
        </p:spPr>
      </p:pic>
      <p:sp>
        <p:nvSpPr>
          <p:cNvPr id="9" name="Oval 8">
            <a:extLst>
              <a:ext uri="{FF2B5EF4-FFF2-40B4-BE49-F238E27FC236}">
                <a16:creationId xmlns:a16="http://schemas.microsoft.com/office/drawing/2014/main" id="{532FC9E8-27B7-440E-828C-6760D65BE786}"/>
              </a:ext>
            </a:extLst>
          </p:cNvPr>
          <p:cNvSpPr/>
          <p:nvPr/>
        </p:nvSpPr>
        <p:spPr>
          <a:xfrm>
            <a:off x="167343" y="2297791"/>
            <a:ext cx="262965" cy="224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0" name="Straight Arrow Connector 9">
            <a:extLst>
              <a:ext uri="{FF2B5EF4-FFF2-40B4-BE49-F238E27FC236}">
                <a16:creationId xmlns:a16="http://schemas.microsoft.com/office/drawing/2014/main" id="{EBE13E29-C551-4B1B-855E-56087D591AAF}"/>
              </a:ext>
            </a:extLst>
          </p:cNvPr>
          <p:cNvCxnSpPr>
            <a:cxnSpLocks/>
          </p:cNvCxnSpPr>
          <p:nvPr/>
        </p:nvCxnSpPr>
        <p:spPr>
          <a:xfrm flipH="1">
            <a:off x="836705" y="1731338"/>
            <a:ext cx="382496" cy="4139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Google Shape;554;p43">
            <a:extLst>
              <a:ext uri="{FF2B5EF4-FFF2-40B4-BE49-F238E27FC236}">
                <a16:creationId xmlns:a16="http://schemas.microsoft.com/office/drawing/2014/main" id="{059B8DBE-AAB2-46F1-84B1-93BD9D85131A}"/>
              </a:ext>
            </a:extLst>
          </p:cNvPr>
          <p:cNvSpPr/>
          <p:nvPr/>
        </p:nvSpPr>
        <p:spPr>
          <a:xfrm>
            <a:off x="215156" y="1167780"/>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F1F60602-7D8F-41B1-B754-C4A54BA8218C}"/>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28</a:t>
            </a:r>
          </a:p>
        </p:txBody>
      </p:sp>
    </p:spTree>
    <p:extLst>
      <p:ext uri="{BB962C8B-B14F-4D97-AF65-F5344CB8AC3E}">
        <p14:creationId xmlns:p14="http://schemas.microsoft.com/office/powerpoint/2010/main" val="1866076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4" name="Google Shape;465;p43" descr="Timeline background shape">
            <a:extLst>
              <a:ext uri="{FF2B5EF4-FFF2-40B4-BE49-F238E27FC236}">
                <a16:creationId xmlns:a16="http://schemas.microsoft.com/office/drawing/2014/main" id="{31B244E0-F454-4E2C-8DB5-52E261AF10BB}"/>
              </a:ext>
            </a:extLst>
          </p:cNvPr>
          <p:cNvSpPr/>
          <p:nvPr/>
        </p:nvSpPr>
        <p:spPr>
          <a:xfrm>
            <a:off x="119527" y="158901"/>
            <a:ext cx="7279343" cy="561833"/>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TextBox 11">
            <a:extLst>
              <a:ext uri="{FF2B5EF4-FFF2-40B4-BE49-F238E27FC236}">
                <a16:creationId xmlns:a16="http://schemas.microsoft.com/office/drawing/2014/main" id="{20E6AE2C-C8EC-45BF-A1A3-304CAC8D7D64}"/>
              </a:ext>
            </a:extLst>
          </p:cNvPr>
          <p:cNvSpPr txBox="1"/>
          <p:nvPr/>
        </p:nvSpPr>
        <p:spPr>
          <a:xfrm>
            <a:off x="94045" y="107537"/>
            <a:ext cx="9144000" cy="872098"/>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10 Fund Account: Drill into Actuals</a:t>
            </a:r>
          </a:p>
          <a:p>
            <a:pPr defTabSz="1219170">
              <a:buClr>
                <a:srgbClr val="000000"/>
              </a:buClr>
            </a:pPr>
            <a:endParaRPr lang="en-US" sz="1867"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D38DA421-8449-445E-BF86-3580E18130B3}"/>
              </a:ext>
            </a:extLst>
          </p:cNvPr>
          <p:cNvSpPr txBox="1"/>
          <p:nvPr/>
        </p:nvSpPr>
        <p:spPr>
          <a:xfrm>
            <a:off x="310234" y="1128063"/>
            <a:ext cx="10960847" cy="666977"/>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panose="020B0604020202020204" pitchFamily="34" charset="0"/>
                <a:cs typeface="Arial" panose="020B0604020202020204" pitchFamily="34" charset="0"/>
                <a:sym typeface="Arial"/>
              </a:rPr>
              <a:t>To view detailed actual expenses, left click on the “actuals” amount to drill down into the actual line items</a:t>
            </a:r>
          </a:p>
        </p:txBody>
      </p:sp>
      <p:grpSp>
        <p:nvGrpSpPr>
          <p:cNvPr id="33" name="Google Shape;553;p43">
            <a:extLst>
              <a:ext uri="{FF2B5EF4-FFF2-40B4-BE49-F238E27FC236}">
                <a16:creationId xmlns:a16="http://schemas.microsoft.com/office/drawing/2014/main" id="{C9092D0A-947A-4552-BEF7-F04828B457AE}"/>
              </a:ext>
            </a:extLst>
          </p:cNvPr>
          <p:cNvGrpSpPr/>
          <p:nvPr/>
        </p:nvGrpSpPr>
        <p:grpSpPr>
          <a:xfrm>
            <a:off x="198051" y="1192462"/>
            <a:ext cx="159996" cy="243375"/>
            <a:chOff x="5083925" y="2066350"/>
            <a:chExt cx="28825" cy="41550"/>
          </a:xfrm>
          <a:solidFill>
            <a:schemeClr val="tx2"/>
          </a:solidFill>
        </p:grpSpPr>
        <p:sp>
          <p:nvSpPr>
            <p:cNvPr id="34" name="Google Shape;554;p43">
              <a:extLst>
                <a:ext uri="{FF2B5EF4-FFF2-40B4-BE49-F238E27FC236}">
                  <a16:creationId xmlns:a16="http://schemas.microsoft.com/office/drawing/2014/main" id="{F116BBAA-2C8E-4804-8658-E5A31B4CDBBD}"/>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5" name="Google Shape;555;p43">
              <a:extLst>
                <a:ext uri="{FF2B5EF4-FFF2-40B4-BE49-F238E27FC236}">
                  <a16:creationId xmlns:a16="http://schemas.microsoft.com/office/drawing/2014/main" id="{54F431E6-51AB-41E5-8312-77E965D38007}"/>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76B3DF00-BA3B-4C40-93A9-5EE939EF5E28}"/>
              </a:ext>
            </a:extLst>
          </p:cNvPr>
          <p:cNvPicPr>
            <a:picLocks noChangeAspect="1"/>
          </p:cNvPicPr>
          <p:nvPr/>
        </p:nvPicPr>
        <p:blipFill>
          <a:blip r:embed="rId3"/>
          <a:stretch>
            <a:fillRect/>
          </a:stretch>
        </p:blipFill>
        <p:spPr>
          <a:xfrm>
            <a:off x="358048" y="4554735"/>
            <a:ext cx="11325165" cy="1915815"/>
          </a:xfrm>
          <a:prstGeom prst="rect">
            <a:avLst/>
          </a:prstGeom>
        </p:spPr>
      </p:pic>
      <p:grpSp>
        <p:nvGrpSpPr>
          <p:cNvPr id="11" name="Group 10">
            <a:extLst>
              <a:ext uri="{FF2B5EF4-FFF2-40B4-BE49-F238E27FC236}">
                <a16:creationId xmlns:a16="http://schemas.microsoft.com/office/drawing/2014/main" id="{5DA6807F-B73F-4AC1-8224-487A880F1AA3}"/>
              </a:ext>
            </a:extLst>
          </p:cNvPr>
          <p:cNvGrpSpPr/>
          <p:nvPr/>
        </p:nvGrpSpPr>
        <p:grpSpPr>
          <a:xfrm>
            <a:off x="1027959" y="1999163"/>
            <a:ext cx="9108136" cy="2375613"/>
            <a:chOff x="770969" y="1499372"/>
            <a:chExt cx="6741455" cy="1718611"/>
          </a:xfrm>
        </p:grpSpPr>
        <p:pic>
          <p:nvPicPr>
            <p:cNvPr id="3" name="Picture 2">
              <a:extLst>
                <a:ext uri="{FF2B5EF4-FFF2-40B4-BE49-F238E27FC236}">
                  <a16:creationId xmlns:a16="http://schemas.microsoft.com/office/drawing/2014/main" id="{111CC1ED-2296-435F-984F-0371CFF054BC}"/>
                </a:ext>
              </a:extLst>
            </p:cNvPr>
            <p:cNvPicPr>
              <a:picLocks noChangeAspect="1"/>
            </p:cNvPicPr>
            <p:nvPr/>
          </p:nvPicPr>
          <p:blipFill rotWithShape="1">
            <a:blip r:embed="rId4"/>
            <a:srcRect r="265" b="36352"/>
            <a:stretch/>
          </p:blipFill>
          <p:spPr>
            <a:xfrm>
              <a:off x="770969" y="1499372"/>
              <a:ext cx="6741455" cy="1718611"/>
            </a:xfrm>
            <a:prstGeom prst="rect">
              <a:avLst/>
            </a:prstGeom>
          </p:spPr>
        </p:pic>
        <p:sp>
          <p:nvSpPr>
            <p:cNvPr id="23" name="Oval 22">
              <a:extLst>
                <a:ext uri="{FF2B5EF4-FFF2-40B4-BE49-F238E27FC236}">
                  <a16:creationId xmlns:a16="http://schemas.microsoft.com/office/drawing/2014/main" id="{5F18436E-718D-41E1-909B-0903D8B4C668}"/>
                </a:ext>
              </a:extLst>
            </p:cNvPr>
            <p:cNvSpPr/>
            <p:nvPr/>
          </p:nvSpPr>
          <p:spPr>
            <a:xfrm>
              <a:off x="4915225" y="2761862"/>
              <a:ext cx="678751" cy="402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25" name="Straight Arrow Connector 24">
              <a:extLst>
                <a:ext uri="{FF2B5EF4-FFF2-40B4-BE49-F238E27FC236}">
                  <a16:creationId xmlns:a16="http://schemas.microsoft.com/office/drawing/2014/main" id="{80FB23CC-961F-4D47-BCD2-FDBC23BB0C7A}"/>
                </a:ext>
              </a:extLst>
            </p:cNvPr>
            <p:cNvCxnSpPr>
              <a:cxnSpLocks/>
            </p:cNvCxnSpPr>
            <p:nvPr/>
          </p:nvCxnSpPr>
          <p:spPr>
            <a:xfrm>
              <a:off x="4812905" y="2312018"/>
              <a:ext cx="204640" cy="4666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9EAAB0BE-370C-4D3F-ACBC-281C5C1FE457}"/>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29</a:t>
            </a:r>
          </a:p>
        </p:txBody>
      </p:sp>
    </p:spTree>
    <p:extLst>
      <p:ext uri="{BB962C8B-B14F-4D97-AF65-F5344CB8AC3E}">
        <p14:creationId xmlns:p14="http://schemas.microsoft.com/office/powerpoint/2010/main" val="156606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579928" y="2867799"/>
            <a:ext cx="9364421" cy="1122401"/>
          </a:xfrm>
          <a:prstGeom prst="rect">
            <a:avLst/>
          </a:prstGeom>
        </p:spPr>
        <p:txBody>
          <a:bodyPr spcFirstLastPara="1" wrap="square" lIns="121901" tIns="121901" rIns="121901" bIns="121901" anchor="ctr" anchorCtr="0">
            <a:noAutofit/>
          </a:bodyPr>
          <a:lstStyle/>
          <a:p>
            <a:r>
              <a:rPr lang="en-US" sz="5333" b="0" dirty="0"/>
              <a:t>Finance Query Self-Service Log In </a:t>
            </a:r>
            <a:endParaRPr sz="5333" b="0" dirty="0"/>
          </a:p>
        </p:txBody>
      </p:sp>
      <p:sp>
        <p:nvSpPr>
          <p:cNvPr id="184" name="Google Shape;184;p27"/>
          <p:cNvSpPr txBox="1">
            <a:spLocks noGrp="1"/>
          </p:cNvSpPr>
          <p:nvPr>
            <p:ph type="title" idx="2"/>
          </p:nvPr>
        </p:nvSpPr>
        <p:spPr>
          <a:xfrm>
            <a:off x="950967" y="2702600"/>
            <a:ext cx="1977503" cy="1452800"/>
          </a:xfrm>
          <a:prstGeom prst="rect">
            <a:avLst/>
          </a:prstGeom>
        </p:spPr>
        <p:txBody>
          <a:bodyPr spcFirstLastPara="1" wrap="square" lIns="121901" tIns="121901" rIns="121901" bIns="121901" anchor="ctr" anchorCtr="0">
            <a:noAutofit/>
          </a:bodyPr>
          <a:lstStyle/>
          <a:p>
            <a:r>
              <a:rPr lang="en" dirty="0"/>
              <a:t>01</a:t>
            </a:r>
            <a:endParaRPr dirty="0"/>
          </a:p>
        </p:txBody>
      </p:sp>
      <p:sp>
        <p:nvSpPr>
          <p:cNvPr id="4" name="TextBox 3">
            <a:extLst>
              <a:ext uri="{FF2B5EF4-FFF2-40B4-BE49-F238E27FC236}">
                <a16:creationId xmlns:a16="http://schemas.microsoft.com/office/drawing/2014/main" id="{5078CEC3-49F4-4CE9-BECC-765A09390A50}"/>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16</a:t>
            </a:r>
          </a:p>
        </p:txBody>
      </p:sp>
    </p:spTree>
    <p:extLst>
      <p:ext uri="{BB962C8B-B14F-4D97-AF65-F5344CB8AC3E}">
        <p14:creationId xmlns:p14="http://schemas.microsoft.com/office/powerpoint/2010/main" val="346529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4" name="Google Shape;465;p43" descr="Timeline background shape">
            <a:extLst>
              <a:ext uri="{FF2B5EF4-FFF2-40B4-BE49-F238E27FC236}">
                <a16:creationId xmlns:a16="http://schemas.microsoft.com/office/drawing/2014/main" id="{31B244E0-F454-4E2C-8DB5-52E261AF10BB}"/>
              </a:ext>
            </a:extLst>
          </p:cNvPr>
          <p:cNvSpPr/>
          <p:nvPr/>
        </p:nvSpPr>
        <p:spPr>
          <a:xfrm>
            <a:off x="120565" y="182497"/>
            <a:ext cx="8737601" cy="627121"/>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TextBox 11">
            <a:extLst>
              <a:ext uri="{FF2B5EF4-FFF2-40B4-BE49-F238E27FC236}">
                <a16:creationId xmlns:a16="http://schemas.microsoft.com/office/drawing/2014/main" id="{20E6AE2C-C8EC-45BF-A1A3-304CAC8D7D64}"/>
              </a:ext>
            </a:extLst>
          </p:cNvPr>
          <p:cNvSpPr txBox="1"/>
          <p:nvPr/>
        </p:nvSpPr>
        <p:spPr>
          <a:xfrm>
            <a:off x="120565" y="187048"/>
            <a:ext cx="9182772"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10 Fund Account: Transaction Detail View</a:t>
            </a:r>
            <a:endParaRPr lang="en-US" sz="1867"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D38DA421-8449-445E-BF86-3580E18130B3}"/>
              </a:ext>
            </a:extLst>
          </p:cNvPr>
          <p:cNvSpPr txBox="1"/>
          <p:nvPr/>
        </p:nvSpPr>
        <p:spPr>
          <a:xfrm>
            <a:off x="310234" y="1128063"/>
            <a:ext cx="10960847" cy="666977"/>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panose="020B0604020202020204" pitchFamily="34" charset="0"/>
                <a:cs typeface="Arial" panose="020B0604020202020204" pitchFamily="34" charset="0"/>
                <a:sym typeface="Arial"/>
              </a:rPr>
              <a:t>To view details on specific actuals, left click on the “document” number to drill into the transaction detail view </a:t>
            </a:r>
          </a:p>
        </p:txBody>
      </p:sp>
      <p:grpSp>
        <p:nvGrpSpPr>
          <p:cNvPr id="33" name="Google Shape;553;p43">
            <a:extLst>
              <a:ext uri="{FF2B5EF4-FFF2-40B4-BE49-F238E27FC236}">
                <a16:creationId xmlns:a16="http://schemas.microsoft.com/office/drawing/2014/main" id="{C9092D0A-947A-4552-BEF7-F04828B457AE}"/>
              </a:ext>
            </a:extLst>
          </p:cNvPr>
          <p:cNvGrpSpPr/>
          <p:nvPr/>
        </p:nvGrpSpPr>
        <p:grpSpPr>
          <a:xfrm>
            <a:off x="186098" y="1180509"/>
            <a:ext cx="159996" cy="243375"/>
            <a:chOff x="5083925" y="2066350"/>
            <a:chExt cx="28825" cy="41550"/>
          </a:xfrm>
          <a:solidFill>
            <a:schemeClr val="tx2"/>
          </a:solidFill>
        </p:grpSpPr>
        <p:sp>
          <p:nvSpPr>
            <p:cNvPr id="34" name="Google Shape;554;p43">
              <a:extLst>
                <a:ext uri="{FF2B5EF4-FFF2-40B4-BE49-F238E27FC236}">
                  <a16:creationId xmlns:a16="http://schemas.microsoft.com/office/drawing/2014/main" id="{F116BBAA-2C8E-4804-8658-E5A31B4CDBBD}"/>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5" name="Google Shape;555;p43">
              <a:extLst>
                <a:ext uri="{FF2B5EF4-FFF2-40B4-BE49-F238E27FC236}">
                  <a16:creationId xmlns:a16="http://schemas.microsoft.com/office/drawing/2014/main" id="{54F431E6-51AB-41E5-8312-77E965D38007}"/>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F4F88158-136B-43EC-9B2D-0A39B0CC4517}"/>
              </a:ext>
            </a:extLst>
          </p:cNvPr>
          <p:cNvPicPr>
            <a:picLocks noChangeAspect="1"/>
          </p:cNvPicPr>
          <p:nvPr/>
        </p:nvPicPr>
        <p:blipFill>
          <a:blip r:embed="rId3"/>
          <a:stretch>
            <a:fillRect/>
          </a:stretch>
        </p:blipFill>
        <p:spPr>
          <a:xfrm>
            <a:off x="615004" y="3197108"/>
            <a:ext cx="10890272" cy="3585053"/>
          </a:xfrm>
          <a:prstGeom prst="rect">
            <a:avLst/>
          </a:prstGeom>
        </p:spPr>
      </p:pic>
      <p:grpSp>
        <p:nvGrpSpPr>
          <p:cNvPr id="13" name="Group 12">
            <a:extLst>
              <a:ext uri="{FF2B5EF4-FFF2-40B4-BE49-F238E27FC236}">
                <a16:creationId xmlns:a16="http://schemas.microsoft.com/office/drawing/2014/main" id="{4BC632BD-B4C9-4951-9CAF-37BF8EF87E00}"/>
              </a:ext>
            </a:extLst>
          </p:cNvPr>
          <p:cNvGrpSpPr/>
          <p:nvPr/>
        </p:nvGrpSpPr>
        <p:grpSpPr>
          <a:xfrm>
            <a:off x="650865" y="2009938"/>
            <a:ext cx="10960847" cy="1026829"/>
            <a:chOff x="488148" y="1468241"/>
            <a:chExt cx="8220635" cy="770122"/>
          </a:xfrm>
        </p:grpSpPr>
        <p:pic>
          <p:nvPicPr>
            <p:cNvPr id="5" name="Picture 4">
              <a:extLst>
                <a:ext uri="{FF2B5EF4-FFF2-40B4-BE49-F238E27FC236}">
                  <a16:creationId xmlns:a16="http://schemas.microsoft.com/office/drawing/2014/main" id="{F61EB337-3EC6-414C-A935-AFB5DEC30D5E}"/>
                </a:ext>
              </a:extLst>
            </p:cNvPr>
            <p:cNvPicPr>
              <a:picLocks noChangeAspect="1"/>
            </p:cNvPicPr>
            <p:nvPr/>
          </p:nvPicPr>
          <p:blipFill>
            <a:blip r:embed="rId4"/>
            <a:stretch>
              <a:fillRect/>
            </a:stretch>
          </p:blipFill>
          <p:spPr>
            <a:xfrm>
              <a:off x="488148" y="1468241"/>
              <a:ext cx="8220635" cy="706023"/>
            </a:xfrm>
            <a:prstGeom prst="rect">
              <a:avLst/>
            </a:prstGeom>
          </p:spPr>
        </p:pic>
        <p:sp>
          <p:nvSpPr>
            <p:cNvPr id="15" name="Oval 14">
              <a:extLst>
                <a:ext uri="{FF2B5EF4-FFF2-40B4-BE49-F238E27FC236}">
                  <a16:creationId xmlns:a16="http://schemas.microsoft.com/office/drawing/2014/main" id="{9EBC9E38-DDC3-4B9D-AA95-40C77E61FF32}"/>
                </a:ext>
              </a:extLst>
            </p:cNvPr>
            <p:cNvSpPr/>
            <p:nvPr/>
          </p:nvSpPr>
          <p:spPr>
            <a:xfrm>
              <a:off x="488148" y="1821252"/>
              <a:ext cx="687777" cy="4171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6" name="Straight Arrow Connector 15">
              <a:extLst>
                <a:ext uri="{FF2B5EF4-FFF2-40B4-BE49-F238E27FC236}">
                  <a16:creationId xmlns:a16="http://schemas.microsoft.com/office/drawing/2014/main" id="{8814B952-1AB5-401A-9B53-F57E4C250B53}"/>
                </a:ext>
              </a:extLst>
            </p:cNvPr>
            <p:cNvCxnSpPr>
              <a:cxnSpLocks/>
            </p:cNvCxnSpPr>
            <p:nvPr/>
          </p:nvCxnSpPr>
          <p:spPr>
            <a:xfrm flipH="1">
              <a:off x="1069121" y="1572918"/>
              <a:ext cx="239726" cy="2964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DE35383F-C9F4-47F9-BE18-CA083637A57A}"/>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30</a:t>
            </a:r>
          </a:p>
        </p:txBody>
      </p:sp>
    </p:spTree>
    <p:extLst>
      <p:ext uri="{BB962C8B-B14F-4D97-AF65-F5344CB8AC3E}">
        <p14:creationId xmlns:p14="http://schemas.microsoft.com/office/powerpoint/2010/main" val="6802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4" name="Google Shape;465;p43" descr="Timeline background shape">
            <a:extLst>
              <a:ext uri="{FF2B5EF4-FFF2-40B4-BE49-F238E27FC236}">
                <a16:creationId xmlns:a16="http://schemas.microsoft.com/office/drawing/2014/main" id="{31B244E0-F454-4E2C-8DB5-52E261AF10BB}"/>
              </a:ext>
            </a:extLst>
          </p:cNvPr>
          <p:cNvSpPr/>
          <p:nvPr/>
        </p:nvSpPr>
        <p:spPr>
          <a:xfrm>
            <a:off x="119527" y="158901"/>
            <a:ext cx="7171767" cy="615828"/>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TextBox 11">
            <a:extLst>
              <a:ext uri="{FF2B5EF4-FFF2-40B4-BE49-F238E27FC236}">
                <a16:creationId xmlns:a16="http://schemas.microsoft.com/office/drawing/2014/main" id="{20E6AE2C-C8EC-45BF-A1A3-304CAC8D7D64}"/>
              </a:ext>
            </a:extLst>
          </p:cNvPr>
          <p:cNvSpPr txBox="1"/>
          <p:nvPr/>
        </p:nvSpPr>
        <p:spPr>
          <a:xfrm>
            <a:off x="99397" y="149677"/>
            <a:ext cx="9144000" cy="872098"/>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10 Fund Account: Drill into Budget </a:t>
            </a:r>
          </a:p>
          <a:p>
            <a:pPr defTabSz="1219170">
              <a:buClr>
                <a:srgbClr val="000000"/>
              </a:buClr>
            </a:pPr>
            <a:endParaRPr lang="en-US" sz="1867" kern="0" dirty="0">
              <a:solidFill>
                <a:srgbClr val="000000"/>
              </a:solidFill>
              <a:latin typeface="Arial"/>
              <a:cs typeface="Arial"/>
              <a:sym typeface="Arial"/>
            </a:endParaRPr>
          </a:p>
        </p:txBody>
      </p:sp>
      <p:grpSp>
        <p:nvGrpSpPr>
          <p:cNvPr id="8" name="Group 7">
            <a:extLst>
              <a:ext uri="{FF2B5EF4-FFF2-40B4-BE49-F238E27FC236}">
                <a16:creationId xmlns:a16="http://schemas.microsoft.com/office/drawing/2014/main" id="{C7091BA6-1A6C-41E2-9801-0042B98D1D67}"/>
              </a:ext>
            </a:extLst>
          </p:cNvPr>
          <p:cNvGrpSpPr/>
          <p:nvPr/>
        </p:nvGrpSpPr>
        <p:grpSpPr>
          <a:xfrm>
            <a:off x="298821" y="3423884"/>
            <a:ext cx="11391155" cy="1225667"/>
            <a:chOff x="224119" y="2326616"/>
            <a:chExt cx="8444754" cy="878212"/>
          </a:xfrm>
        </p:grpSpPr>
        <p:pic>
          <p:nvPicPr>
            <p:cNvPr id="2" name="Picture 1">
              <a:extLst>
                <a:ext uri="{FF2B5EF4-FFF2-40B4-BE49-F238E27FC236}">
                  <a16:creationId xmlns:a16="http://schemas.microsoft.com/office/drawing/2014/main" id="{3118BAA8-D2C2-4728-8517-533F9CFB5B3B}"/>
                </a:ext>
              </a:extLst>
            </p:cNvPr>
            <p:cNvPicPr>
              <a:picLocks noChangeAspect="1"/>
            </p:cNvPicPr>
            <p:nvPr/>
          </p:nvPicPr>
          <p:blipFill>
            <a:blip r:embed="rId3"/>
            <a:stretch>
              <a:fillRect/>
            </a:stretch>
          </p:blipFill>
          <p:spPr>
            <a:xfrm>
              <a:off x="224119" y="2367101"/>
              <a:ext cx="8444754" cy="837727"/>
            </a:xfrm>
            <a:prstGeom prst="rect">
              <a:avLst/>
            </a:prstGeom>
          </p:spPr>
        </p:pic>
        <p:sp>
          <p:nvSpPr>
            <p:cNvPr id="9" name="Oval 8">
              <a:extLst>
                <a:ext uri="{FF2B5EF4-FFF2-40B4-BE49-F238E27FC236}">
                  <a16:creationId xmlns:a16="http://schemas.microsoft.com/office/drawing/2014/main" id="{5B532240-54D4-4BB5-8460-FD8ACAA649E5}"/>
                </a:ext>
              </a:extLst>
            </p:cNvPr>
            <p:cNvSpPr/>
            <p:nvPr/>
          </p:nvSpPr>
          <p:spPr>
            <a:xfrm>
              <a:off x="4383741" y="2722347"/>
              <a:ext cx="690280" cy="365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0" name="Straight Arrow Connector 9">
              <a:extLst>
                <a:ext uri="{FF2B5EF4-FFF2-40B4-BE49-F238E27FC236}">
                  <a16:creationId xmlns:a16="http://schemas.microsoft.com/office/drawing/2014/main" id="{E7C46030-A184-43D5-BF7E-A1A1DCEAB186}"/>
                </a:ext>
              </a:extLst>
            </p:cNvPr>
            <p:cNvCxnSpPr>
              <a:cxnSpLocks/>
            </p:cNvCxnSpPr>
            <p:nvPr/>
          </p:nvCxnSpPr>
          <p:spPr>
            <a:xfrm>
              <a:off x="4251545" y="2326616"/>
              <a:ext cx="257703" cy="4090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pic>
        <p:nvPicPr>
          <p:cNvPr id="6" name="Picture 5">
            <a:extLst>
              <a:ext uri="{FF2B5EF4-FFF2-40B4-BE49-F238E27FC236}">
                <a16:creationId xmlns:a16="http://schemas.microsoft.com/office/drawing/2014/main" id="{4801D7DC-B2EF-478A-AB24-67C8EDA6649D}"/>
              </a:ext>
            </a:extLst>
          </p:cNvPr>
          <p:cNvPicPr>
            <a:picLocks noChangeAspect="1"/>
          </p:cNvPicPr>
          <p:nvPr/>
        </p:nvPicPr>
        <p:blipFill>
          <a:blip r:embed="rId4"/>
          <a:stretch>
            <a:fillRect/>
          </a:stretch>
        </p:blipFill>
        <p:spPr>
          <a:xfrm>
            <a:off x="251005" y="4706055"/>
            <a:ext cx="11642168" cy="1901359"/>
          </a:xfrm>
          <a:prstGeom prst="rect">
            <a:avLst/>
          </a:prstGeom>
        </p:spPr>
      </p:pic>
      <p:grpSp>
        <p:nvGrpSpPr>
          <p:cNvPr id="3" name="Group 2">
            <a:extLst>
              <a:ext uri="{FF2B5EF4-FFF2-40B4-BE49-F238E27FC236}">
                <a16:creationId xmlns:a16="http://schemas.microsoft.com/office/drawing/2014/main" id="{DF53DD47-DA81-4026-877A-BE3B9B858AAE}"/>
              </a:ext>
            </a:extLst>
          </p:cNvPr>
          <p:cNvGrpSpPr/>
          <p:nvPr/>
        </p:nvGrpSpPr>
        <p:grpSpPr>
          <a:xfrm>
            <a:off x="154860" y="985268"/>
            <a:ext cx="11153137" cy="2425232"/>
            <a:chOff x="79898" y="727932"/>
            <a:chExt cx="8364853" cy="1818924"/>
          </a:xfrm>
        </p:grpSpPr>
        <p:sp>
          <p:nvSpPr>
            <p:cNvPr id="7" name="TextBox 6">
              <a:extLst>
                <a:ext uri="{FF2B5EF4-FFF2-40B4-BE49-F238E27FC236}">
                  <a16:creationId xmlns:a16="http://schemas.microsoft.com/office/drawing/2014/main" id="{D38DA421-8449-445E-BF86-3580E18130B3}"/>
                </a:ext>
              </a:extLst>
            </p:cNvPr>
            <p:cNvSpPr txBox="1"/>
            <p:nvPr/>
          </p:nvSpPr>
          <p:spPr>
            <a:xfrm>
              <a:off x="224116" y="727932"/>
              <a:ext cx="8220635" cy="500233"/>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panose="020B0604020202020204" pitchFamily="34" charset="0"/>
                  <a:cs typeface="Arial" panose="020B0604020202020204" pitchFamily="34" charset="0"/>
                  <a:sym typeface="Arial"/>
                </a:rPr>
                <a:t>To view your opening budget and any budget adjustments, left click on the “budget” amount to drill down into the budget line items</a:t>
              </a:r>
            </a:p>
          </p:txBody>
        </p:sp>
        <p:sp>
          <p:nvSpPr>
            <p:cNvPr id="16" name="TextBox 15">
              <a:extLst>
                <a:ext uri="{FF2B5EF4-FFF2-40B4-BE49-F238E27FC236}">
                  <a16:creationId xmlns:a16="http://schemas.microsoft.com/office/drawing/2014/main" id="{941300B0-D93B-40A1-9F78-702B5E0ADB61}"/>
                </a:ext>
              </a:extLst>
            </p:cNvPr>
            <p:cNvSpPr txBox="1"/>
            <p:nvPr/>
          </p:nvSpPr>
          <p:spPr>
            <a:xfrm>
              <a:off x="188254" y="1382496"/>
              <a:ext cx="8220635" cy="500233"/>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panose="020B0604020202020204" pitchFamily="34" charset="0"/>
                  <a:cs typeface="Arial" panose="020B0604020202020204" pitchFamily="34" charset="0"/>
                  <a:sym typeface="Arial"/>
                </a:rPr>
                <a:t>Transfers labeled </a:t>
              </a:r>
              <a:r>
                <a:rPr lang="en-US" sz="1867" b="1" u="sng" kern="0" dirty="0">
                  <a:solidFill>
                    <a:srgbClr val="0097A7"/>
                  </a:solidFill>
                  <a:latin typeface="Arial" panose="020B0604020202020204" pitchFamily="34" charset="0"/>
                  <a:cs typeface="Arial" panose="020B0604020202020204" pitchFamily="34" charset="0"/>
                  <a:sym typeface="Arial"/>
                </a:rPr>
                <a:t>“NR”</a:t>
              </a:r>
              <a:r>
                <a:rPr lang="en-US" sz="1867" b="1" kern="0" dirty="0">
                  <a:solidFill>
                    <a:srgbClr val="0097A7"/>
                  </a:solidFill>
                  <a:latin typeface="Arial" panose="020B0604020202020204" pitchFamily="34" charset="0"/>
                  <a:cs typeface="Arial" panose="020B0604020202020204" pitchFamily="34" charset="0"/>
                  <a:sym typeface="Arial"/>
                </a:rPr>
                <a:t> </a:t>
              </a:r>
              <a:r>
                <a:rPr lang="en-US" sz="1867" kern="0" dirty="0">
                  <a:solidFill>
                    <a:srgbClr val="191919"/>
                  </a:solidFill>
                  <a:latin typeface="Arial" panose="020B0604020202020204" pitchFamily="34" charset="0"/>
                  <a:cs typeface="Arial" panose="020B0604020202020204" pitchFamily="34" charset="0"/>
                  <a:sym typeface="Arial"/>
                </a:rPr>
                <a:t>are non-recurring one-time budget adjustments that only affects the available budget in the current fiscal year </a:t>
              </a:r>
            </a:p>
          </p:txBody>
        </p:sp>
        <p:sp>
          <p:nvSpPr>
            <p:cNvPr id="17" name="TextBox 16">
              <a:extLst>
                <a:ext uri="{FF2B5EF4-FFF2-40B4-BE49-F238E27FC236}">
                  <a16:creationId xmlns:a16="http://schemas.microsoft.com/office/drawing/2014/main" id="{5E760EA9-5D51-4840-8E2A-88D2F3C9202C}"/>
                </a:ext>
              </a:extLst>
            </p:cNvPr>
            <p:cNvSpPr txBox="1"/>
            <p:nvPr/>
          </p:nvSpPr>
          <p:spPr>
            <a:xfrm>
              <a:off x="188254" y="2046623"/>
              <a:ext cx="8220635" cy="500233"/>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panose="020B0604020202020204" pitchFamily="34" charset="0"/>
                  <a:cs typeface="Arial" panose="020B0604020202020204" pitchFamily="34" charset="0"/>
                  <a:sym typeface="Arial"/>
                </a:rPr>
                <a:t>Transfers labeled </a:t>
              </a:r>
              <a:r>
                <a:rPr lang="en-US" sz="1867" b="1" u="sng" kern="0" dirty="0">
                  <a:solidFill>
                    <a:srgbClr val="0097A7"/>
                  </a:solidFill>
                  <a:latin typeface="Arial" panose="020B0604020202020204" pitchFamily="34" charset="0"/>
                  <a:cs typeface="Arial" panose="020B0604020202020204" pitchFamily="34" charset="0"/>
                  <a:sym typeface="Arial"/>
                </a:rPr>
                <a:t>“R”</a:t>
              </a:r>
              <a:r>
                <a:rPr lang="en-US" sz="1867" b="1" kern="0" dirty="0">
                  <a:solidFill>
                    <a:srgbClr val="0097A7"/>
                  </a:solidFill>
                  <a:latin typeface="Arial" panose="020B0604020202020204" pitchFamily="34" charset="0"/>
                  <a:cs typeface="Arial" panose="020B0604020202020204" pitchFamily="34" charset="0"/>
                  <a:sym typeface="Arial"/>
                </a:rPr>
                <a:t> </a:t>
              </a:r>
              <a:r>
                <a:rPr lang="en-US" sz="1867" kern="0" dirty="0">
                  <a:solidFill>
                    <a:srgbClr val="191919"/>
                  </a:solidFill>
                  <a:latin typeface="Arial" panose="020B0604020202020204" pitchFamily="34" charset="0"/>
                  <a:cs typeface="Arial" panose="020B0604020202020204" pitchFamily="34" charset="0"/>
                  <a:sym typeface="Arial"/>
                </a:rPr>
                <a:t>are recurring budget adjustments that affects the budget in the current and future fiscal years</a:t>
              </a:r>
            </a:p>
          </p:txBody>
        </p:sp>
        <p:grpSp>
          <p:nvGrpSpPr>
            <p:cNvPr id="27" name="Google Shape;553;p43">
              <a:extLst>
                <a:ext uri="{FF2B5EF4-FFF2-40B4-BE49-F238E27FC236}">
                  <a16:creationId xmlns:a16="http://schemas.microsoft.com/office/drawing/2014/main" id="{8232502D-1BA4-4C46-83BA-C8C63D69F24B}"/>
                </a:ext>
              </a:extLst>
            </p:cNvPr>
            <p:cNvGrpSpPr/>
            <p:nvPr/>
          </p:nvGrpSpPr>
          <p:grpSpPr>
            <a:xfrm>
              <a:off x="84774" y="2094066"/>
              <a:ext cx="119997" cy="182531"/>
              <a:chOff x="5083925" y="2066350"/>
              <a:chExt cx="28825" cy="41550"/>
            </a:xfrm>
            <a:solidFill>
              <a:schemeClr val="tx2"/>
            </a:solidFill>
          </p:grpSpPr>
          <p:sp>
            <p:nvSpPr>
              <p:cNvPr id="28" name="Google Shape;554;p43">
                <a:extLst>
                  <a:ext uri="{FF2B5EF4-FFF2-40B4-BE49-F238E27FC236}">
                    <a16:creationId xmlns:a16="http://schemas.microsoft.com/office/drawing/2014/main" id="{1AE69904-5023-4B8D-9F0B-32795DAE7317}"/>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9" name="Google Shape;555;p43">
                <a:extLst>
                  <a:ext uri="{FF2B5EF4-FFF2-40B4-BE49-F238E27FC236}">
                    <a16:creationId xmlns:a16="http://schemas.microsoft.com/office/drawing/2014/main" id="{31D8F3E8-86F2-4E58-8C1F-9C80643F2347}"/>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nvGrpSpPr>
            <p:cNvPr id="30" name="Google Shape;553;p43">
              <a:extLst>
                <a:ext uri="{FF2B5EF4-FFF2-40B4-BE49-F238E27FC236}">
                  <a16:creationId xmlns:a16="http://schemas.microsoft.com/office/drawing/2014/main" id="{7D9FCA32-D592-4C10-B989-FF3E1D015EB5}"/>
                </a:ext>
              </a:extLst>
            </p:cNvPr>
            <p:cNvGrpSpPr/>
            <p:nvPr/>
          </p:nvGrpSpPr>
          <p:grpSpPr>
            <a:xfrm>
              <a:off x="79898" y="1438807"/>
              <a:ext cx="119997" cy="182531"/>
              <a:chOff x="5083925" y="2066350"/>
              <a:chExt cx="28825" cy="41550"/>
            </a:xfrm>
            <a:solidFill>
              <a:schemeClr val="tx2"/>
            </a:solidFill>
          </p:grpSpPr>
          <p:sp>
            <p:nvSpPr>
              <p:cNvPr id="31" name="Google Shape;554;p43">
                <a:extLst>
                  <a:ext uri="{FF2B5EF4-FFF2-40B4-BE49-F238E27FC236}">
                    <a16:creationId xmlns:a16="http://schemas.microsoft.com/office/drawing/2014/main" id="{BCEB14F9-DA81-4201-93DC-8F93FBD31340}"/>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2" name="Google Shape;555;p43">
                <a:extLst>
                  <a:ext uri="{FF2B5EF4-FFF2-40B4-BE49-F238E27FC236}">
                    <a16:creationId xmlns:a16="http://schemas.microsoft.com/office/drawing/2014/main" id="{DE3FFD1E-5079-44FE-B760-DA7B075E1896}"/>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nvGrpSpPr>
            <p:cNvPr id="33" name="Google Shape;553;p43">
              <a:extLst>
                <a:ext uri="{FF2B5EF4-FFF2-40B4-BE49-F238E27FC236}">
                  <a16:creationId xmlns:a16="http://schemas.microsoft.com/office/drawing/2014/main" id="{C9092D0A-947A-4552-BEF7-F04828B457AE}"/>
                </a:ext>
              </a:extLst>
            </p:cNvPr>
            <p:cNvGrpSpPr/>
            <p:nvPr/>
          </p:nvGrpSpPr>
          <p:grpSpPr>
            <a:xfrm>
              <a:off x="105451" y="785341"/>
              <a:ext cx="119997" cy="182531"/>
              <a:chOff x="5083925" y="2066350"/>
              <a:chExt cx="28825" cy="41550"/>
            </a:xfrm>
            <a:solidFill>
              <a:schemeClr val="tx2"/>
            </a:solidFill>
          </p:grpSpPr>
          <p:sp>
            <p:nvSpPr>
              <p:cNvPr id="34" name="Google Shape;554;p43">
                <a:extLst>
                  <a:ext uri="{FF2B5EF4-FFF2-40B4-BE49-F238E27FC236}">
                    <a16:creationId xmlns:a16="http://schemas.microsoft.com/office/drawing/2014/main" id="{F116BBAA-2C8E-4804-8658-E5A31B4CDBBD}"/>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5" name="Google Shape;555;p43">
                <a:extLst>
                  <a:ext uri="{FF2B5EF4-FFF2-40B4-BE49-F238E27FC236}">
                    <a16:creationId xmlns:a16="http://schemas.microsoft.com/office/drawing/2014/main" id="{54F431E6-51AB-41E5-8312-77E965D38007}"/>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sp>
        <p:nvSpPr>
          <p:cNvPr id="22" name="TextBox 21">
            <a:extLst>
              <a:ext uri="{FF2B5EF4-FFF2-40B4-BE49-F238E27FC236}">
                <a16:creationId xmlns:a16="http://schemas.microsoft.com/office/drawing/2014/main" id="{F3A5A34E-D72E-4A8F-A967-5483838D4F83}"/>
              </a:ext>
            </a:extLst>
          </p:cNvPr>
          <p:cNvSpPr txBox="1"/>
          <p:nvPr/>
        </p:nvSpPr>
        <p:spPr>
          <a:xfrm>
            <a:off x="11648148" y="6447631"/>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31</a:t>
            </a:r>
          </a:p>
        </p:txBody>
      </p:sp>
    </p:spTree>
    <p:extLst>
      <p:ext uri="{BB962C8B-B14F-4D97-AF65-F5344CB8AC3E}">
        <p14:creationId xmlns:p14="http://schemas.microsoft.com/office/powerpoint/2010/main" val="2575267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 name="Group 1">
            <a:extLst>
              <a:ext uri="{FF2B5EF4-FFF2-40B4-BE49-F238E27FC236}">
                <a16:creationId xmlns:a16="http://schemas.microsoft.com/office/drawing/2014/main" id="{42C0616D-5F29-4340-8914-E58BE89B9E2F}"/>
              </a:ext>
            </a:extLst>
          </p:cNvPr>
          <p:cNvGrpSpPr/>
          <p:nvPr/>
        </p:nvGrpSpPr>
        <p:grpSpPr>
          <a:xfrm>
            <a:off x="107575" y="107623"/>
            <a:ext cx="9144000" cy="872099"/>
            <a:chOff x="89646" y="67708"/>
            <a:chExt cx="6858000" cy="654074"/>
          </a:xfrm>
        </p:grpSpPr>
        <p:sp>
          <p:nvSpPr>
            <p:cNvPr id="24" name="Google Shape;465;p43" descr="Timeline background shape">
              <a:extLst>
                <a:ext uri="{FF2B5EF4-FFF2-40B4-BE49-F238E27FC236}">
                  <a16:creationId xmlns:a16="http://schemas.microsoft.com/office/drawing/2014/main" id="{31B244E0-F454-4E2C-8DB5-52E261AF10BB}"/>
                </a:ext>
              </a:extLst>
            </p:cNvPr>
            <p:cNvSpPr/>
            <p:nvPr/>
          </p:nvSpPr>
          <p:spPr>
            <a:xfrm>
              <a:off x="89646" y="119175"/>
              <a:ext cx="6858000" cy="409743"/>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TextBox 11">
              <a:extLst>
                <a:ext uri="{FF2B5EF4-FFF2-40B4-BE49-F238E27FC236}">
                  <a16:creationId xmlns:a16="http://schemas.microsoft.com/office/drawing/2014/main" id="{20E6AE2C-C8EC-45BF-A1A3-304CAC8D7D64}"/>
                </a:ext>
              </a:extLst>
            </p:cNvPr>
            <p:cNvSpPr txBox="1"/>
            <p:nvPr/>
          </p:nvSpPr>
          <p:spPr>
            <a:xfrm>
              <a:off x="89646" y="67708"/>
              <a:ext cx="6858000" cy="654074"/>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10 Fund Account: Budget Available Formula  </a:t>
              </a:r>
            </a:p>
            <a:p>
              <a:pPr defTabSz="1219170">
                <a:buClr>
                  <a:srgbClr val="000000"/>
                </a:buClr>
              </a:pPr>
              <a:endParaRPr lang="en-US" sz="1867" kern="0" dirty="0">
                <a:solidFill>
                  <a:srgbClr val="000000"/>
                </a:solidFill>
                <a:latin typeface="Arial"/>
                <a:cs typeface="Arial"/>
                <a:sym typeface="Arial"/>
              </a:endParaRPr>
            </a:p>
          </p:txBody>
        </p:sp>
      </p:grpSp>
      <p:sp>
        <p:nvSpPr>
          <p:cNvPr id="13" name="TextBox 12">
            <a:extLst>
              <a:ext uri="{FF2B5EF4-FFF2-40B4-BE49-F238E27FC236}">
                <a16:creationId xmlns:a16="http://schemas.microsoft.com/office/drawing/2014/main" id="{B008F959-FFF9-4FC3-95C7-5F9C07CA3191}"/>
              </a:ext>
            </a:extLst>
          </p:cNvPr>
          <p:cNvSpPr txBox="1"/>
          <p:nvPr/>
        </p:nvSpPr>
        <p:spPr>
          <a:xfrm>
            <a:off x="654427" y="965558"/>
            <a:ext cx="11229788" cy="872098"/>
          </a:xfrm>
          <a:prstGeom prst="rect">
            <a:avLst/>
          </a:prstGeom>
          <a:noFill/>
        </p:spPr>
        <p:txBody>
          <a:bodyPr wrap="square" rtlCol="0">
            <a:spAutoFit/>
          </a:bodyPr>
          <a:lstStyle/>
          <a:p>
            <a:pPr defTabSz="1219170">
              <a:buClr>
                <a:srgbClr val="000000"/>
              </a:buClr>
            </a:pPr>
            <a:r>
              <a:rPr lang="en-US" sz="3200" b="1" kern="0" dirty="0">
                <a:solidFill>
                  <a:srgbClr val="0097A7"/>
                </a:solidFill>
                <a:latin typeface="Arial"/>
                <a:cs typeface="Arial"/>
                <a:sym typeface="Arial"/>
              </a:rPr>
              <a:t>Budget – Actuals – Encumbrances = Budget Remaining </a:t>
            </a:r>
            <a:endParaRPr lang="en-US" altLang="en-US" sz="3200" kern="0" dirty="0">
              <a:solidFill>
                <a:srgbClr val="0097A7"/>
              </a:solidFill>
              <a:latin typeface="Arial"/>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grpSp>
        <p:nvGrpSpPr>
          <p:cNvPr id="3" name="Group 2">
            <a:extLst>
              <a:ext uri="{FF2B5EF4-FFF2-40B4-BE49-F238E27FC236}">
                <a16:creationId xmlns:a16="http://schemas.microsoft.com/office/drawing/2014/main" id="{9D06C77A-3A87-4B62-9ED5-0A7E2C06C0C0}"/>
              </a:ext>
            </a:extLst>
          </p:cNvPr>
          <p:cNvGrpSpPr/>
          <p:nvPr/>
        </p:nvGrpSpPr>
        <p:grpSpPr>
          <a:xfrm>
            <a:off x="307786" y="1823492"/>
            <a:ext cx="11576429" cy="4024075"/>
            <a:chOff x="248768" y="1520019"/>
            <a:chExt cx="8601637" cy="2792003"/>
          </a:xfrm>
        </p:grpSpPr>
        <p:pic>
          <p:nvPicPr>
            <p:cNvPr id="15" name="Picture 14">
              <a:extLst>
                <a:ext uri="{FF2B5EF4-FFF2-40B4-BE49-F238E27FC236}">
                  <a16:creationId xmlns:a16="http://schemas.microsoft.com/office/drawing/2014/main" id="{0DD18DA5-37DD-4CEA-A694-BD4E0D529CEA}"/>
                </a:ext>
              </a:extLst>
            </p:cNvPr>
            <p:cNvPicPr>
              <a:picLocks noChangeAspect="1"/>
            </p:cNvPicPr>
            <p:nvPr/>
          </p:nvPicPr>
          <p:blipFill>
            <a:blip r:embed="rId3"/>
            <a:stretch>
              <a:fillRect/>
            </a:stretch>
          </p:blipFill>
          <p:spPr>
            <a:xfrm>
              <a:off x="248768" y="1520019"/>
              <a:ext cx="8601637" cy="2642038"/>
            </a:xfrm>
            <a:prstGeom prst="rect">
              <a:avLst/>
            </a:prstGeom>
          </p:spPr>
        </p:pic>
        <p:sp>
          <p:nvSpPr>
            <p:cNvPr id="23" name="Oval 22">
              <a:extLst>
                <a:ext uri="{FF2B5EF4-FFF2-40B4-BE49-F238E27FC236}">
                  <a16:creationId xmlns:a16="http://schemas.microsoft.com/office/drawing/2014/main" id="{9AF21DCC-1863-42E6-9212-FD3DB630846C}"/>
                </a:ext>
              </a:extLst>
            </p:cNvPr>
            <p:cNvSpPr/>
            <p:nvPr/>
          </p:nvSpPr>
          <p:spPr>
            <a:xfrm>
              <a:off x="4233906" y="3721974"/>
              <a:ext cx="4616499" cy="590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sp>
        <p:nvSpPr>
          <p:cNvPr id="9" name="TextBox 8">
            <a:extLst>
              <a:ext uri="{FF2B5EF4-FFF2-40B4-BE49-F238E27FC236}">
                <a16:creationId xmlns:a16="http://schemas.microsoft.com/office/drawing/2014/main" id="{95F43BB7-EB47-4FFA-B863-5B932B6F65B2}"/>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827579" y="2867800"/>
            <a:ext cx="8934116" cy="1122401"/>
          </a:xfrm>
          <a:prstGeom prst="rect">
            <a:avLst/>
          </a:prstGeom>
        </p:spPr>
        <p:txBody>
          <a:bodyPr spcFirstLastPara="1" wrap="square" lIns="121901" tIns="121901" rIns="121901" bIns="121901" anchor="ctr" anchorCtr="0">
            <a:noAutofit/>
          </a:bodyPr>
          <a:lstStyle/>
          <a:p>
            <a:r>
              <a:rPr lang="en-US" sz="5333" b="0" dirty="0"/>
              <a:t>Finance Query Self-Service</a:t>
            </a:r>
            <a:br>
              <a:rPr lang="en-US" sz="5333" b="0" dirty="0"/>
            </a:br>
            <a:r>
              <a:rPr lang="en-US" sz="5333" b="0" dirty="0"/>
              <a:t>Non-10 Fund Account View</a:t>
            </a:r>
            <a:endParaRPr sz="5333" b="0" dirty="0"/>
          </a:p>
        </p:txBody>
      </p:sp>
      <p:sp>
        <p:nvSpPr>
          <p:cNvPr id="184" name="Google Shape;184;p27"/>
          <p:cNvSpPr txBox="1">
            <a:spLocks noGrp="1"/>
          </p:cNvSpPr>
          <p:nvPr>
            <p:ph type="title" idx="2"/>
          </p:nvPr>
        </p:nvSpPr>
        <p:spPr>
          <a:xfrm>
            <a:off x="950967" y="2702600"/>
            <a:ext cx="1977503" cy="1452800"/>
          </a:xfrm>
          <a:prstGeom prst="rect">
            <a:avLst/>
          </a:prstGeom>
        </p:spPr>
        <p:txBody>
          <a:bodyPr spcFirstLastPara="1" wrap="square" lIns="121901" tIns="121901" rIns="121901" bIns="121901" anchor="ctr" anchorCtr="0">
            <a:noAutofit/>
          </a:bodyPr>
          <a:lstStyle/>
          <a:p>
            <a:r>
              <a:rPr lang="en" dirty="0"/>
              <a:t>06</a:t>
            </a:r>
            <a:endParaRPr dirty="0"/>
          </a:p>
        </p:txBody>
      </p:sp>
      <p:sp>
        <p:nvSpPr>
          <p:cNvPr id="4" name="TextBox 3">
            <a:extLst>
              <a:ext uri="{FF2B5EF4-FFF2-40B4-BE49-F238E27FC236}">
                <a16:creationId xmlns:a16="http://schemas.microsoft.com/office/drawing/2014/main" id="{7D314A1A-B0CB-4F7D-97CC-2AE3F4DA6B7E}"/>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33</a:t>
            </a:r>
          </a:p>
        </p:txBody>
      </p:sp>
    </p:spTree>
    <p:extLst>
      <p:ext uri="{BB962C8B-B14F-4D97-AF65-F5344CB8AC3E}">
        <p14:creationId xmlns:p14="http://schemas.microsoft.com/office/powerpoint/2010/main" val="1395525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4" name="Group 3">
            <a:extLst>
              <a:ext uri="{FF2B5EF4-FFF2-40B4-BE49-F238E27FC236}">
                <a16:creationId xmlns:a16="http://schemas.microsoft.com/office/drawing/2014/main" id="{D8B50CA1-AAFC-47D0-AB57-1B2DF718104B}"/>
              </a:ext>
            </a:extLst>
          </p:cNvPr>
          <p:cNvGrpSpPr/>
          <p:nvPr/>
        </p:nvGrpSpPr>
        <p:grpSpPr>
          <a:xfrm>
            <a:off x="119528" y="254524"/>
            <a:ext cx="4649696" cy="1364541"/>
            <a:chOff x="89646" y="83316"/>
            <a:chExt cx="3487272" cy="1023406"/>
          </a:xfrm>
        </p:grpSpPr>
        <p:sp>
          <p:nvSpPr>
            <p:cNvPr id="5" name="Google Shape;465;p43" descr="Timeline background shape">
              <a:extLst>
                <a:ext uri="{FF2B5EF4-FFF2-40B4-BE49-F238E27FC236}">
                  <a16:creationId xmlns:a16="http://schemas.microsoft.com/office/drawing/2014/main" id="{292140C8-E175-4008-8BBE-7CD8ECF39992}"/>
                </a:ext>
              </a:extLst>
            </p:cNvPr>
            <p:cNvSpPr/>
            <p:nvPr/>
          </p:nvSpPr>
          <p:spPr>
            <a:xfrm>
              <a:off x="89646" y="119176"/>
              <a:ext cx="3487272" cy="44560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 name="TextBox 5">
              <a:extLst>
                <a:ext uri="{FF2B5EF4-FFF2-40B4-BE49-F238E27FC236}">
                  <a16:creationId xmlns:a16="http://schemas.microsoft.com/office/drawing/2014/main" id="{95D0D66D-8CF9-477C-972D-2F62D6866237}"/>
                </a:ext>
              </a:extLst>
            </p:cNvPr>
            <p:cNvSpPr txBox="1"/>
            <p:nvPr/>
          </p:nvSpPr>
          <p:spPr>
            <a:xfrm>
              <a:off x="152399" y="83316"/>
              <a:ext cx="3173507" cy="1023406"/>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Non-10 Fund View</a:t>
              </a:r>
            </a:p>
            <a:p>
              <a:pPr defTabSz="1219170">
                <a:buClr>
                  <a:srgbClr val="000000"/>
                </a:buClr>
              </a:pPr>
              <a:endParaRPr lang="en-US" sz="3200" b="1" u="sng" kern="0" dirty="0">
                <a:solidFill>
                  <a:srgbClr val="000000"/>
                </a:solidFill>
                <a:latin typeface="Manrope" panose="020B0604020202020204" charset="0"/>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grpSp>
      <p:sp>
        <p:nvSpPr>
          <p:cNvPr id="2" name="Rectangle 1">
            <a:extLst>
              <a:ext uri="{FF2B5EF4-FFF2-40B4-BE49-F238E27FC236}">
                <a16:creationId xmlns:a16="http://schemas.microsoft.com/office/drawing/2014/main" id="{ED2D3219-E08B-4BE1-BB89-0B3A101538D5}"/>
              </a:ext>
            </a:extLst>
          </p:cNvPr>
          <p:cNvSpPr/>
          <p:nvPr/>
        </p:nvSpPr>
        <p:spPr>
          <a:xfrm>
            <a:off x="406397" y="1205147"/>
            <a:ext cx="11785604" cy="954300"/>
          </a:xfrm>
          <a:prstGeom prst="rect">
            <a:avLst/>
          </a:prstGeom>
        </p:spPr>
        <p:txBody>
          <a:bodyPr wrap="square">
            <a:spAutoFit/>
          </a:bodyPr>
          <a:lstStyle/>
          <a:p>
            <a:pPr defTabSz="609585">
              <a:buClr>
                <a:srgbClr val="000000"/>
              </a:buClr>
            </a:pPr>
            <a:r>
              <a:rPr lang="en-US" sz="1867" kern="0" dirty="0">
                <a:solidFill>
                  <a:srgbClr val="000000"/>
                </a:solidFill>
                <a:latin typeface="Arial"/>
                <a:cs typeface="Arial"/>
                <a:sym typeface="Arial"/>
              </a:rPr>
              <a:t>This is how a non-10 fund accounts will look in Finance Query Self-Service. These accounts differ from 10 fund accounts because they do not have allocated budget. These accounts receive available funds from deposited revenue.  </a:t>
            </a:r>
          </a:p>
        </p:txBody>
      </p:sp>
      <p:pic>
        <p:nvPicPr>
          <p:cNvPr id="3" name="Picture 2">
            <a:extLst>
              <a:ext uri="{FF2B5EF4-FFF2-40B4-BE49-F238E27FC236}">
                <a16:creationId xmlns:a16="http://schemas.microsoft.com/office/drawing/2014/main" id="{70AAD832-D077-42F3-BA52-FDAB978638FE}"/>
              </a:ext>
            </a:extLst>
          </p:cNvPr>
          <p:cNvPicPr>
            <a:picLocks noChangeAspect="1"/>
          </p:cNvPicPr>
          <p:nvPr/>
        </p:nvPicPr>
        <p:blipFill>
          <a:blip r:embed="rId3"/>
          <a:stretch>
            <a:fillRect/>
          </a:stretch>
        </p:blipFill>
        <p:spPr>
          <a:xfrm>
            <a:off x="203199" y="2307457"/>
            <a:ext cx="11610411" cy="4145120"/>
          </a:xfrm>
          <a:prstGeom prst="rect">
            <a:avLst/>
          </a:prstGeom>
        </p:spPr>
      </p:pic>
      <p:sp>
        <p:nvSpPr>
          <p:cNvPr id="7" name="Google Shape;554;p43">
            <a:extLst>
              <a:ext uri="{FF2B5EF4-FFF2-40B4-BE49-F238E27FC236}">
                <a16:creationId xmlns:a16="http://schemas.microsoft.com/office/drawing/2014/main" id="{4529A2DF-6794-4BCF-B9BD-C753E04CDD7E}"/>
              </a:ext>
            </a:extLst>
          </p:cNvPr>
          <p:cNvSpPr/>
          <p:nvPr/>
        </p:nvSpPr>
        <p:spPr>
          <a:xfrm>
            <a:off x="310776" y="1320621"/>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6CC6B3FA-2167-423D-B3EF-CC1BCF6A24F6}"/>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34</a:t>
            </a:r>
          </a:p>
        </p:txBody>
      </p:sp>
    </p:spTree>
    <p:extLst>
      <p:ext uri="{BB962C8B-B14F-4D97-AF65-F5344CB8AC3E}">
        <p14:creationId xmlns:p14="http://schemas.microsoft.com/office/powerpoint/2010/main" val="393403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 name="Group 1">
            <a:extLst>
              <a:ext uri="{FF2B5EF4-FFF2-40B4-BE49-F238E27FC236}">
                <a16:creationId xmlns:a16="http://schemas.microsoft.com/office/drawing/2014/main" id="{42C0616D-5F29-4340-8914-E58BE89B9E2F}"/>
              </a:ext>
            </a:extLst>
          </p:cNvPr>
          <p:cNvGrpSpPr/>
          <p:nvPr/>
        </p:nvGrpSpPr>
        <p:grpSpPr>
          <a:xfrm>
            <a:off x="119527" y="218667"/>
            <a:ext cx="10530543" cy="886884"/>
            <a:chOff x="89646" y="119175"/>
            <a:chExt cx="7333130" cy="665163"/>
          </a:xfrm>
        </p:grpSpPr>
        <p:sp>
          <p:nvSpPr>
            <p:cNvPr id="24" name="Google Shape;465;p43" descr="Timeline background shape">
              <a:extLst>
                <a:ext uri="{FF2B5EF4-FFF2-40B4-BE49-F238E27FC236}">
                  <a16:creationId xmlns:a16="http://schemas.microsoft.com/office/drawing/2014/main" id="{31B244E0-F454-4E2C-8DB5-52E261AF10BB}"/>
                </a:ext>
              </a:extLst>
            </p:cNvPr>
            <p:cNvSpPr/>
            <p:nvPr/>
          </p:nvSpPr>
          <p:spPr>
            <a:xfrm>
              <a:off x="89646" y="119175"/>
              <a:ext cx="6858000" cy="517319"/>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TextBox 11">
              <a:extLst>
                <a:ext uri="{FF2B5EF4-FFF2-40B4-BE49-F238E27FC236}">
                  <a16:creationId xmlns:a16="http://schemas.microsoft.com/office/drawing/2014/main" id="{20E6AE2C-C8EC-45BF-A1A3-304CAC8D7D64}"/>
                </a:ext>
              </a:extLst>
            </p:cNvPr>
            <p:cNvSpPr txBox="1"/>
            <p:nvPr/>
          </p:nvSpPr>
          <p:spPr>
            <a:xfrm>
              <a:off x="89646" y="130264"/>
              <a:ext cx="7333130" cy="654074"/>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Non- 10 Fund Account: Funds Available Formula  </a:t>
              </a:r>
            </a:p>
            <a:p>
              <a:pPr defTabSz="1219170">
                <a:buClr>
                  <a:srgbClr val="000000"/>
                </a:buClr>
              </a:pPr>
              <a:endParaRPr lang="en-US" sz="1867" kern="0" dirty="0">
                <a:solidFill>
                  <a:srgbClr val="000000"/>
                </a:solidFill>
                <a:latin typeface="Arial"/>
                <a:cs typeface="Arial"/>
                <a:sym typeface="Arial"/>
              </a:endParaRPr>
            </a:p>
          </p:txBody>
        </p:sp>
      </p:grpSp>
      <p:sp>
        <p:nvSpPr>
          <p:cNvPr id="13" name="TextBox 12">
            <a:extLst>
              <a:ext uri="{FF2B5EF4-FFF2-40B4-BE49-F238E27FC236}">
                <a16:creationId xmlns:a16="http://schemas.microsoft.com/office/drawing/2014/main" id="{B008F959-FFF9-4FC3-95C7-5F9C07CA3191}"/>
              </a:ext>
            </a:extLst>
          </p:cNvPr>
          <p:cNvSpPr txBox="1"/>
          <p:nvPr/>
        </p:nvSpPr>
        <p:spPr>
          <a:xfrm>
            <a:off x="481106" y="1136263"/>
            <a:ext cx="11229788" cy="872098"/>
          </a:xfrm>
          <a:prstGeom prst="rect">
            <a:avLst/>
          </a:prstGeom>
          <a:noFill/>
        </p:spPr>
        <p:txBody>
          <a:bodyPr wrap="square" rtlCol="0">
            <a:spAutoFit/>
          </a:bodyPr>
          <a:lstStyle/>
          <a:p>
            <a:pPr algn="ctr" defTabSz="1219170">
              <a:buClr>
                <a:srgbClr val="000000"/>
              </a:buClr>
            </a:pPr>
            <a:r>
              <a:rPr lang="en-US" sz="3200" b="1" kern="0" dirty="0">
                <a:solidFill>
                  <a:srgbClr val="0097A7"/>
                </a:solidFill>
                <a:latin typeface="Arial"/>
                <a:cs typeface="Arial"/>
                <a:sym typeface="Arial"/>
              </a:rPr>
              <a:t>Actuals – Encumbrances = Funds Remaining </a:t>
            </a:r>
            <a:endParaRPr lang="en-US" altLang="en-US" sz="3200" kern="0" dirty="0">
              <a:solidFill>
                <a:srgbClr val="0097A7"/>
              </a:solidFill>
              <a:latin typeface="Arial"/>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grpSp>
        <p:nvGrpSpPr>
          <p:cNvPr id="3" name="Group 2">
            <a:extLst>
              <a:ext uri="{FF2B5EF4-FFF2-40B4-BE49-F238E27FC236}">
                <a16:creationId xmlns:a16="http://schemas.microsoft.com/office/drawing/2014/main" id="{75722E0F-C71F-410E-99FD-1E609C7DC4F1}"/>
              </a:ext>
            </a:extLst>
          </p:cNvPr>
          <p:cNvGrpSpPr/>
          <p:nvPr/>
        </p:nvGrpSpPr>
        <p:grpSpPr>
          <a:xfrm>
            <a:off x="290795" y="1937312"/>
            <a:ext cx="11658221" cy="4430909"/>
            <a:chOff x="218096" y="1452984"/>
            <a:chExt cx="8743666" cy="3323182"/>
          </a:xfrm>
        </p:grpSpPr>
        <p:pic>
          <p:nvPicPr>
            <p:cNvPr id="8" name="Picture 7">
              <a:extLst>
                <a:ext uri="{FF2B5EF4-FFF2-40B4-BE49-F238E27FC236}">
                  <a16:creationId xmlns:a16="http://schemas.microsoft.com/office/drawing/2014/main" id="{D12D966D-0C2C-466C-8299-FB5787501CF0}"/>
                </a:ext>
              </a:extLst>
            </p:cNvPr>
            <p:cNvPicPr>
              <a:picLocks noChangeAspect="1"/>
            </p:cNvPicPr>
            <p:nvPr/>
          </p:nvPicPr>
          <p:blipFill>
            <a:blip r:embed="rId3"/>
            <a:stretch>
              <a:fillRect/>
            </a:stretch>
          </p:blipFill>
          <p:spPr>
            <a:xfrm>
              <a:off x="218096" y="1452984"/>
              <a:ext cx="8707808" cy="3108840"/>
            </a:xfrm>
            <a:prstGeom prst="rect">
              <a:avLst/>
            </a:prstGeom>
          </p:spPr>
        </p:pic>
        <p:sp>
          <p:nvSpPr>
            <p:cNvPr id="23" name="Oval 22">
              <a:extLst>
                <a:ext uri="{FF2B5EF4-FFF2-40B4-BE49-F238E27FC236}">
                  <a16:creationId xmlns:a16="http://schemas.microsoft.com/office/drawing/2014/main" id="{9AF21DCC-1863-42E6-9212-FD3DB630846C}"/>
                </a:ext>
              </a:extLst>
            </p:cNvPr>
            <p:cNvSpPr/>
            <p:nvPr/>
          </p:nvSpPr>
          <p:spPr>
            <a:xfrm>
              <a:off x="4345263" y="4186118"/>
              <a:ext cx="4616499" cy="590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sp>
        <p:nvSpPr>
          <p:cNvPr id="9" name="TextBox 8">
            <a:extLst>
              <a:ext uri="{FF2B5EF4-FFF2-40B4-BE49-F238E27FC236}">
                <a16:creationId xmlns:a16="http://schemas.microsoft.com/office/drawing/2014/main" id="{736CCCBB-AF84-42C5-8581-2C28BD5B568F}"/>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35</a:t>
            </a:r>
          </a:p>
        </p:txBody>
      </p:sp>
    </p:spTree>
    <p:extLst>
      <p:ext uri="{BB962C8B-B14F-4D97-AF65-F5344CB8AC3E}">
        <p14:creationId xmlns:p14="http://schemas.microsoft.com/office/powerpoint/2010/main" val="1145237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13" name="TextBox 12">
            <a:extLst>
              <a:ext uri="{FF2B5EF4-FFF2-40B4-BE49-F238E27FC236}">
                <a16:creationId xmlns:a16="http://schemas.microsoft.com/office/drawing/2014/main" id="{B008F959-FFF9-4FC3-95C7-5F9C07CA3191}"/>
              </a:ext>
            </a:extLst>
          </p:cNvPr>
          <p:cNvSpPr txBox="1"/>
          <p:nvPr/>
        </p:nvSpPr>
        <p:spPr>
          <a:xfrm>
            <a:off x="247677" y="2619103"/>
            <a:ext cx="5366871" cy="2595647"/>
          </a:xfrm>
          <a:prstGeom prst="rect">
            <a:avLst/>
          </a:prstGeom>
          <a:noFill/>
        </p:spPr>
        <p:txBody>
          <a:bodyPr wrap="square" rtlCol="0" anchor="ctr">
            <a:spAutoFit/>
          </a:bodyPr>
          <a:lstStyle/>
          <a:p>
            <a:pPr defTabSz="1219170">
              <a:buClr>
                <a:srgbClr val="000000"/>
              </a:buClr>
            </a:pPr>
            <a:r>
              <a:rPr lang="en-US" sz="2400" b="1" kern="0" dirty="0">
                <a:solidFill>
                  <a:srgbClr val="0097A7"/>
                </a:solidFill>
                <a:latin typeface="Arial"/>
                <a:cs typeface="Arial"/>
                <a:sym typeface="Arial"/>
              </a:rPr>
              <a:t>Fund Balance (3999) </a:t>
            </a:r>
          </a:p>
          <a:p>
            <a:pPr defTabSz="1219170">
              <a:buClr>
                <a:srgbClr val="000000"/>
              </a:buClr>
            </a:pPr>
            <a:r>
              <a:rPr lang="en-US" sz="2400" b="1" kern="0" dirty="0">
                <a:solidFill>
                  <a:srgbClr val="0097A7"/>
                </a:solidFill>
                <a:latin typeface="Arial"/>
                <a:cs typeface="Arial"/>
                <a:sym typeface="Arial"/>
              </a:rPr>
              <a:t>+ Revenues (4XXX) </a:t>
            </a:r>
          </a:p>
          <a:p>
            <a:pPr defTabSz="1219170">
              <a:buClr>
                <a:srgbClr val="000000"/>
              </a:buClr>
            </a:pPr>
            <a:r>
              <a:rPr lang="en-US" sz="2400" b="1" kern="0" dirty="0">
                <a:solidFill>
                  <a:srgbClr val="0097A7"/>
                </a:solidFill>
                <a:latin typeface="Arial"/>
                <a:cs typeface="Arial"/>
                <a:sym typeface="Arial"/>
              </a:rPr>
              <a:t>– Expenses (5XXX-6XXX) </a:t>
            </a:r>
          </a:p>
          <a:p>
            <a:pPr defTabSz="1219170">
              <a:buClr>
                <a:srgbClr val="000000"/>
              </a:buClr>
            </a:pPr>
            <a:r>
              <a:rPr lang="en-US" sz="2400" b="1" kern="0" dirty="0">
                <a:solidFill>
                  <a:srgbClr val="0097A7"/>
                </a:solidFill>
                <a:latin typeface="Arial"/>
                <a:cs typeface="Arial"/>
                <a:sym typeface="Arial"/>
              </a:rPr>
              <a:t>+ Transfers In (8XXX) </a:t>
            </a:r>
          </a:p>
          <a:p>
            <a:pPr defTabSz="1219170">
              <a:buClr>
                <a:srgbClr val="000000"/>
              </a:buClr>
            </a:pPr>
            <a:r>
              <a:rPr lang="en-US" sz="2400" b="1" u="sng" kern="0" dirty="0">
                <a:solidFill>
                  <a:srgbClr val="0097A7"/>
                </a:solidFill>
                <a:latin typeface="Arial"/>
                <a:cs typeface="Arial"/>
                <a:sym typeface="Arial"/>
              </a:rPr>
              <a:t>–  Transfers Out (9XXX)</a:t>
            </a:r>
          </a:p>
          <a:p>
            <a:pPr defTabSz="1219170">
              <a:buClr>
                <a:srgbClr val="000000"/>
              </a:buClr>
            </a:pPr>
            <a:r>
              <a:rPr lang="en-US" sz="2400" b="1" kern="0" dirty="0">
                <a:solidFill>
                  <a:srgbClr val="0097A7"/>
                </a:solidFill>
                <a:latin typeface="Arial"/>
                <a:cs typeface="Arial"/>
                <a:sym typeface="Arial"/>
              </a:rPr>
              <a:t>= Actuals Balance</a:t>
            </a:r>
            <a:endParaRPr lang="en-US" altLang="en-US" sz="2400" kern="0" dirty="0">
              <a:solidFill>
                <a:srgbClr val="0097A7"/>
              </a:solidFill>
              <a:latin typeface="Arial"/>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grpSp>
        <p:nvGrpSpPr>
          <p:cNvPr id="4" name="Group 3">
            <a:extLst>
              <a:ext uri="{FF2B5EF4-FFF2-40B4-BE49-F238E27FC236}">
                <a16:creationId xmlns:a16="http://schemas.microsoft.com/office/drawing/2014/main" id="{3769853F-3627-4DAB-BDB5-7310840DE65B}"/>
              </a:ext>
            </a:extLst>
          </p:cNvPr>
          <p:cNvGrpSpPr/>
          <p:nvPr/>
        </p:nvGrpSpPr>
        <p:grpSpPr>
          <a:xfrm>
            <a:off x="191249" y="316838"/>
            <a:ext cx="7162052" cy="1061666"/>
            <a:chOff x="89646" y="119174"/>
            <a:chExt cx="6271663" cy="949068"/>
          </a:xfrm>
        </p:grpSpPr>
        <p:sp>
          <p:nvSpPr>
            <p:cNvPr id="5" name="Google Shape;465;p43" descr="Timeline background shape">
              <a:extLst>
                <a:ext uri="{FF2B5EF4-FFF2-40B4-BE49-F238E27FC236}">
                  <a16:creationId xmlns:a16="http://schemas.microsoft.com/office/drawing/2014/main" id="{34238FBD-1BD3-47AE-96E7-CEB1F9DB4ABD}"/>
                </a:ext>
              </a:extLst>
            </p:cNvPr>
            <p:cNvSpPr/>
            <p:nvPr/>
          </p:nvSpPr>
          <p:spPr>
            <a:xfrm>
              <a:off x="89646" y="119174"/>
              <a:ext cx="5549155" cy="58876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 name="TextBox 5">
              <a:extLst>
                <a:ext uri="{FF2B5EF4-FFF2-40B4-BE49-F238E27FC236}">
                  <a16:creationId xmlns:a16="http://schemas.microsoft.com/office/drawing/2014/main" id="{1E37F774-A6FB-475E-9A1D-2A56D9E63549}"/>
                </a:ext>
              </a:extLst>
            </p:cNvPr>
            <p:cNvSpPr txBox="1"/>
            <p:nvPr/>
          </p:nvSpPr>
          <p:spPr>
            <a:xfrm>
              <a:off x="89646" y="154291"/>
              <a:ext cx="6271663" cy="913951"/>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Non-10 Account: Actuals Formula  </a:t>
              </a:r>
            </a:p>
            <a:p>
              <a:pPr defTabSz="1219170">
                <a:buClr>
                  <a:srgbClr val="000000"/>
                </a:buClr>
              </a:pPr>
              <a:endParaRPr lang="en-US" sz="3200" b="1" u="sng" kern="0" dirty="0">
                <a:solidFill>
                  <a:srgbClr val="000000"/>
                </a:solidFill>
                <a:latin typeface="Manrope" panose="020B0604020202020204" charset="0"/>
                <a:cs typeface="Arial"/>
                <a:sym typeface="Arial"/>
              </a:endParaRPr>
            </a:p>
          </p:txBody>
        </p:sp>
      </p:grpSp>
      <p:grpSp>
        <p:nvGrpSpPr>
          <p:cNvPr id="9" name="Group 8">
            <a:extLst>
              <a:ext uri="{FF2B5EF4-FFF2-40B4-BE49-F238E27FC236}">
                <a16:creationId xmlns:a16="http://schemas.microsoft.com/office/drawing/2014/main" id="{175B6270-4053-4753-9277-31EECA563ABD}"/>
              </a:ext>
            </a:extLst>
          </p:cNvPr>
          <p:cNvGrpSpPr/>
          <p:nvPr/>
        </p:nvGrpSpPr>
        <p:grpSpPr>
          <a:xfrm>
            <a:off x="4605217" y="1539061"/>
            <a:ext cx="7395536" cy="3779879"/>
            <a:chOff x="218096" y="1452984"/>
            <a:chExt cx="8707808" cy="3183661"/>
          </a:xfrm>
        </p:grpSpPr>
        <p:pic>
          <p:nvPicPr>
            <p:cNvPr id="10" name="Picture 9">
              <a:extLst>
                <a:ext uri="{FF2B5EF4-FFF2-40B4-BE49-F238E27FC236}">
                  <a16:creationId xmlns:a16="http://schemas.microsoft.com/office/drawing/2014/main" id="{AAAEACCE-91E7-4586-913C-8311C07824B5}"/>
                </a:ext>
              </a:extLst>
            </p:cNvPr>
            <p:cNvPicPr>
              <a:picLocks noChangeAspect="1"/>
            </p:cNvPicPr>
            <p:nvPr/>
          </p:nvPicPr>
          <p:blipFill>
            <a:blip r:embed="rId3"/>
            <a:stretch>
              <a:fillRect/>
            </a:stretch>
          </p:blipFill>
          <p:spPr>
            <a:xfrm>
              <a:off x="218096" y="1452984"/>
              <a:ext cx="8707808" cy="3108840"/>
            </a:xfrm>
            <a:prstGeom prst="rect">
              <a:avLst/>
            </a:prstGeom>
          </p:spPr>
        </p:pic>
        <p:sp>
          <p:nvSpPr>
            <p:cNvPr id="11" name="Oval 10">
              <a:extLst>
                <a:ext uri="{FF2B5EF4-FFF2-40B4-BE49-F238E27FC236}">
                  <a16:creationId xmlns:a16="http://schemas.microsoft.com/office/drawing/2014/main" id="{44930B46-E374-43B5-8FE9-655179EF9C93}"/>
                </a:ext>
              </a:extLst>
            </p:cNvPr>
            <p:cNvSpPr/>
            <p:nvPr/>
          </p:nvSpPr>
          <p:spPr>
            <a:xfrm>
              <a:off x="5481727" y="4283573"/>
              <a:ext cx="999247" cy="353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sp>
        <p:nvSpPr>
          <p:cNvPr id="14" name="TextBox 13">
            <a:extLst>
              <a:ext uri="{FF2B5EF4-FFF2-40B4-BE49-F238E27FC236}">
                <a16:creationId xmlns:a16="http://schemas.microsoft.com/office/drawing/2014/main" id="{137BA8A5-3127-47EC-AA7D-22EFE9D8841A}"/>
              </a:ext>
            </a:extLst>
          </p:cNvPr>
          <p:cNvSpPr txBox="1"/>
          <p:nvPr/>
        </p:nvSpPr>
        <p:spPr>
          <a:xfrm>
            <a:off x="322730" y="1467337"/>
            <a:ext cx="4274497" cy="954300"/>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You can calculate your total non-10 fund actuals by using the formula listed below </a:t>
            </a:r>
          </a:p>
        </p:txBody>
      </p:sp>
      <p:sp>
        <p:nvSpPr>
          <p:cNvPr id="12" name="Google Shape;554;p43">
            <a:extLst>
              <a:ext uri="{FF2B5EF4-FFF2-40B4-BE49-F238E27FC236}">
                <a16:creationId xmlns:a16="http://schemas.microsoft.com/office/drawing/2014/main" id="{3725E670-B4A4-4E5B-AED7-4F59357F0061}"/>
              </a:ext>
            </a:extLst>
          </p:cNvPr>
          <p:cNvSpPr/>
          <p:nvPr/>
        </p:nvSpPr>
        <p:spPr>
          <a:xfrm>
            <a:off x="239056" y="1571632"/>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5" name="TextBox 14">
            <a:extLst>
              <a:ext uri="{FF2B5EF4-FFF2-40B4-BE49-F238E27FC236}">
                <a16:creationId xmlns:a16="http://schemas.microsoft.com/office/drawing/2014/main" id="{7E3CE9AF-9B9A-46EC-9388-A78E90D23DCF}"/>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36</a:t>
            </a:r>
          </a:p>
        </p:txBody>
      </p:sp>
    </p:spTree>
    <p:extLst>
      <p:ext uri="{BB962C8B-B14F-4D97-AF65-F5344CB8AC3E}">
        <p14:creationId xmlns:p14="http://schemas.microsoft.com/office/powerpoint/2010/main" val="408418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839534" y="3298105"/>
            <a:ext cx="8934116" cy="1122401"/>
          </a:xfrm>
          <a:prstGeom prst="rect">
            <a:avLst/>
          </a:prstGeom>
        </p:spPr>
        <p:txBody>
          <a:bodyPr spcFirstLastPara="1" wrap="square" lIns="121901" tIns="121901" rIns="121901" bIns="121901" anchor="ctr" anchorCtr="0">
            <a:noAutofit/>
          </a:bodyPr>
          <a:lstStyle/>
          <a:p>
            <a:r>
              <a:rPr lang="en-US" sz="5333" b="0" dirty="0"/>
              <a:t>Functions of Finance Query Self-Service</a:t>
            </a:r>
            <a:br>
              <a:rPr lang="en-US" sz="5333" b="0" dirty="0"/>
            </a:br>
            <a:endParaRPr sz="5333" b="0" dirty="0"/>
          </a:p>
        </p:txBody>
      </p:sp>
      <p:sp>
        <p:nvSpPr>
          <p:cNvPr id="184" name="Google Shape;184;p27"/>
          <p:cNvSpPr txBox="1">
            <a:spLocks noGrp="1"/>
          </p:cNvSpPr>
          <p:nvPr>
            <p:ph type="title" idx="2"/>
          </p:nvPr>
        </p:nvSpPr>
        <p:spPr>
          <a:xfrm>
            <a:off x="950967" y="2702600"/>
            <a:ext cx="1977503" cy="1452800"/>
          </a:xfrm>
          <a:prstGeom prst="rect">
            <a:avLst/>
          </a:prstGeom>
        </p:spPr>
        <p:txBody>
          <a:bodyPr spcFirstLastPara="1" wrap="square" lIns="121901" tIns="121901" rIns="121901" bIns="121901" anchor="ctr" anchorCtr="0">
            <a:noAutofit/>
          </a:bodyPr>
          <a:lstStyle/>
          <a:p>
            <a:r>
              <a:rPr lang="en" dirty="0"/>
              <a:t>07</a:t>
            </a:r>
            <a:endParaRPr dirty="0"/>
          </a:p>
        </p:txBody>
      </p:sp>
      <p:sp>
        <p:nvSpPr>
          <p:cNvPr id="4" name="TextBox 3">
            <a:extLst>
              <a:ext uri="{FF2B5EF4-FFF2-40B4-BE49-F238E27FC236}">
                <a16:creationId xmlns:a16="http://schemas.microsoft.com/office/drawing/2014/main" id="{1B0B96F9-965D-4BB1-83F5-FD37FA61DA0A}"/>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37</a:t>
            </a:r>
          </a:p>
        </p:txBody>
      </p:sp>
    </p:spTree>
    <p:extLst>
      <p:ext uri="{BB962C8B-B14F-4D97-AF65-F5344CB8AC3E}">
        <p14:creationId xmlns:p14="http://schemas.microsoft.com/office/powerpoint/2010/main" val="4157627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900"/>
            <a:ext cx="5023971" cy="53046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155384" y="104587"/>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Functions of Self-Service</a:t>
            </a:r>
          </a:p>
        </p:txBody>
      </p:sp>
      <p:sp>
        <p:nvSpPr>
          <p:cNvPr id="15" name="TextBox 14">
            <a:extLst>
              <a:ext uri="{FF2B5EF4-FFF2-40B4-BE49-F238E27FC236}">
                <a16:creationId xmlns:a16="http://schemas.microsoft.com/office/drawing/2014/main" id="{39691A61-3983-4875-AA53-EFA9D48CB75F}"/>
              </a:ext>
            </a:extLst>
          </p:cNvPr>
          <p:cNvSpPr txBox="1"/>
          <p:nvPr/>
        </p:nvSpPr>
        <p:spPr>
          <a:xfrm>
            <a:off x="3281078" y="5412546"/>
            <a:ext cx="8546356" cy="420564"/>
          </a:xfrm>
          <a:prstGeom prst="rect">
            <a:avLst/>
          </a:prstGeom>
          <a:noFill/>
        </p:spPr>
        <p:txBody>
          <a:bodyPr wrap="square" rtlCol="0">
            <a:spAutoFit/>
          </a:bodyPr>
          <a:lstStyle/>
          <a:p>
            <a:pPr defTabSz="609585">
              <a:buClr>
                <a:srgbClr val="000000"/>
              </a:buClr>
            </a:pPr>
            <a:r>
              <a:rPr lang="en-US" sz="2133" kern="0" dirty="0">
                <a:solidFill>
                  <a:srgbClr val="000000"/>
                </a:solidFill>
                <a:latin typeface="Arial"/>
                <a:cs typeface="Arial"/>
                <a:sym typeface="Arial"/>
              </a:rPr>
              <a:t>You can select different fiscal years from the drop down menu</a:t>
            </a:r>
          </a:p>
        </p:txBody>
      </p:sp>
      <p:pic>
        <p:nvPicPr>
          <p:cNvPr id="2" name="Picture 1">
            <a:extLst>
              <a:ext uri="{FF2B5EF4-FFF2-40B4-BE49-F238E27FC236}">
                <a16:creationId xmlns:a16="http://schemas.microsoft.com/office/drawing/2014/main" id="{C4AE1844-3613-463F-89EB-589217914A2C}"/>
              </a:ext>
            </a:extLst>
          </p:cNvPr>
          <p:cNvPicPr>
            <a:picLocks noChangeAspect="1"/>
          </p:cNvPicPr>
          <p:nvPr/>
        </p:nvPicPr>
        <p:blipFill>
          <a:blip r:embed="rId3"/>
          <a:stretch>
            <a:fillRect/>
          </a:stretch>
        </p:blipFill>
        <p:spPr>
          <a:xfrm>
            <a:off x="1466392" y="1315376"/>
            <a:ext cx="8996251" cy="3209792"/>
          </a:xfrm>
          <a:prstGeom prst="rect">
            <a:avLst/>
          </a:prstGeom>
        </p:spPr>
      </p:pic>
      <p:cxnSp>
        <p:nvCxnSpPr>
          <p:cNvPr id="9" name="Straight Arrow Connector 8">
            <a:extLst>
              <a:ext uri="{FF2B5EF4-FFF2-40B4-BE49-F238E27FC236}">
                <a16:creationId xmlns:a16="http://schemas.microsoft.com/office/drawing/2014/main" id="{F59BEBAC-AE0C-455E-BE8A-F8A056A6E097}"/>
              </a:ext>
            </a:extLst>
          </p:cNvPr>
          <p:cNvCxnSpPr>
            <a:cxnSpLocks/>
          </p:cNvCxnSpPr>
          <p:nvPr/>
        </p:nvCxnSpPr>
        <p:spPr>
          <a:xfrm flipH="1" flipV="1">
            <a:off x="2698377" y="4600453"/>
            <a:ext cx="567761" cy="9421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90382773-84C7-40F1-9048-FD0ED958CF88}"/>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38</a:t>
            </a:r>
          </a:p>
        </p:txBody>
      </p:sp>
    </p:spTree>
    <p:extLst>
      <p:ext uri="{BB962C8B-B14F-4D97-AF65-F5344CB8AC3E}">
        <p14:creationId xmlns:p14="http://schemas.microsoft.com/office/powerpoint/2010/main" val="125128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900"/>
            <a:ext cx="5734772" cy="61555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62961" y="158898"/>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Estimated Carry Forward</a:t>
            </a:r>
          </a:p>
        </p:txBody>
      </p:sp>
      <p:sp>
        <p:nvSpPr>
          <p:cNvPr id="11" name="TextBox 10">
            <a:extLst>
              <a:ext uri="{FF2B5EF4-FFF2-40B4-BE49-F238E27FC236}">
                <a16:creationId xmlns:a16="http://schemas.microsoft.com/office/drawing/2014/main" id="{12DB871E-574A-488D-96E7-3763DAFAB12F}"/>
              </a:ext>
            </a:extLst>
          </p:cNvPr>
          <p:cNvSpPr txBox="1"/>
          <p:nvPr/>
        </p:nvSpPr>
        <p:spPr>
          <a:xfrm>
            <a:off x="591665" y="1226236"/>
            <a:ext cx="10990735" cy="420564"/>
          </a:xfrm>
          <a:prstGeom prst="rect">
            <a:avLst/>
          </a:prstGeom>
          <a:noFill/>
        </p:spPr>
        <p:txBody>
          <a:bodyPr wrap="square" rtlCol="0">
            <a:spAutoFit/>
          </a:bodyPr>
          <a:lstStyle/>
          <a:p>
            <a:pPr defTabSz="1219170">
              <a:buClr>
                <a:srgbClr val="000000"/>
              </a:buClr>
            </a:pPr>
            <a:r>
              <a:rPr lang="en-US" sz="2133" kern="0" dirty="0">
                <a:solidFill>
                  <a:srgbClr val="191919"/>
                </a:solidFill>
                <a:latin typeface="Arial"/>
                <a:cs typeface="Arial"/>
                <a:sym typeface="Arial"/>
              </a:rPr>
              <a:t>Finance Self-Service provides access to estimated fund balances for the next fiscal year  </a:t>
            </a:r>
          </a:p>
        </p:txBody>
      </p:sp>
      <p:grpSp>
        <p:nvGrpSpPr>
          <p:cNvPr id="5" name="Group 4">
            <a:extLst>
              <a:ext uri="{FF2B5EF4-FFF2-40B4-BE49-F238E27FC236}">
                <a16:creationId xmlns:a16="http://schemas.microsoft.com/office/drawing/2014/main" id="{02984DDF-BDC7-4678-B768-CAD063C50BA1}"/>
              </a:ext>
            </a:extLst>
          </p:cNvPr>
          <p:cNvGrpSpPr/>
          <p:nvPr/>
        </p:nvGrpSpPr>
        <p:grpSpPr>
          <a:xfrm>
            <a:off x="119529" y="2088387"/>
            <a:ext cx="11893177" cy="3858967"/>
            <a:chOff x="112057" y="1873845"/>
            <a:chExt cx="8919883" cy="2894225"/>
          </a:xfrm>
        </p:grpSpPr>
        <p:pic>
          <p:nvPicPr>
            <p:cNvPr id="3" name="Picture 2">
              <a:extLst>
                <a:ext uri="{FF2B5EF4-FFF2-40B4-BE49-F238E27FC236}">
                  <a16:creationId xmlns:a16="http://schemas.microsoft.com/office/drawing/2014/main" id="{47808214-D73E-423A-A4FF-2FB4C59BE32F}"/>
                </a:ext>
              </a:extLst>
            </p:cNvPr>
            <p:cNvPicPr>
              <a:picLocks noChangeAspect="1"/>
            </p:cNvPicPr>
            <p:nvPr/>
          </p:nvPicPr>
          <p:blipFill>
            <a:blip r:embed="rId3"/>
            <a:stretch>
              <a:fillRect/>
            </a:stretch>
          </p:blipFill>
          <p:spPr>
            <a:xfrm>
              <a:off x="112057" y="4245597"/>
              <a:ext cx="8919883" cy="522473"/>
            </a:xfrm>
            <a:prstGeom prst="rect">
              <a:avLst/>
            </a:prstGeom>
          </p:spPr>
        </p:pic>
        <p:grpSp>
          <p:nvGrpSpPr>
            <p:cNvPr id="4" name="Group 3">
              <a:extLst>
                <a:ext uri="{FF2B5EF4-FFF2-40B4-BE49-F238E27FC236}">
                  <a16:creationId xmlns:a16="http://schemas.microsoft.com/office/drawing/2014/main" id="{6A623712-4775-4E85-8618-B8BC5A074827}"/>
                </a:ext>
              </a:extLst>
            </p:cNvPr>
            <p:cNvGrpSpPr/>
            <p:nvPr/>
          </p:nvGrpSpPr>
          <p:grpSpPr>
            <a:xfrm>
              <a:off x="112057" y="1873845"/>
              <a:ext cx="8258990" cy="2857650"/>
              <a:chOff x="112057" y="1873845"/>
              <a:chExt cx="8258990" cy="2857650"/>
            </a:xfrm>
          </p:grpSpPr>
          <p:pic>
            <p:nvPicPr>
              <p:cNvPr id="2" name="Picture 1">
                <a:extLst>
                  <a:ext uri="{FF2B5EF4-FFF2-40B4-BE49-F238E27FC236}">
                    <a16:creationId xmlns:a16="http://schemas.microsoft.com/office/drawing/2014/main" id="{9774A39C-F227-4C3B-8112-ACA08C9D73A1}"/>
                  </a:ext>
                </a:extLst>
              </p:cNvPr>
              <p:cNvPicPr>
                <a:picLocks noChangeAspect="1"/>
              </p:cNvPicPr>
              <p:nvPr/>
            </p:nvPicPr>
            <p:blipFill>
              <a:blip r:embed="rId4"/>
              <a:stretch>
                <a:fillRect/>
              </a:stretch>
            </p:blipFill>
            <p:spPr>
              <a:xfrm>
                <a:off x="629515" y="1873845"/>
                <a:ext cx="7741532" cy="2228315"/>
              </a:xfrm>
              <a:prstGeom prst="rect">
                <a:avLst/>
              </a:prstGeom>
            </p:spPr>
          </p:pic>
          <p:sp>
            <p:nvSpPr>
              <p:cNvPr id="9" name="Oval 8">
                <a:extLst>
                  <a:ext uri="{FF2B5EF4-FFF2-40B4-BE49-F238E27FC236}">
                    <a16:creationId xmlns:a16="http://schemas.microsoft.com/office/drawing/2014/main" id="{3A9C91FF-EDB2-4D53-8AEA-EA25404CF095}"/>
                  </a:ext>
                </a:extLst>
              </p:cNvPr>
              <p:cNvSpPr/>
              <p:nvPr/>
            </p:nvSpPr>
            <p:spPr>
              <a:xfrm>
                <a:off x="5390025" y="3190715"/>
                <a:ext cx="640979" cy="413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0" name="Oval 9">
                <a:extLst>
                  <a:ext uri="{FF2B5EF4-FFF2-40B4-BE49-F238E27FC236}">
                    <a16:creationId xmlns:a16="http://schemas.microsoft.com/office/drawing/2014/main" id="{EA7799C8-AD3C-4CD5-9F79-42C3629AADFD}"/>
                  </a:ext>
                </a:extLst>
              </p:cNvPr>
              <p:cNvSpPr/>
              <p:nvPr/>
            </p:nvSpPr>
            <p:spPr>
              <a:xfrm>
                <a:off x="4413136" y="2013070"/>
                <a:ext cx="759499" cy="4880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Oval 11">
                <a:extLst>
                  <a:ext uri="{FF2B5EF4-FFF2-40B4-BE49-F238E27FC236}">
                    <a16:creationId xmlns:a16="http://schemas.microsoft.com/office/drawing/2014/main" id="{46DD374E-9921-4A05-8B06-85813576A6B1}"/>
                  </a:ext>
                </a:extLst>
              </p:cNvPr>
              <p:cNvSpPr/>
              <p:nvPr/>
            </p:nvSpPr>
            <p:spPr>
              <a:xfrm>
                <a:off x="112057" y="4286744"/>
                <a:ext cx="1555378" cy="444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grpSp>
      <p:sp>
        <p:nvSpPr>
          <p:cNvPr id="13" name="Google Shape;554;p43">
            <a:extLst>
              <a:ext uri="{FF2B5EF4-FFF2-40B4-BE49-F238E27FC236}">
                <a16:creationId xmlns:a16="http://schemas.microsoft.com/office/drawing/2014/main" id="{1D9DBEA3-4D01-406E-9303-9B9AD114A262}"/>
              </a:ext>
            </a:extLst>
          </p:cNvPr>
          <p:cNvSpPr/>
          <p:nvPr/>
        </p:nvSpPr>
        <p:spPr>
          <a:xfrm>
            <a:off x="496043" y="1357560"/>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F9E3F620-0713-4EE6-BEFE-637880AF9443}"/>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39</a:t>
            </a:r>
          </a:p>
        </p:txBody>
      </p:sp>
    </p:spTree>
    <p:extLst>
      <p:ext uri="{BB962C8B-B14F-4D97-AF65-F5344CB8AC3E}">
        <p14:creationId xmlns:p14="http://schemas.microsoft.com/office/powerpoint/2010/main" val="423438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239056" y="298493"/>
            <a:ext cx="3923369" cy="634530"/>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364562" y="298493"/>
            <a:ext cx="7398873" cy="830997"/>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Self-Service Log In</a:t>
            </a:r>
          </a:p>
          <a:p>
            <a:pPr defTabSz="1219170">
              <a:buClr>
                <a:srgbClr val="000000"/>
              </a:buClr>
            </a:pPr>
            <a:endParaRPr lang="en-US" sz="1600"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B0F68189-7184-4F85-A84D-42EBC1C5DB8D}"/>
              </a:ext>
            </a:extLst>
          </p:cNvPr>
          <p:cNvPicPr>
            <a:picLocks noChangeAspect="1"/>
          </p:cNvPicPr>
          <p:nvPr/>
        </p:nvPicPr>
        <p:blipFill>
          <a:blip r:embed="rId3"/>
          <a:stretch>
            <a:fillRect/>
          </a:stretch>
        </p:blipFill>
        <p:spPr>
          <a:xfrm>
            <a:off x="881287" y="2427667"/>
            <a:ext cx="9422149" cy="4240659"/>
          </a:xfrm>
          <a:prstGeom prst="rect">
            <a:avLst/>
          </a:prstGeom>
        </p:spPr>
      </p:pic>
      <p:sp>
        <p:nvSpPr>
          <p:cNvPr id="4" name="TextBox 3">
            <a:extLst>
              <a:ext uri="{FF2B5EF4-FFF2-40B4-BE49-F238E27FC236}">
                <a16:creationId xmlns:a16="http://schemas.microsoft.com/office/drawing/2014/main" id="{588E2897-635F-4D1B-B956-46FEC15734F5}"/>
              </a:ext>
            </a:extLst>
          </p:cNvPr>
          <p:cNvSpPr txBox="1"/>
          <p:nvPr/>
        </p:nvSpPr>
        <p:spPr>
          <a:xfrm>
            <a:off x="239056" y="1219289"/>
            <a:ext cx="5653741" cy="379656"/>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Log into Self-Service using your single sign-on </a:t>
            </a:r>
          </a:p>
        </p:txBody>
      </p:sp>
      <p:sp>
        <p:nvSpPr>
          <p:cNvPr id="5" name="TextBox 4">
            <a:extLst>
              <a:ext uri="{FF2B5EF4-FFF2-40B4-BE49-F238E27FC236}">
                <a16:creationId xmlns:a16="http://schemas.microsoft.com/office/drawing/2014/main" id="{C86B9C8C-BEBD-494C-8716-6CFB91ED1227}"/>
              </a:ext>
            </a:extLst>
          </p:cNvPr>
          <p:cNvSpPr txBox="1"/>
          <p:nvPr/>
        </p:nvSpPr>
        <p:spPr>
          <a:xfrm>
            <a:off x="239056" y="1761745"/>
            <a:ext cx="9072285" cy="379656"/>
          </a:xfrm>
          <a:prstGeom prst="rect">
            <a:avLst/>
          </a:prstGeom>
          <a:noFill/>
        </p:spPr>
        <p:txBody>
          <a:bodyPr wrap="square" rtlCol="0">
            <a:spAutoFit/>
          </a:bodyPr>
          <a:lstStyle/>
          <a:p>
            <a:pPr defTabSz="1219170">
              <a:spcAft>
                <a:spcPts val="800"/>
              </a:spcAft>
              <a:buClr>
                <a:srgbClr val="000000"/>
              </a:buClr>
            </a:pPr>
            <a:r>
              <a:rPr lang="en-US" sz="1867" b="1" kern="0" dirty="0">
                <a:solidFill>
                  <a:srgbClr val="0097A7"/>
                </a:solidFill>
                <a:latin typeface="Arial"/>
                <a:cs typeface="Arial"/>
                <a:sym typeface="Arial"/>
              </a:rPr>
              <a:t>Self-Service Link:  </a:t>
            </a:r>
            <a:r>
              <a:rPr lang="en-US" sz="1867" u="sng" kern="0" dirty="0">
                <a:solidFill>
                  <a:srgbClr val="000000"/>
                </a:solidFill>
                <a:latin typeface="Arial"/>
                <a:cs typeface="Arial"/>
                <a:sym typeface="Arial"/>
                <a:hlinkClick r:id="rId4"/>
              </a:rPr>
              <a:t>https://sservice.coastal.edu/Student/ColleagueFinance</a:t>
            </a:r>
            <a:endParaRPr lang="en-US" sz="1867"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1CBCCA0E-884E-4C75-9666-DD3FFD5C226F}"/>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17</a:t>
            </a:r>
          </a:p>
        </p:txBody>
      </p:sp>
    </p:spTree>
    <p:extLst>
      <p:ext uri="{BB962C8B-B14F-4D97-AF65-F5344CB8AC3E}">
        <p14:creationId xmlns:p14="http://schemas.microsoft.com/office/powerpoint/2010/main" val="3332001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900"/>
            <a:ext cx="7315201" cy="631816"/>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137460" y="150808"/>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Multiple Pages &amp; Per Page Options</a:t>
            </a:r>
          </a:p>
        </p:txBody>
      </p:sp>
      <p:grpSp>
        <p:nvGrpSpPr>
          <p:cNvPr id="6" name="Group 5">
            <a:extLst>
              <a:ext uri="{FF2B5EF4-FFF2-40B4-BE49-F238E27FC236}">
                <a16:creationId xmlns:a16="http://schemas.microsoft.com/office/drawing/2014/main" id="{3106479E-2650-4C9F-885C-7112A7EC585B}"/>
              </a:ext>
            </a:extLst>
          </p:cNvPr>
          <p:cNvGrpSpPr/>
          <p:nvPr/>
        </p:nvGrpSpPr>
        <p:grpSpPr>
          <a:xfrm>
            <a:off x="498683" y="2231365"/>
            <a:ext cx="11104292" cy="748795"/>
            <a:chOff x="385476" y="854500"/>
            <a:chExt cx="8328219" cy="561596"/>
          </a:xfrm>
        </p:grpSpPr>
        <p:sp>
          <p:nvSpPr>
            <p:cNvPr id="11" name="TextBox 10">
              <a:extLst>
                <a:ext uri="{FF2B5EF4-FFF2-40B4-BE49-F238E27FC236}">
                  <a16:creationId xmlns:a16="http://schemas.microsoft.com/office/drawing/2014/main" id="{12DB871E-574A-488D-96E7-3763DAFAB12F}"/>
                </a:ext>
              </a:extLst>
            </p:cNvPr>
            <p:cNvSpPr txBox="1"/>
            <p:nvPr/>
          </p:nvSpPr>
          <p:spPr>
            <a:xfrm>
              <a:off x="470644" y="854500"/>
              <a:ext cx="8243051" cy="561596"/>
            </a:xfrm>
            <a:prstGeom prst="rect">
              <a:avLst/>
            </a:prstGeom>
            <a:noFill/>
          </p:spPr>
          <p:txBody>
            <a:bodyPr wrap="square" rtlCol="0">
              <a:spAutoFit/>
            </a:bodyPr>
            <a:lstStyle/>
            <a:p>
              <a:pPr defTabSz="1219170">
                <a:buClr>
                  <a:srgbClr val="000000"/>
                </a:buClr>
              </a:pPr>
              <a:r>
                <a:rPr lang="en-US" sz="2133" kern="0" dirty="0">
                  <a:solidFill>
                    <a:srgbClr val="191919"/>
                  </a:solidFill>
                  <a:latin typeface="Arial"/>
                  <a:cs typeface="Arial"/>
                  <a:sym typeface="Arial"/>
                </a:rPr>
                <a:t>Finance Self-Service </a:t>
              </a:r>
              <a:r>
                <a:rPr lang="en-US" sz="2133" kern="0" dirty="0">
                  <a:solidFill>
                    <a:srgbClr val="000000"/>
                  </a:solidFill>
                  <a:latin typeface="Arial"/>
                  <a:cs typeface="Arial"/>
                  <a:sym typeface="Arial"/>
                </a:rPr>
                <a:t>defaults to </a:t>
              </a:r>
              <a:r>
                <a:rPr lang="en-US" sz="2133" kern="0" dirty="0">
                  <a:solidFill>
                    <a:srgbClr val="009999"/>
                  </a:solidFill>
                  <a:latin typeface="Arial"/>
                  <a:cs typeface="Arial"/>
                  <a:sym typeface="Arial"/>
                </a:rPr>
                <a:t>25 lines per page</a:t>
              </a:r>
              <a:r>
                <a:rPr lang="en-US" sz="2133" kern="0" dirty="0">
                  <a:solidFill>
                    <a:srgbClr val="000000"/>
                  </a:solidFill>
                  <a:latin typeface="Arial"/>
                  <a:cs typeface="Arial"/>
                  <a:sym typeface="Arial"/>
                </a:rPr>
                <a:t>. You can increase the amount of lines shown to 50 or 100, depending on your preference. </a:t>
              </a:r>
              <a:endParaRPr lang="en-US" sz="2133" kern="0" dirty="0">
                <a:solidFill>
                  <a:srgbClr val="191919"/>
                </a:solidFill>
                <a:latin typeface="Arial"/>
                <a:cs typeface="Arial"/>
                <a:sym typeface="Arial"/>
              </a:endParaRPr>
            </a:p>
          </p:txBody>
        </p:sp>
        <p:sp>
          <p:nvSpPr>
            <p:cNvPr id="13" name="Google Shape;554;p43">
              <a:extLst>
                <a:ext uri="{FF2B5EF4-FFF2-40B4-BE49-F238E27FC236}">
                  <a16:creationId xmlns:a16="http://schemas.microsoft.com/office/drawing/2014/main" id="{1D9DBEA3-4D01-406E-9303-9B9AD114A262}"/>
                </a:ext>
              </a:extLst>
            </p:cNvPr>
            <p:cNvSpPr/>
            <p:nvPr/>
          </p:nvSpPr>
          <p:spPr>
            <a:xfrm>
              <a:off x="385476" y="951606"/>
              <a:ext cx="98612" cy="128719"/>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sp>
        <p:nvSpPr>
          <p:cNvPr id="16" name="TextBox 15">
            <a:extLst>
              <a:ext uri="{FF2B5EF4-FFF2-40B4-BE49-F238E27FC236}">
                <a16:creationId xmlns:a16="http://schemas.microsoft.com/office/drawing/2014/main" id="{F9E3F620-0713-4EE6-BEFE-637880AF9443}"/>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40</a:t>
            </a:r>
          </a:p>
        </p:txBody>
      </p:sp>
      <p:grpSp>
        <p:nvGrpSpPr>
          <p:cNvPr id="15" name="Group 14">
            <a:extLst>
              <a:ext uri="{FF2B5EF4-FFF2-40B4-BE49-F238E27FC236}">
                <a16:creationId xmlns:a16="http://schemas.microsoft.com/office/drawing/2014/main" id="{1EC48A97-42FE-4B68-BC20-4ACE54BC1B92}"/>
              </a:ext>
            </a:extLst>
          </p:cNvPr>
          <p:cNvGrpSpPr/>
          <p:nvPr/>
        </p:nvGrpSpPr>
        <p:grpSpPr>
          <a:xfrm>
            <a:off x="498683" y="1141451"/>
            <a:ext cx="11104292" cy="748794"/>
            <a:chOff x="385476" y="854500"/>
            <a:chExt cx="8328219" cy="561596"/>
          </a:xfrm>
        </p:grpSpPr>
        <p:sp>
          <p:nvSpPr>
            <p:cNvPr id="17" name="TextBox 16">
              <a:extLst>
                <a:ext uri="{FF2B5EF4-FFF2-40B4-BE49-F238E27FC236}">
                  <a16:creationId xmlns:a16="http://schemas.microsoft.com/office/drawing/2014/main" id="{7E226F55-B338-4F9F-B65B-DFF00A7C0E3D}"/>
                </a:ext>
              </a:extLst>
            </p:cNvPr>
            <p:cNvSpPr txBox="1"/>
            <p:nvPr/>
          </p:nvSpPr>
          <p:spPr>
            <a:xfrm>
              <a:off x="470644" y="854500"/>
              <a:ext cx="8243051" cy="561596"/>
            </a:xfrm>
            <a:prstGeom prst="rect">
              <a:avLst/>
            </a:prstGeom>
            <a:noFill/>
          </p:spPr>
          <p:txBody>
            <a:bodyPr wrap="square" rtlCol="0">
              <a:spAutoFit/>
            </a:bodyPr>
            <a:lstStyle/>
            <a:p>
              <a:pPr defTabSz="1219170">
                <a:buClr>
                  <a:srgbClr val="000000"/>
                </a:buClr>
              </a:pPr>
              <a:r>
                <a:rPr lang="en-US" sz="2133" kern="0" dirty="0">
                  <a:solidFill>
                    <a:srgbClr val="191919"/>
                  </a:solidFill>
                  <a:latin typeface="Arial"/>
                  <a:cs typeface="Arial"/>
                  <a:sym typeface="Arial"/>
                </a:rPr>
                <a:t>Depending on the number of lines within your account, you may need to select the next page to completely view an account  </a:t>
              </a:r>
            </a:p>
          </p:txBody>
        </p:sp>
        <p:sp>
          <p:nvSpPr>
            <p:cNvPr id="18" name="Google Shape;554;p43">
              <a:extLst>
                <a:ext uri="{FF2B5EF4-FFF2-40B4-BE49-F238E27FC236}">
                  <a16:creationId xmlns:a16="http://schemas.microsoft.com/office/drawing/2014/main" id="{C704F260-71F2-4EE0-A5F0-32D1064EC288}"/>
                </a:ext>
              </a:extLst>
            </p:cNvPr>
            <p:cNvSpPr/>
            <p:nvPr/>
          </p:nvSpPr>
          <p:spPr>
            <a:xfrm>
              <a:off x="385476" y="951606"/>
              <a:ext cx="98612" cy="128719"/>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nvGrpSpPr>
          <p:cNvPr id="20" name="Group 19">
            <a:extLst>
              <a:ext uri="{FF2B5EF4-FFF2-40B4-BE49-F238E27FC236}">
                <a16:creationId xmlns:a16="http://schemas.microsoft.com/office/drawing/2014/main" id="{6C00222C-C99E-4A5A-B7D4-466FB9B496D9}"/>
              </a:ext>
            </a:extLst>
          </p:cNvPr>
          <p:cNvGrpSpPr/>
          <p:nvPr/>
        </p:nvGrpSpPr>
        <p:grpSpPr>
          <a:xfrm>
            <a:off x="155387" y="3552079"/>
            <a:ext cx="11917083" cy="2166588"/>
            <a:chOff x="103094" y="2511938"/>
            <a:chExt cx="8937812" cy="1624941"/>
          </a:xfrm>
        </p:grpSpPr>
        <p:pic>
          <p:nvPicPr>
            <p:cNvPr id="19" name="Picture 18">
              <a:extLst>
                <a:ext uri="{FF2B5EF4-FFF2-40B4-BE49-F238E27FC236}">
                  <a16:creationId xmlns:a16="http://schemas.microsoft.com/office/drawing/2014/main" id="{D71C6D0C-FDC0-4A0F-9D49-27A38657C888}"/>
                </a:ext>
              </a:extLst>
            </p:cNvPr>
            <p:cNvPicPr>
              <a:picLocks noChangeAspect="1"/>
            </p:cNvPicPr>
            <p:nvPr/>
          </p:nvPicPr>
          <p:blipFill>
            <a:blip r:embed="rId3"/>
            <a:stretch>
              <a:fillRect/>
            </a:stretch>
          </p:blipFill>
          <p:spPr>
            <a:xfrm>
              <a:off x="261954" y="2652369"/>
              <a:ext cx="8778952" cy="1484510"/>
            </a:xfrm>
            <a:prstGeom prst="rect">
              <a:avLst/>
            </a:prstGeom>
          </p:spPr>
        </p:pic>
        <p:sp>
          <p:nvSpPr>
            <p:cNvPr id="9" name="Oval 8">
              <a:extLst>
                <a:ext uri="{FF2B5EF4-FFF2-40B4-BE49-F238E27FC236}">
                  <a16:creationId xmlns:a16="http://schemas.microsoft.com/office/drawing/2014/main" id="{3A9C91FF-EDB2-4D53-8AEA-EA25404CF095}"/>
                </a:ext>
              </a:extLst>
            </p:cNvPr>
            <p:cNvSpPr/>
            <p:nvPr/>
          </p:nvSpPr>
          <p:spPr>
            <a:xfrm>
              <a:off x="103094" y="2511938"/>
              <a:ext cx="3875259" cy="946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0" name="Oval 9">
              <a:extLst>
                <a:ext uri="{FF2B5EF4-FFF2-40B4-BE49-F238E27FC236}">
                  <a16:creationId xmlns:a16="http://schemas.microsoft.com/office/drawing/2014/main" id="{EA7799C8-AD3C-4CD5-9F79-42C3629AADFD}"/>
                </a:ext>
              </a:extLst>
            </p:cNvPr>
            <p:cNvSpPr/>
            <p:nvPr/>
          </p:nvSpPr>
          <p:spPr>
            <a:xfrm>
              <a:off x="6797745" y="2565185"/>
              <a:ext cx="1817337" cy="1571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spTree>
    <p:extLst>
      <p:ext uri="{BB962C8B-B14F-4D97-AF65-F5344CB8AC3E}">
        <p14:creationId xmlns:p14="http://schemas.microsoft.com/office/powerpoint/2010/main" val="3632074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900"/>
            <a:ext cx="5725460" cy="561240"/>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155384" y="104587"/>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Functions of Self-Service</a:t>
            </a:r>
          </a:p>
        </p:txBody>
      </p:sp>
      <p:grpSp>
        <p:nvGrpSpPr>
          <p:cNvPr id="4" name="Group 3">
            <a:extLst>
              <a:ext uri="{FF2B5EF4-FFF2-40B4-BE49-F238E27FC236}">
                <a16:creationId xmlns:a16="http://schemas.microsoft.com/office/drawing/2014/main" id="{A74B0E1F-03F3-4B44-B874-E90AB10EE511}"/>
              </a:ext>
            </a:extLst>
          </p:cNvPr>
          <p:cNvGrpSpPr/>
          <p:nvPr/>
        </p:nvGrpSpPr>
        <p:grpSpPr>
          <a:xfrm>
            <a:off x="1584007" y="1202797"/>
            <a:ext cx="7733552" cy="2458523"/>
            <a:chOff x="1188005" y="902098"/>
            <a:chExt cx="5800164" cy="1843892"/>
          </a:xfrm>
        </p:grpSpPr>
        <p:pic>
          <p:nvPicPr>
            <p:cNvPr id="7" name="Picture 6">
              <a:extLst>
                <a:ext uri="{FF2B5EF4-FFF2-40B4-BE49-F238E27FC236}">
                  <a16:creationId xmlns:a16="http://schemas.microsoft.com/office/drawing/2014/main" id="{9B0193FC-62EF-47F7-A0C0-87F5D3596945}"/>
                </a:ext>
              </a:extLst>
            </p:cNvPr>
            <p:cNvPicPr>
              <a:picLocks noChangeAspect="1"/>
            </p:cNvPicPr>
            <p:nvPr/>
          </p:nvPicPr>
          <p:blipFill>
            <a:blip r:embed="rId3"/>
            <a:stretch>
              <a:fillRect/>
            </a:stretch>
          </p:blipFill>
          <p:spPr>
            <a:xfrm>
              <a:off x="1188005" y="902098"/>
              <a:ext cx="5800164" cy="1708834"/>
            </a:xfrm>
            <a:prstGeom prst="rect">
              <a:avLst/>
            </a:prstGeom>
          </p:spPr>
        </p:pic>
        <p:sp>
          <p:nvSpPr>
            <p:cNvPr id="10" name="Rectangle 9">
              <a:extLst>
                <a:ext uri="{FF2B5EF4-FFF2-40B4-BE49-F238E27FC236}">
                  <a16:creationId xmlns:a16="http://schemas.microsoft.com/office/drawing/2014/main" id="{E4369C5C-9A9F-4F05-A3A3-67B5436C84BD}"/>
                </a:ext>
              </a:extLst>
            </p:cNvPr>
            <p:cNvSpPr/>
            <p:nvPr/>
          </p:nvSpPr>
          <p:spPr>
            <a:xfrm>
              <a:off x="5210734" y="1558104"/>
              <a:ext cx="1241612" cy="1187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sp>
        <p:nvSpPr>
          <p:cNvPr id="3" name="TextBox 2">
            <a:extLst>
              <a:ext uri="{FF2B5EF4-FFF2-40B4-BE49-F238E27FC236}">
                <a16:creationId xmlns:a16="http://schemas.microsoft.com/office/drawing/2014/main" id="{14A7CA0D-6DFF-4AEE-9278-37351E5A5872}"/>
              </a:ext>
            </a:extLst>
          </p:cNvPr>
          <p:cNvSpPr txBox="1"/>
          <p:nvPr/>
        </p:nvSpPr>
        <p:spPr>
          <a:xfrm>
            <a:off x="1804893" y="4261597"/>
            <a:ext cx="8880548" cy="379656"/>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To view a </a:t>
            </a:r>
            <a:r>
              <a:rPr lang="en-US" sz="1867" u="sng" kern="0" dirty="0">
                <a:solidFill>
                  <a:srgbClr val="000000"/>
                </a:solidFill>
                <a:latin typeface="Arial"/>
                <a:cs typeface="Arial"/>
                <a:sym typeface="Arial"/>
              </a:rPr>
              <a:t>summary</a:t>
            </a:r>
            <a:r>
              <a:rPr lang="en-US" sz="1867" kern="0" dirty="0">
                <a:solidFill>
                  <a:srgbClr val="000000"/>
                </a:solidFill>
                <a:latin typeface="Arial"/>
                <a:cs typeface="Arial"/>
                <a:sym typeface="Arial"/>
              </a:rPr>
              <a:t> version of our account in Excel: select the </a:t>
            </a:r>
            <a:r>
              <a:rPr lang="en-US" sz="1867" b="1" u="sng" kern="0" dirty="0">
                <a:solidFill>
                  <a:srgbClr val="0097A7"/>
                </a:solidFill>
                <a:latin typeface="Arial"/>
                <a:cs typeface="Arial"/>
                <a:sym typeface="Arial"/>
              </a:rPr>
              <a:t>“Download CSV” </a:t>
            </a:r>
          </a:p>
        </p:txBody>
      </p:sp>
      <p:sp>
        <p:nvSpPr>
          <p:cNvPr id="11" name="TextBox 10">
            <a:extLst>
              <a:ext uri="{FF2B5EF4-FFF2-40B4-BE49-F238E27FC236}">
                <a16:creationId xmlns:a16="http://schemas.microsoft.com/office/drawing/2014/main" id="{12DB871E-574A-488D-96E7-3763DAFAB12F}"/>
              </a:ext>
            </a:extLst>
          </p:cNvPr>
          <p:cNvSpPr txBox="1"/>
          <p:nvPr/>
        </p:nvSpPr>
        <p:spPr>
          <a:xfrm>
            <a:off x="1852707" y="5222633"/>
            <a:ext cx="8295341" cy="379656"/>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To view a </a:t>
            </a:r>
            <a:r>
              <a:rPr lang="en-US" sz="1867" u="sng" kern="0" dirty="0">
                <a:solidFill>
                  <a:srgbClr val="000000"/>
                </a:solidFill>
                <a:latin typeface="Arial"/>
                <a:cs typeface="Arial"/>
                <a:sym typeface="Arial"/>
              </a:rPr>
              <a:t>detail</a:t>
            </a:r>
            <a:r>
              <a:rPr lang="en-US" sz="1867" kern="0" dirty="0">
                <a:solidFill>
                  <a:srgbClr val="000000"/>
                </a:solidFill>
                <a:latin typeface="Arial"/>
                <a:cs typeface="Arial"/>
                <a:sym typeface="Arial"/>
              </a:rPr>
              <a:t> version of our account in Excel: select the </a:t>
            </a:r>
            <a:r>
              <a:rPr lang="en-US" sz="1867" b="1" u="sng" kern="0" dirty="0">
                <a:solidFill>
                  <a:srgbClr val="0097A7"/>
                </a:solidFill>
                <a:latin typeface="Arial"/>
                <a:cs typeface="Arial"/>
                <a:sym typeface="Arial"/>
              </a:rPr>
              <a:t>“Detail CSV” </a:t>
            </a:r>
          </a:p>
        </p:txBody>
      </p:sp>
      <p:sp>
        <p:nvSpPr>
          <p:cNvPr id="12" name="Google Shape;533;p43">
            <a:extLst>
              <a:ext uri="{FF2B5EF4-FFF2-40B4-BE49-F238E27FC236}">
                <a16:creationId xmlns:a16="http://schemas.microsoft.com/office/drawing/2014/main" id="{03DC4484-7BBA-42CF-BA74-8B7884CBB724}"/>
              </a:ext>
            </a:extLst>
          </p:cNvPr>
          <p:cNvSpPr/>
          <p:nvPr/>
        </p:nvSpPr>
        <p:spPr>
          <a:xfrm>
            <a:off x="1506559" y="4368039"/>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tx1"/>
          </a:solidFill>
          <a:ln w="9525" cap="flat" cmpd="sng">
            <a:solidFill>
              <a:schemeClr val="tx1"/>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3" name="Google Shape;533;p43">
            <a:extLst>
              <a:ext uri="{FF2B5EF4-FFF2-40B4-BE49-F238E27FC236}">
                <a16:creationId xmlns:a16="http://schemas.microsoft.com/office/drawing/2014/main" id="{73C9528D-DC0F-4888-A950-B9F5256BFB52}"/>
              </a:ext>
            </a:extLst>
          </p:cNvPr>
          <p:cNvSpPr/>
          <p:nvPr/>
        </p:nvSpPr>
        <p:spPr>
          <a:xfrm>
            <a:off x="1470698" y="5265349"/>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tx1"/>
          </a:solidFill>
          <a:ln w="9525" cap="flat" cmpd="sng">
            <a:solidFill>
              <a:schemeClr val="tx1"/>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5" name="TextBox 14">
            <a:extLst>
              <a:ext uri="{FF2B5EF4-FFF2-40B4-BE49-F238E27FC236}">
                <a16:creationId xmlns:a16="http://schemas.microsoft.com/office/drawing/2014/main" id="{1321BECE-CC75-4BC1-BB67-A4D7C4EFB778}"/>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41</a:t>
            </a:r>
          </a:p>
        </p:txBody>
      </p:sp>
    </p:spTree>
    <p:extLst>
      <p:ext uri="{BB962C8B-B14F-4D97-AF65-F5344CB8AC3E}">
        <p14:creationId xmlns:p14="http://schemas.microsoft.com/office/powerpoint/2010/main" val="4097956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900"/>
            <a:ext cx="6777319" cy="615553"/>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155384" y="128493"/>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Excel: “Download CSV” 10 Fund</a:t>
            </a:r>
          </a:p>
        </p:txBody>
      </p:sp>
      <p:sp>
        <p:nvSpPr>
          <p:cNvPr id="11" name="TextBox 10">
            <a:extLst>
              <a:ext uri="{FF2B5EF4-FFF2-40B4-BE49-F238E27FC236}">
                <a16:creationId xmlns:a16="http://schemas.microsoft.com/office/drawing/2014/main" id="{12DB871E-574A-488D-96E7-3763DAFAB12F}"/>
              </a:ext>
            </a:extLst>
          </p:cNvPr>
          <p:cNvSpPr txBox="1"/>
          <p:nvPr/>
        </p:nvSpPr>
        <p:spPr>
          <a:xfrm>
            <a:off x="472137" y="1011947"/>
            <a:ext cx="9102172" cy="379656"/>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a:cs typeface="Arial"/>
                <a:sym typeface="Arial"/>
              </a:rPr>
              <a:t>Below is a sample of the </a:t>
            </a:r>
            <a:r>
              <a:rPr lang="en-US" sz="1867" b="1" u="sng" kern="0" dirty="0">
                <a:solidFill>
                  <a:srgbClr val="0097A7"/>
                </a:solidFill>
                <a:latin typeface="Arial"/>
                <a:cs typeface="Arial"/>
                <a:sym typeface="Arial"/>
              </a:rPr>
              <a:t>“Download CSV”</a:t>
            </a:r>
            <a:r>
              <a:rPr lang="en-US" sz="1867" b="1" kern="0" dirty="0">
                <a:solidFill>
                  <a:srgbClr val="0097A7"/>
                </a:solidFill>
                <a:effectLst>
                  <a:outerShdw blurRad="38100" dist="38100" dir="2700000" algn="tl">
                    <a:srgbClr val="000000">
                      <a:alpha val="43137"/>
                    </a:srgbClr>
                  </a:outerShdw>
                </a:effectLst>
                <a:latin typeface="Arial"/>
                <a:cs typeface="Arial"/>
                <a:sym typeface="Arial"/>
              </a:rPr>
              <a:t> </a:t>
            </a:r>
            <a:r>
              <a:rPr lang="en-US" sz="1867" kern="0" dirty="0">
                <a:solidFill>
                  <a:srgbClr val="191919"/>
                </a:solidFill>
                <a:latin typeface="Arial"/>
                <a:cs typeface="Arial"/>
                <a:sym typeface="Arial"/>
              </a:rPr>
              <a:t>excel spreadsheet for a 10 fund account  </a:t>
            </a:r>
          </a:p>
        </p:txBody>
      </p:sp>
      <p:pic>
        <p:nvPicPr>
          <p:cNvPr id="15" name="Picture 14">
            <a:extLst>
              <a:ext uri="{FF2B5EF4-FFF2-40B4-BE49-F238E27FC236}">
                <a16:creationId xmlns:a16="http://schemas.microsoft.com/office/drawing/2014/main" id="{9D67EEF4-8DE7-4BB4-AC84-67CBED2B7F2B}"/>
              </a:ext>
            </a:extLst>
          </p:cNvPr>
          <p:cNvPicPr>
            <a:picLocks noChangeAspect="1"/>
          </p:cNvPicPr>
          <p:nvPr/>
        </p:nvPicPr>
        <p:blipFill rotWithShape="1">
          <a:blip r:embed="rId3"/>
          <a:srcRect l="-1" r="-6" b="5391"/>
          <a:stretch/>
        </p:blipFill>
        <p:spPr>
          <a:xfrm>
            <a:off x="472137" y="1720623"/>
            <a:ext cx="10990735" cy="4710061"/>
          </a:xfrm>
          <a:prstGeom prst="rect">
            <a:avLst/>
          </a:prstGeom>
        </p:spPr>
      </p:pic>
      <p:sp>
        <p:nvSpPr>
          <p:cNvPr id="6" name="Google Shape;554;p43">
            <a:extLst>
              <a:ext uri="{FF2B5EF4-FFF2-40B4-BE49-F238E27FC236}">
                <a16:creationId xmlns:a16="http://schemas.microsoft.com/office/drawing/2014/main" id="{045C7A7F-E8A8-49E4-B4F8-CA5A69B4FC56}"/>
              </a:ext>
            </a:extLst>
          </p:cNvPr>
          <p:cNvSpPr/>
          <p:nvPr/>
        </p:nvSpPr>
        <p:spPr>
          <a:xfrm>
            <a:off x="388467" y="1119970"/>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C4DC719B-EFF4-4D33-B460-C3B406444AD6}"/>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42</a:t>
            </a:r>
          </a:p>
        </p:txBody>
      </p:sp>
    </p:spTree>
    <p:extLst>
      <p:ext uri="{BB962C8B-B14F-4D97-AF65-F5344CB8AC3E}">
        <p14:creationId xmlns:p14="http://schemas.microsoft.com/office/powerpoint/2010/main" val="772617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900"/>
            <a:ext cx="6777319" cy="615553"/>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155384" y="128493"/>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Excel: “Detail CSV” 10 Fund</a:t>
            </a:r>
          </a:p>
        </p:txBody>
      </p:sp>
      <p:sp>
        <p:nvSpPr>
          <p:cNvPr id="11" name="TextBox 10">
            <a:extLst>
              <a:ext uri="{FF2B5EF4-FFF2-40B4-BE49-F238E27FC236}">
                <a16:creationId xmlns:a16="http://schemas.microsoft.com/office/drawing/2014/main" id="{12DB871E-574A-488D-96E7-3763DAFAB12F}"/>
              </a:ext>
            </a:extLst>
          </p:cNvPr>
          <p:cNvSpPr txBox="1"/>
          <p:nvPr/>
        </p:nvSpPr>
        <p:spPr>
          <a:xfrm>
            <a:off x="472137" y="1011947"/>
            <a:ext cx="9102172" cy="379656"/>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a:cs typeface="Arial"/>
                <a:sym typeface="Arial"/>
              </a:rPr>
              <a:t>Below is a sample of the </a:t>
            </a:r>
            <a:r>
              <a:rPr lang="en-US" sz="1867" b="1" u="sng" kern="0" dirty="0">
                <a:solidFill>
                  <a:srgbClr val="0097A7"/>
                </a:solidFill>
                <a:latin typeface="Arial"/>
                <a:cs typeface="Arial"/>
                <a:sym typeface="Arial"/>
              </a:rPr>
              <a:t>“Detail CSV”</a:t>
            </a:r>
            <a:r>
              <a:rPr lang="en-US" sz="1867" b="1" kern="0" dirty="0">
                <a:solidFill>
                  <a:srgbClr val="0097A7"/>
                </a:solidFill>
                <a:effectLst>
                  <a:outerShdw blurRad="38100" dist="38100" dir="2700000" algn="tl">
                    <a:srgbClr val="000000">
                      <a:alpha val="43137"/>
                    </a:srgbClr>
                  </a:outerShdw>
                </a:effectLst>
                <a:latin typeface="Arial"/>
                <a:cs typeface="Arial"/>
                <a:sym typeface="Arial"/>
              </a:rPr>
              <a:t> </a:t>
            </a:r>
            <a:r>
              <a:rPr lang="en-US" sz="1867" kern="0" dirty="0">
                <a:solidFill>
                  <a:srgbClr val="191919"/>
                </a:solidFill>
                <a:latin typeface="Arial"/>
                <a:cs typeface="Arial"/>
                <a:sym typeface="Arial"/>
              </a:rPr>
              <a:t>excel spreadsheet for a 10 fund account  </a:t>
            </a:r>
          </a:p>
        </p:txBody>
      </p:sp>
      <p:pic>
        <p:nvPicPr>
          <p:cNvPr id="2" name="Picture 1">
            <a:extLst>
              <a:ext uri="{FF2B5EF4-FFF2-40B4-BE49-F238E27FC236}">
                <a16:creationId xmlns:a16="http://schemas.microsoft.com/office/drawing/2014/main" id="{C4046095-9336-4490-9BA4-6DFF7E33946A}"/>
              </a:ext>
            </a:extLst>
          </p:cNvPr>
          <p:cNvPicPr>
            <a:picLocks noChangeAspect="1"/>
          </p:cNvPicPr>
          <p:nvPr/>
        </p:nvPicPr>
        <p:blipFill>
          <a:blip r:embed="rId3"/>
          <a:stretch>
            <a:fillRect/>
          </a:stretch>
        </p:blipFill>
        <p:spPr>
          <a:xfrm>
            <a:off x="250503" y="2279697"/>
            <a:ext cx="11690995" cy="2298609"/>
          </a:xfrm>
          <a:prstGeom prst="rect">
            <a:avLst/>
          </a:prstGeom>
        </p:spPr>
      </p:pic>
      <p:sp>
        <p:nvSpPr>
          <p:cNvPr id="6" name="Google Shape;554;p43">
            <a:extLst>
              <a:ext uri="{FF2B5EF4-FFF2-40B4-BE49-F238E27FC236}">
                <a16:creationId xmlns:a16="http://schemas.microsoft.com/office/drawing/2014/main" id="{7858EE78-DCE8-40A0-82B5-2932AEEA187D}"/>
              </a:ext>
            </a:extLst>
          </p:cNvPr>
          <p:cNvSpPr/>
          <p:nvPr/>
        </p:nvSpPr>
        <p:spPr>
          <a:xfrm>
            <a:off x="388467" y="1119970"/>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85A7A4F7-371B-45B4-B39D-FFEF8CFE72C8}"/>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43</a:t>
            </a:r>
          </a:p>
        </p:txBody>
      </p:sp>
    </p:spTree>
    <p:extLst>
      <p:ext uri="{BB962C8B-B14F-4D97-AF65-F5344CB8AC3E}">
        <p14:creationId xmlns:p14="http://schemas.microsoft.com/office/powerpoint/2010/main" val="3462902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9" y="158899"/>
            <a:ext cx="7685743" cy="585148"/>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155384" y="128493"/>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Excel: “Download CSV” Non-10 Fund</a:t>
            </a:r>
          </a:p>
        </p:txBody>
      </p:sp>
      <p:pic>
        <p:nvPicPr>
          <p:cNvPr id="3" name="Picture 2">
            <a:extLst>
              <a:ext uri="{FF2B5EF4-FFF2-40B4-BE49-F238E27FC236}">
                <a16:creationId xmlns:a16="http://schemas.microsoft.com/office/drawing/2014/main" id="{C400A0BF-24FA-4069-A859-AD8B415F5DBC}"/>
              </a:ext>
            </a:extLst>
          </p:cNvPr>
          <p:cNvPicPr>
            <a:picLocks noChangeAspect="1"/>
          </p:cNvPicPr>
          <p:nvPr/>
        </p:nvPicPr>
        <p:blipFill>
          <a:blip r:embed="rId3"/>
          <a:stretch>
            <a:fillRect/>
          </a:stretch>
        </p:blipFill>
        <p:spPr>
          <a:xfrm>
            <a:off x="472136" y="2677841"/>
            <a:ext cx="11510683" cy="1234135"/>
          </a:xfrm>
          <a:prstGeom prst="rect">
            <a:avLst/>
          </a:prstGeom>
        </p:spPr>
      </p:pic>
      <p:grpSp>
        <p:nvGrpSpPr>
          <p:cNvPr id="2" name="Group 1">
            <a:extLst>
              <a:ext uri="{FF2B5EF4-FFF2-40B4-BE49-F238E27FC236}">
                <a16:creationId xmlns:a16="http://schemas.microsoft.com/office/drawing/2014/main" id="{64544CB4-5D30-4D33-8577-BC96A629FDFD}"/>
              </a:ext>
            </a:extLst>
          </p:cNvPr>
          <p:cNvGrpSpPr/>
          <p:nvPr/>
        </p:nvGrpSpPr>
        <p:grpSpPr>
          <a:xfrm>
            <a:off x="519946" y="1191241"/>
            <a:ext cx="9986689" cy="379656"/>
            <a:chOff x="291350" y="758960"/>
            <a:chExt cx="6889381" cy="284742"/>
          </a:xfrm>
        </p:grpSpPr>
        <p:sp>
          <p:nvSpPr>
            <p:cNvPr id="11" name="TextBox 10">
              <a:extLst>
                <a:ext uri="{FF2B5EF4-FFF2-40B4-BE49-F238E27FC236}">
                  <a16:creationId xmlns:a16="http://schemas.microsoft.com/office/drawing/2014/main" id="{12DB871E-574A-488D-96E7-3763DAFAB12F}"/>
                </a:ext>
              </a:extLst>
            </p:cNvPr>
            <p:cNvSpPr txBox="1"/>
            <p:nvPr/>
          </p:nvSpPr>
          <p:spPr>
            <a:xfrm>
              <a:off x="354102" y="758960"/>
              <a:ext cx="6826629" cy="284742"/>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a:cs typeface="Arial"/>
                  <a:sym typeface="Arial"/>
                </a:rPr>
                <a:t>Below is a sample of the </a:t>
              </a:r>
              <a:r>
                <a:rPr lang="en-US" sz="1867" b="1" u="sng" kern="0" dirty="0">
                  <a:solidFill>
                    <a:srgbClr val="0097A7"/>
                  </a:solidFill>
                  <a:latin typeface="Arial"/>
                  <a:cs typeface="Arial"/>
                  <a:sym typeface="Arial"/>
                </a:rPr>
                <a:t>“Download CSV”</a:t>
              </a:r>
              <a:r>
                <a:rPr lang="en-US" sz="1867" b="1" kern="0" dirty="0">
                  <a:solidFill>
                    <a:srgbClr val="0097A7"/>
                  </a:solidFill>
                  <a:effectLst>
                    <a:outerShdw blurRad="38100" dist="38100" dir="2700000" algn="tl">
                      <a:srgbClr val="000000">
                        <a:alpha val="43137"/>
                      </a:srgbClr>
                    </a:outerShdw>
                  </a:effectLst>
                  <a:latin typeface="Arial"/>
                  <a:cs typeface="Arial"/>
                  <a:sym typeface="Arial"/>
                </a:rPr>
                <a:t> </a:t>
              </a:r>
              <a:r>
                <a:rPr lang="en-US" sz="1867" kern="0" dirty="0">
                  <a:solidFill>
                    <a:srgbClr val="191919"/>
                  </a:solidFill>
                  <a:latin typeface="Arial"/>
                  <a:cs typeface="Arial"/>
                  <a:sym typeface="Arial"/>
                </a:rPr>
                <a:t>excel spreadsheet for a non-10 fund account  </a:t>
              </a:r>
            </a:p>
          </p:txBody>
        </p:sp>
        <p:sp>
          <p:nvSpPr>
            <p:cNvPr id="6" name="Google Shape;554;p43">
              <a:extLst>
                <a:ext uri="{FF2B5EF4-FFF2-40B4-BE49-F238E27FC236}">
                  <a16:creationId xmlns:a16="http://schemas.microsoft.com/office/drawing/2014/main" id="{CE668C7C-EE1E-4CC3-8417-A668E8EF553F}"/>
                </a:ext>
              </a:extLst>
            </p:cNvPr>
            <p:cNvSpPr/>
            <p:nvPr/>
          </p:nvSpPr>
          <p:spPr>
            <a:xfrm>
              <a:off x="291350" y="839977"/>
              <a:ext cx="98612" cy="128719"/>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sp>
        <p:nvSpPr>
          <p:cNvPr id="7" name="TextBox 6">
            <a:extLst>
              <a:ext uri="{FF2B5EF4-FFF2-40B4-BE49-F238E27FC236}">
                <a16:creationId xmlns:a16="http://schemas.microsoft.com/office/drawing/2014/main" id="{25717F07-1F81-4708-8027-E6B95D829DCB}"/>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44</a:t>
            </a:r>
          </a:p>
        </p:txBody>
      </p:sp>
    </p:spTree>
    <p:extLst>
      <p:ext uri="{BB962C8B-B14F-4D97-AF65-F5344CB8AC3E}">
        <p14:creationId xmlns:p14="http://schemas.microsoft.com/office/powerpoint/2010/main" val="324313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3" name="Group 2">
            <a:extLst>
              <a:ext uri="{FF2B5EF4-FFF2-40B4-BE49-F238E27FC236}">
                <a16:creationId xmlns:a16="http://schemas.microsoft.com/office/drawing/2014/main" id="{39F57B68-9E97-4F4A-93E6-A82CC82A9DC3}"/>
              </a:ext>
            </a:extLst>
          </p:cNvPr>
          <p:cNvGrpSpPr/>
          <p:nvPr/>
        </p:nvGrpSpPr>
        <p:grpSpPr>
          <a:xfrm>
            <a:off x="131482" y="145148"/>
            <a:ext cx="7398873" cy="600352"/>
            <a:chOff x="89646" y="107771"/>
            <a:chExt cx="5549155" cy="450264"/>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89646" y="119174"/>
              <a:ext cx="5181601" cy="438861"/>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89646" y="107771"/>
              <a:ext cx="5549155" cy="438581"/>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Excel: “Detail CSV” Non-10 Fund</a:t>
              </a:r>
            </a:p>
          </p:txBody>
        </p:sp>
      </p:grpSp>
      <p:sp>
        <p:nvSpPr>
          <p:cNvPr id="11" name="TextBox 10">
            <a:extLst>
              <a:ext uri="{FF2B5EF4-FFF2-40B4-BE49-F238E27FC236}">
                <a16:creationId xmlns:a16="http://schemas.microsoft.com/office/drawing/2014/main" id="{12DB871E-574A-488D-96E7-3763DAFAB12F}"/>
              </a:ext>
            </a:extLst>
          </p:cNvPr>
          <p:cNvSpPr txBox="1"/>
          <p:nvPr/>
        </p:nvSpPr>
        <p:spPr>
          <a:xfrm>
            <a:off x="472137" y="1011947"/>
            <a:ext cx="9102172" cy="379656"/>
          </a:xfrm>
          <a:prstGeom prst="rect">
            <a:avLst/>
          </a:prstGeom>
          <a:noFill/>
        </p:spPr>
        <p:txBody>
          <a:bodyPr wrap="square" rtlCol="0">
            <a:spAutoFit/>
          </a:bodyPr>
          <a:lstStyle/>
          <a:p>
            <a:pPr defTabSz="1219170">
              <a:buClr>
                <a:srgbClr val="000000"/>
              </a:buClr>
            </a:pPr>
            <a:r>
              <a:rPr lang="en-US" sz="1867" kern="0" dirty="0">
                <a:solidFill>
                  <a:srgbClr val="191919"/>
                </a:solidFill>
                <a:latin typeface="Arial"/>
                <a:cs typeface="Arial"/>
                <a:sym typeface="Arial"/>
              </a:rPr>
              <a:t>Below is a sample of the </a:t>
            </a:r>
            <a:r>
              <a:rPr lang="en-US" sz="1867" b="1" u="sng" kern="0" dirty="0">
                <a:solidFill>
                  <a:srgbClr val="0097A7"/>
                </a:solidFill>
                <a:latin typeface="Arial"/>
                <a:cs typeface="Arial"/>
                <a:sym typeface="Arial"/>
              </a:rPr>
              <a:t>“Detail CSV”</a:t>
            </a:r>
            <a:r>
              <a:rPr lang="en-US" sz="1867" b="1" kern="0" dirty="0">
                <a:solidFill>
                  <a:srgbClr val="0097A7"/>
                </a:solidFill>
                <a:effectLst>
                  <a:outerShdw blurRad="38100" dist="38100" dir="2700000" algn="tl">
                    <a:srgbClr val="000000">
                      <a:alpha val="43137"/>
                    </a:srgbClr>
                  </a:outerShdw>
                </a:effectLst>
                <a:latin typeface="Arial"/>
                <a:cs typeface="Arial"/>
                <a:sym typeface="Arial"/>
              </a:rPr>
              <a:t> </a:t>
            </a:r>
            <a:r>
              <a:rPr lang="en-US" sz="1867" kern="0" dirty="0">
                <a:solidFill>
                  <a:srgbClr val="191919"/>
                </a:solidFill>
                <a:latin typeface="Arial"/>
                <a:cs typeface="Arial"/>
                <a:sym typeface="Arial"/>
              </a:rPr>
              <a:t>excel spreadsheet for a non-10 fund account  </a:t>
            </a:r>
          </a:p>
        </p:txBody>
      </p:sp>
      <p:pic>
        <p:nvPicPr>
          <p:cNvPr id="2" name="Picture 1">
            <a:extLst>
              <a:ext uri="{FF2B5EF4-FFF2-40B4-BE49-F238E27FC236}">
                <a16:creationId xmlns:a16="http://schemas.microsoft.com/office/drawing/2014/main" id="{4398802B-0AF4-44AF-8BF0-719EC67AB274}"/>
              </a:ext>
            </a:extLst>
          </p:cNvPr>
          <p:cNvPicPr>
            <a:picLocks noChangeAspect="1"/>
          </p:cNvPicPr>
          <p:nvPr/>
        </p:nvPicPr>
        <p:blipFill>
          <a:blip r:embed="rId3"/>
          <a:stretch>
            <a:fillRect/>
          </a:stretch>
        </p:blipFill>
        <p:spPr>
          <a:xfrm>
            <a:off x="358589" y="2001994"/>
            <a:ext cx="11678024" cy="3135445"/>
          </a:xfrm>
          <a:prstGeom prst="rect">
            <a:avLst/>
          </a:prstGeom>
        </p:spPr>
      </p:pic>
      <p:sp>
        <p:nvSpPr>
          <p:cNvPr id="7" name="Google Shape;554;p43">
            <a:extLst>
              <a:ext uri="{FF2B5EF4-FFF2-40B4-BE49-F238E27FC236}">
                <a16:creationId xmlns:a16="http://schemas.microsoft.com/office/drawing/2014/main" id="{1C319493-3A28-4ED4-8A49-F59EB655858B}"/>
              </a:ext>
            </a:extLst>
          </p:cNvPr>
          <p:cNvSpPr/>
          <p:nvPr/>
        </p:nvSpPr>
        <p:spPr>
          <a:xfrm>
            <a:off x="412373" y="1131924"/>
            <a:ext cx="131483" cy="171625"/>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chemeClr val="tx2"/>
          </a:solid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9" name="TextBox 8">
            <a:extLst>
              <a:ext uri="{FF2B5EF4-FFF2-40B4-BE49-F238E27FC236}">
                <a16:creationId xmlns:a16="http://schemas.microsoft.com/office/drawing/2014/main" id="{95960679-4857-440E-96CD-1A3F279B099E}"/>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45</a:t>
            </a:r>
          </a:p>
        </p:txBody>
      </p:sp>
    </p:spTree>
    <p:extLst>
      <p:ext uri="{BB962C8B-B14F-4D97-AF65-F5344CB8AC3E}">
        <p14:creationId xmlns:p14="http://schemas.microsoft.com/office/powerpoint/2010/main" val="297361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827582" y="3262246"/>
            <a:ext cx="9699101" cy="1122401"/>
          </a:xfrm>
          <a:prstGeom prst="rect">
            <a:avLst/>
          </a:prstGeom>
        </p:spPr>
        <p:txBody>
          <a:bodyPr spcFirstLastPara="1" wrap="square" lIns="121901" tIns="121901" rIns="121901" bIns="121901" anchor="ctr" anchorCtr="0">
            <a:noAutofit/>
          </a:bodyPr>
          <a:lstStyle/>
          <a:p>
            <a:r>
              <a:rPr lang="en-US" sz="5333" b="0" dirty="0"/>
              <a:t>Helpful Information</a:t>
            </a:r>
            <a:br>
              <a:rPr lang="en-US" sz="5333" b="0" dirty="0"/>
            </a:br>
            <a:endParaRPr sz="5333" b="0" dirty="0"/>
          </a:p>
        </p:txBody>
      </p:sp>
      <p:sp>
        <p:nvSpPr>
          <p:cNvPr id="184" name="Google Shape;184;p27"/>
          <p:cNvSpPr txBox="1">
            <a:spLocks noGrp="1"/>
          </p:cNvSpPr>
          <p:nvPr>
            <p:ph type="title" idx="2"/>
          </p:nvPr>
        </p:nvSpPr>
        <p:spPr>
          <a:xfrm>
            <a:off x="850079" y="2702600"/>
            <a:ext cx="1977503" cy="1452800"/>
          </a:xfrm>
          <a:prstGeom prst="rect">
            <a:avLst/>
          </a:prstGeom>
        </p:spPr>
        <p:txBody>
          <a:bodyPr spcFirstLastPara="1" wrap="square" lIns="121901" tIns="121901" rIns="121901" bIns="121901" anchor="ctr" anchorCtr="0">
            <a:noAutofit/>
          </a:bodyPr>
          <a:lstStyle/>
          <a:p>
            <a:r>
              <a:rPr lang="en" dirty="0"/>
              <a:t>08</a:t>
            </a:r>
            <a:endParaRPr dirty="0"/>
          </a:p>
        </p:txBody>
      </p:sp>
      <p:sp>
        <p:nvSpPr>
          <p:cNvPr id="4" name="TextBox 3">
            <a:extLst>
              <a:ext uri="{FF2B5EF4-FFF2-40B4-BE49-F238E27FC236}">
                <a16:creationId xmlns:a16="http://schemas.microsoft.com/office/drawing/2014/main" id="{7E625095-6A7C-4DC4-A655-19B0AF21F100}"/>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46</a:t>
            </a:r>
          </a:p>
        </p:txBody>
      </p:sp>
    </p:spTree>
    <p:extLst>
      <p:ext uri="{BB962C8B-B14F-4D97-AF65-F5344CB8AC3E}">
        <p14:creationId xmlns:p14="http://schemas.microsoft.com/office/powerpoint/2010/main" val="569364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4" name="Google Shape;465;p43" descr="Timeline background shape">
            <a:extLst>
              <a:ext uri="{FF2B5EF4-FFF2-40B4-BE49-F238E27FC236}">
                <a16:creationId xmlns:a16="http://schemas.microsoft.com/office/drawing/2014/main" id="{E956183A-134B-4835-A94C-CE97DB8F5672}"/>
              </a:ext>
            </a:extLst>
          </p:cNvPr>
          <p:cNvSpPr/>
          <p:nvPr/>
        </p:nvSpPr>
        <p:spPr>
          <a:xfrm>
            <a:off x="350403" y="362825"/>
            <a:ext cx="3307197" cy="599200"/>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323" name="Google Shape;323;p38"/>
          <p:cNvSpPr txBox="1">
            <a:spLocks noGrp="1"/>
          </p:cNvSpPr>
          <p:nvPr>
            <p:ph type="title"/>
          </p:nvPr>
        </p:nvSpPr>
        <p:spPr>
          <a:xfrm>
            <a:off x="350403" y="266588"/>
            <a:ext cx="10272000" cy="763600"/>
          </a:xfrm>
          <a:prstGeom prst="rect">
            <a:avLst/>
          </a:prstGeom>
        </p:spPr>
        <p:txBody>
          <a:bodyPr spcFirstLastPara="1" wrap="square" lIns="121901" tIns="121901" rIns="121901" bIns="121901" anchor="t" anchorCtr="0">
            <a:noAutofit/>
          </a:bodyPr>
          <a:lstStyle/>
          <a:p>
            <a:r>
              <a:rPr lang="en-US" sz="3200" u="sng" dirty="0"/>
              <a:t>Budget </a:t>
            </a:r>
            <a:r>
              <a:rPr lang="en-US" sz="3200" u="sng" dirty="0">
                <a:solidFill>
                  <a:srgbClr val="000000"/>
                </a:solidFill>
                <a:latin typeface="Manrope" panose="020B0604020202020204" charset="0"/>
                <a:cs typeface="Arial"/>
                <a:sym typeface="Arial"/>
              </a:rPr>
              <a:t>Officer</a:t>
            </a:r>
            <a:endParaRPr sz="3200" u="sng" dirty="0">
              <a:solidFill>
                <a:srgbClr val="000000"/>
              </a:solidFill>
              <a:latin typeface="Manrope" panose="020B0604020202020204" charset="0"/>
              <a:cs typeface="Arial"/>
              <a:sym typeface="Arial"/>
            </a:endParaRPr>
          </a:p>
        </p:txBody>
      </p:sp>
      <p:sp>
        <p:nvSpPr>
          <p:cNvPr id="3" name="Text Placeholder 2">
            <a:extLst>
              <a:ext uri="{FF2B5EF4-FFF2-40B4-BE49-F238E27FC236}">
                <a16:creationId xmlns:a16="http://schemas.microsoft.com/office/drawing/2014/main" id="{FCB5934B-67B0-48B8-BCF4-4877576C1415}"/>
              </a:ext>
            </a:extLst>
          </p:cNvPr>
          <p:cNvSpPr>
            <a:spLocks noGrp="1"/>
          </p:cNvSpPr>
          <p:nvPr>
            <p:ph type="body" idx="1"/>
          </p:nvPr>
        </p:nvSpPr>
        <p:spPr>
          <a:xfrm>
            <a:off x="655202" y="1611651"/>
            <a:ext cx="10881597" cy="3634699"/>
          </a:xfrm>
        </p:spPr>
        <p:txBody>
          <a:bodyPr/>
          <a:lstStyle/>
          <a:p>
            <a:pPr marL="609585" lvl="1" indent="0">
              <a:buNone/>
              <a:defRPr/>
            </a:pPr>
            <a:r>
              <a:rPr lang="en-US" altLang="en-US" sz="2133" dirty="0">
                <a:solidFill>
                  <a:schemeClr val="tx1"/>
                </a:solidFill>
                <a:latin typeface="+mn-lt"/>
              </a:rPr>
              <a:t>The person who is shown as the budget officer on the Chart of Accounts is the only person authorized to spend from the account. No other approvals will be accepted by Accounts Payable.</a:t>
            </a:r>
          </a:p>
          <a:p>
            <a:pPr lvl="1">
              <a:defRPr/>
            </a:pPr>
            <a:endParaRPr lang="en-US" altLang="en-US" sz="2667" dirty="0">
              <a:solidFill>
                <a:schemeClr val="tx1"/>
              </a:solidFill>
              <a:latin typeface="+mn-lt"/>
            </a:endParaRPr>
          </a:p>
          <a:p>
            <a:pPr marL="609585" lvl="1" indent="0">
              <a:buNone/>
              <a:defRPr/>
            </a:pPr>
            <a:r>
              <a:rPr lang="en-US" altLang="en-US" sz="2133" dirty="0">
                <a:solidFill>
                  <a:schemeClr val="tx1"/>
                </a:solidFill>
                <a:latin typeface="+mn-lt"/>
              </a:rPr>
              <a:t>To be added/removed as a budget officer, the current budget officer can send an email request to </a:t>
            </a:r>
            <a:r>
              <a:rPr lang="en-US" altLang="en-US" sz="2133" u="sng" dirty="0">
                <a:solidFill>
                  <a:schemeClr val="tx1"/>
                </a:solidFill>
                <a:latin typeface="+mn-lt"/>
              </a:rPr>
              <a:t>budget@coastal.edu</a:t>
            </a:r>
            <a:r>
              <a:rPr lang="en-US" altLang="en-US" sz="2133" dirty="0">
                <a:solidFill>
                  <a:schemeClr val="tx1"/>
                </a:solidFill>
                <a:latin typeface="+mn-lt"/>
              </a:rPr>
              <a:t>. </a:t>
            </a:r>
          </a:p>
          <a:p>
            <a:pPr lvl="1">
              <a:defRPr/>
            </a:pPr>
            <a:endParaRPr lang="en-US" altLang="en-US" sz="2667" dirty="0">
              <a:solidFill>
                <a:schemeClr val="tx1"/>
              </a:solidFill>
              <a:latin typeface="+mn-lt"/>
            </a:endParaRPr>
          </a:p>
          <a:p>
            <a:pPr marL="609585" lvl="1" indent="0">
              <a:buNone/>
              <a:defRPr/>
            </a:pPr>
            <a:r>
              <a:rPr lang="en-US" altLang="en-US" sz="2133" dirty="0">
                <a:solidFill>
                  <a:schemeClr val="tx1"/>
                </a:solidFill>
                <a:latin typeface="+mn-lt"/>
              </a:rPr>
              <a:t>The current listing of budget officers can be found on the Chart of Accounts on the T:Drive at: </a:t>
            </a:r>
            <a:r>
              <a:rPr lang="en-US" altLang="en-US" sz="2133" u="sng" dirty="0">
                <a:solidFill>
                  <a:schemeClr val="tx1"/>
                </a:solidFill>
                <a:latin typeface="+mn-lt"/>
              </a:rPr>
              <a:t>T drive: CCU/chart of accounts/Chart of Accounts FY24</a:t>
            </a:r>
          </a:p>
          <a:p>
            <a:pPr marL="211664" indent="0">
              <a:buNone/>
            </a:pPr>
            <a:endParaRPr lang="en-US" dirty="0"/>
          </a:p>
        </p:txBody>
      </p:sp>
      <p:sp>
        <p:nvSpPr>
          <p:cNvPr id="7" name="Google Shape;533;p43">
            <a:extLst>
              <a:ext uri="{FF2B5EF4-FFF2-40B4-BE49-F238E27FC236}">
                <a16:creationId xmlns:a16="http://schemas.microsoft.com/office/drawing/2014/main" id="{ADDBB96A-873B-4FE5-A0B1-51194A8CF3C6}"/>
              </a:ext>
            </a:extLst>
          </p:cNvPr>
          <p:cNvSpPr/>
          <p:nvPr/>
        </p:nvSpPr>
        <p:spPr>
          <a:xfrm>
            <a:off x="891225" y="1780538"/>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Google Shape;533;p43">
            <a:extLst>
              <a:ext uri="{FF2B5EF4-FFF2-40B4-BE49-F238E27FC236}">
                <a16:creationId xmlns:a16="http://schemas.microsoft.com/office/drawing/2014/main" id="{7478086F-49A8-47AD-AD18-9E6CB12B06B5}"/>
              </a:ext>
            </a:extLst>
          </p:cNvPr>
          <p:cNvSpPr/>
          <p:nvPr/>
        </p:nvSpPr>
        <p:spPr>
          <a:xfrm>
            <a:off x="891225" y="3409641"/>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9" name="Google Shape;533;p43">
            <a:extLst>
              <a:ext uri="{FF2B5EF4-FFF2-40B4-BE49-F238E27FC236}">
                <a16:creationId xmlns:a16="http://schemas.microsoft.com/office/drawing/2014/main" id="{87E454C1-F683-4967-8D1F-4DEB2DA4B369}"/>
              </a:ext>
            </a:extLst>
          </p:cNvPr>
          <p:cNvSpPr/>
          <p:nvPr/>
        </p:nvSpPr>
        <p:spPr>
          <a:xfrm>
            <a:off x="891225" y="4609083"/>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0" name="TextBox 9">
            <a:extLst>
              <a:ext uri="{FF2B5EF4-FFF2-40B4-BE49-F238E27FC236}">
                <a16:creationId xmlns:a16="http://schemas.microsoft.com/office/drawing/2014/main" id="{E13F34AE-3A61-4240-8222-1E5432C03735}"/>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47</a:t>
            </a:r>
          </a:p>
        </p:txBody>
      </p:sp>
    </p:spTree>
    <p:extLst>
      <p:ext uri="{BB962C8B-B14F-4D97-AF65-F5344CB8AC3E}">
        <p14:creationId xmlns:p14="http://schemas.microsoft.com/office/powerpoint/2010/main" val="872247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4" name="Group 3">
            <a:extLst>
              <a:ext uri="{FF2B5EF4-FFF2-40B4-BE49-F238E27FC236}">
                <a16:creationId xmlns:a16="http://schemas.microsoft.com/office/drawing/2014/main" id="{3769853F-3627-4DAB-BDB5-7310840DE65B}"/>
              </a:ext>
            </a:extLst>
          </p:cNvPr>
          <p:cNvGrpSpPr/>
          <p:nvPr/>
        </p:nvGrpSpPr>
        <p:grpSpPr>
          <a:xfrm>
            <a:off x="191248" y="316838"/>
            <a:ext cx="6800102" cy="997389"/>
            <a:chOff x="89646" y="119174"/>
            <a:chExt cx="6351736" cy="913951"/>
          </a:xfrm>
        </p:grpSpPr>
        <p:sp>
          <p:nvSpPr>
            <p:cNvPr id="5" name="Google Shape;465;p43" descr="Timeline background shape">
              <a:extLst>
                <a:ext uri="{FF2B5EF4-FFF2-40B4-BE49-F238E27FC236}">
                  <a16:creationId xmlns:a16="http://schemas.microsoft.com/office/drawing/2014/main" id="{34238FBD-1BD3-47AE-96E7-CEB1F9DB4ABD}"/>
                </a:ext>
              </a:extLst>
            </p:cNvPr>
            <p:cNvSpPr/>
            <p:nvPr/>
          </p:nvSpPr>
          <p:spPr>
            <a:xfrm>
              <a:off x="89646" y="119174"/>
              <a:ext cx="5549155" cy="58876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 name="TextBox 5">
              <a:extLst>
                <a:ext uri="{FF2B5EF4-FFF2-40B4-BE49-F238E27FC236}">
                  <a16:creationId xmlns:a16="http://schemas.microsoft.com/office/drawing/2014/main" id="{1E37F774-A6FB-475E-9A1D-2A56D9E63549}"/>
                </a:ext>
              </a:extLst>
            </p:cNvPr>
            <p:cNvSpPr txBox="1"/>
            <p:nvPr/>
          </p:nvSpPr>
          <p:spPr>
            <a:xfrm>
              <a:off x="169719" y="119174"/>
              <a:ext cx="6271663" cy="913951"/>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Finance Self-Service Request</a:t>
              </a:r>
            </a:p>
            <a:p>
              <a:pPr defTabSz="1219170">
                <a:buClr>
                  <a:srgbClr val="000000"/>
                </a:buClr>
              </a:pPr>
              <a:endParaRPr lang="en-US" sz="3200" b="1" u="sng" kern="0" dirty="0">
                <a:solidFill>
                  <a:srgbClr val="000000"/>
                </a:solidFill>
                <a:latin typeface="Manrope" panose="020B0604020202020204" charset="0"/>
                <a:cs typeface="Arial"/>
                <a:sym typeface="Arial"/>
              </a:endParaRPr>
            </a:p>
          </p:txBody>
        </p:sp>
      </p:grpSp>
      <p:sp>
        <p:nvSpPr>
          <p:cNvPr id="12" name="Rectangle 11">
            <a:extLst>
              <a:ext uri="{FF2B5EF4-FFF2-40B4-BE49-F238E27FC236}">
                <a16:creationId xmlns:a16="http://schemas.microsoft.com/office/drawing/2014/main" id="{7243FAA1-E8BF-4ECD-8CB8-D84F223279D5}"/>
              </a:ext>
            </a:extLst>
          </p:cNvPr>
          <p:cNvSpPr/>
          <p:nvPr/>
        </p:nvSpPr>
        <p:spPr>
          <a:xfrm>
            <a:off x="191248" y="1466225"/>
            <a:ext cx="11708029" cy="4688143"/>
          </a:xfrm>
          <a:prstGeom prst="rect">
            <a:avLst/>
          </a:prstGeom>
        </p:spPr>
        <p:txBody>
          <a:bodyPr wrap="square">
            <a:spAutoFit/>
          </a:bodyPr>
          <a:lstStyle/>
          <a:p>
            <a:pPr marL="0" lvl="1" defTabSz="1219170">
              <a:buClr>
                <a:srgbClr val="000000"/>
              </a:buClr>
              <a:defRPr/>
            </a:pPr>
            <a:endParaRPr lang="en-US" altLang="en-US" sz="1867" kern="0" dirty="0">
              <a:solidFill>
                <a:srgbClr val="000000"/>
              </a:solidFill>
              <a:latin typeface="Arial"/>
              <a:cs typeface="Arial"/>
              <a:sym typeface="Arial"/>
            </a:endParaRPr>
          </a:p>
          <a:p>
            <a:pPr marL="990575" lvl="1" indent="-380990" defTabSz="1219170">
              <a:buClr>
                <a:srgbClr val="0097A7"/>
              </a:buClr>
              <a:buFont typeface="Wingdings" panose="05000000000000000000" pitchFamily="2" charset="2"/>
              <a:buChar char="§"/>
              <a:defRPr/>
            </a:pPr>
            <a:r>
              <a:rPr lang="en-US" altLang="en-US" sz="2133" kern="0" dirty="0">
                <a:solidFill>
                  <a:srgbClr val="000000"/>
                </a:solidFill>
                <a:latin typeface="Arial"/>
                <a:cs typeface="Arial"/>
                <a:sym typeface="Arial"/>
              </a:rPr>
              <a:t>Budget officers can request for employees to be granted Finance Self-Service access. Finance Self-Service access will allow employees to view the requested accounts, but they will not have authority to approve expenses</a:t>
            </a:r>
          </a:p>
          <a:p>
            <a:pPr marL="1219170" lvl="1" indent="-609585" defTabSz="1219170">
              <a:buClr>
                <a:srgbClr val="000000"/>
              </a:buClr>
              <a:buFont typeface="Wingdings" panose="05000000000000000000" pitchFamily="2" charset="2"/>
              <a:buChar char="§"/>
              <a:defRPr/>
            </a:pPr>
            <a:endParaRPr lang="en-US" altLang="en-US" sz="3733" kern="0" dirty="0">
              <a:solidFill>
                <a:srgbClr val="000000"/>
              </a:solidFill>
              <a:latin typeface="Arial"/>
              <a:cs typeface="Arial"/>
              <a:sym typeface="Arial"/>
            </a:endParaRPr>
          </a:p>
          <a:p>
            <a:pPr marL="990575" lvl="1" indent="-380990" defTabSz="1219170">
              <a:buClr>
                <a:srgbClr val="0097A7"/>
              </a:buClr>
              <a:buFont typeface="Wingdings" panose="05000000000000000000" pitchFamily="2" charset="2"/>
              <a:buChar char="§"/>
              <a:defRPr/>
            </a:pPr>
            <a:r>
              <a:rPr lang="en-US" altLang="en-US" sz="2133" kern="0" dirty="0">
                <a:solidFill>
                  <a:srgbClr val="000000"/>
                </a:solidFill>
                <a:latin typeface="Arial"/>
                <a:cs typeface="Arial"/>
                <a:sym typeface="Arial"/>
              </a:rPr>
              <a:t>Finance Self-Service access allows budget officers to have additional help with managing their accounts.</a:t>
            </a:r>
          </a:p>
          <a:p>
            <a:pPr marL="1219170" lvl="1" indent="-609585" defTabSz="1219170">
              <a:buClr>
                <a:srgbClr val="0097A7"/>
              </a:buClr>
              <a:buFont typeface="Wingdings" panose="05000000000000000000" pitchFamily="2" charset="2"/>
              <a:buChar char="§"/>
              <a:defRPr/>
            </a:pPr>
            <a:endParaRPr lang="en-US" altLang="en-US" sz="3733" kern="0" dirty="0">
              <a:solidFill>
                <a:srgbClr val="000000"/>
              </a:solidFill>
              <a:latin typeface="Arial"/>
              <a:cs typeface="Arial"/>
              <a:sym typeface="Arial"/>
            </a:endParaRPr>
          </a:p>
          <a:p>
            <a:pPr marL="990575" lvl="1" indent="-380990" defTabSz="1219170">
              <a:buClr>
                <a:srgbClr val="0097A7"/>
              </a:buClr>
              <a:buFont typeface="Wingdings" panose="05000000000000000000" pitchFamily="2" charset="2"/>
              <a:buChar char="§"/>
              <a:defRPr/>
            </a:pPr>
            <a:r>
              <a:rPr lang="en-US" altLang="en-US" sz="2133" kern="0" dirty="0">
                <a:solidFill>
                  <a:srgbClr val="000000"/>
                </a:solidFill>
                <a:latin typeface="Arial"/>
                <a:cs typeface="Arial"/>
                <a:sym typeface="Arial"/>
              </a:rPr>
              <a:t>To request Finance Self-Service access, the current budget officer can send an email request to </a:t>
            </a:r>
            <a:r>
              <a:rPr lang="en-US" altLang="en-US" sz="2133" kern="0" dirty="0">
                <a:solidFill>
                  <a:srgbClr val="000000"/>
                </a:solidFill>
                <a:latin typeface="Arial"/>
                <a:cs typeface="Arial"/>
                <a:sym typeface="Arial"/>
                <a:hlinkClick r:id="rId3"/>
              </a:rPr>
              <a:t>budget@coastal.edu</a:t>
            </a:r>
            <a:r>
              <a:rPr lang="en-US" altLang="en-US" sz="2133" kern="0" dirty="0">
                <a:solidFill>
                  <a:srgbClr val="000000"/>
                </a:solidFill>
                <a:latin typeface="Arial"/>
                <a:cs typeface="Arial"/>
                <a:sym typeface="Arial"/>
              </a:rPr>
              <a:t>. </a:t>
            </a:r>
          </a:p>
          <a:p>
            <a:pPr marL="1066773" lvl="1" indent="-457189" defTabSz="1219170">
              <a:buClr>
                <a:srgbClr val="0097A7"/>
              </a:buClr>
              <a:buFont typeface="Wingdings" panose="05000000000000000000" pitchFamily="2" charset="2"/>
              <a:buChar char="§"/>
              <a:defRPr/>
            </a:pPr>
            <a:endParaRPr lang="en-US" altLang="en-US" sz="1867" kern="0" dirty="0">
              <a:solidFill>
                <a:srgbClr val="000000"/>
              </a:solidFill>
              <a:latin typeface="Arial"/>
              <a:cs typeface="Arial"/>
              <a:sym typeface="Arial"/>
            </a:endParaRPr>
          </a:p>
          <a:p>
            <a:pPr marL="1066773" lvl="1" indent="-457189" defTabSz="1219170">
              <a:buClr>
                <a:srgbClr val="000000"/>
              </a:buClr>
              <a:buFont typeface="Arial" panose="020B0604020202020204" pitchFamily="34" charset="0"/>
              <a:buChar char="‾"/>
              <a:defRPr/>
            </a:pPr>
            <a:endParaRPr lang="en-US" altLang="en-US" sz="1867" kern="0" dirty="0">
              <a:solidFill>
                <a:srgbClr val="000000"/>
              </a:solidFill>
              <a:latin typeface="Arial"/>
              <a:cs typeface="Arial"/>
              <a:sym typeface="Arial"/>
            </a:endParaRPr>
          </a:p>
          <a:p>
            <a:pPr marL="1066773" lvl="1" indent="-457189" defTabSz="1219170">
              <a:buClr>
                <a:srgbClr val="000000"/>
              </a:buClr>
              <a:buFont typeface="Arial" panose="020B0604020202020204" pitchFamily="34" charset="0"/>
              <a:buChar char="‾"/>
              <a:defRPr/>
            </a:pPr>
            <a:endParaRPr lang="en-US" altLang="en-US" sz="1867"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9056A0AF-3F1E-4BE8-82D9-59DD9E7B350B}"/>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48</a:t>
            </a:r>
          </a:p>
        </p:txBody>
      </p:sp>
    </p:spTree>
    <p:extLst>
      <p:ext uri="{BB962C8B-B14F-4D97-AF65-F5344CB8AC3E}">
        <p14:creationId xmlns:p14="http://schemas.microsoft.com/office/powerpoint/2010/main" val="1496303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4" name="Group 3">
            <a:extLst>
              <a:ext uri="{FF2B5EF4-FFF2-40B4-BE49-F238E27FC236}">
                <a16:creationId xmlns:a16="http://schemas.microsoft.com/office/drawing/2014/main" id="{3769853F-3627-4DAB-BDB5-7310840DE65B}"/>
              </a:ext>
            </a:extLst>
          </p:cNvPr>
          <p:cNvGrpSpPr/>
          <p:nvPr/>
        </p:nvGrpSpPr>
        <p:grpSpPr>
          <a:xfrm>
            <a:off x="370540" y="316978"/>
            <a:ext cx="2125009" cy="702198"/>
            <a:chOff x="89646" y="119174"/>
            <a:chExt cx="6504921" cy="588762"/>
          </a:xfrm>
        </p:grpSpPr>
        <p:sp>
          <p:nvSpPr>
            <p:cNvPr id="5" name="Google Shape;465;p43" descr="Timeline background shape">
              <a:extLst>
                <a:ext uri="{FF2B5EF4-FFF2-40B4-BE49-F238E27FC236}">
                  <a16:creationId xmlns:a16="http://schemas.microsoft.com/office/drawing/2014/main" id="{34238FBD-1BD3-47AE-96E7-CEB1F9DB4ABD}"/>
                </a:ext>
              </a:extLst>
            </p:cNvPr>
            <p:cNvSpPr/>
            <p:nvPr/>
          </p:nvSpPr>
          <p:spPr>
            <a:xfrm>
              <a:off x="89646" y="119174"/>
              <a:ext cx="5549155" cy="58876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 name="TextBox 5">
              <a:extLst>
                <a:ext uri="{FF2B5EF4-FFF2-40B4-BE49-F238E27FC236}">
                  <a16:creationId xmlns:a16="http://schemas.microsoft.com/office/drawing/2014/main" id="{1E37F774-A6FB-475E-9A1D-2A56D9E63549}"/>
                </a:ext>
              </a:extLst>
            </p:cNvPr>
            <p:cNvSpPr txBox="1"/>
            <p:nvPr/>
          </p:nvSpPr>
          <p:spPr>
            <a:xfrm>
              <a:off x="322904" y="164102"/>
              <a:ext cx="6271663" cy="484159"/>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ePro</a:t>
              </a:r>
            </a:p>
          </p:txBody>
        </p:sp>
      </p:grpSp>
      <p:sp>
        <p:nvSpPr>
          <p:cNvPr id="12" name="Rectangle 11">
            <a:extLst>
              <a:ext uri="{FF2B5EF4-FFF2-40B4-BE49-F238E27FC236}">
                <a16:creationId xmlns:a16="http://schemas.microsoft.com/office/drawing/2014/main" id="{7243FAA1-E8BF-4ECD-8CB8-D84F223279D5}"/>
              </a:ext>
            </a:extLst>
          </p:cNvPr>
          <p:cNvSpPr/>
          <p:nvPr/>
        </p:nvSpPr>
        <p:spPr>
          <a:xfrm>
            <a:off x="241986" y="1454271"/>
            <a:ext cx="11708029" cy="3621441"/>
          </a:xfrm>
          <a:prstGeom prst="rect">
            <a:avLst/>
          </a:prstGeom>
        </p:spPr>
        <p:txBody>
          <a:bodyPr wrap="square">
            <a:spAutoFit/>
          </a:bodyPr>
          <a:lstStyle/>
          <a:p>
            <a:pPr marL="0" lvl="1" defTabSz="1219170">
              <a:buClr>
                <a:srgbClr val="000000"/>
              </a:buClr>
              <a:defRPr/>
            </a:pPr>
            <a:endParaRPr lang="en-US" altLang="en-US" sz="1867" kern="0" dirty="0">
              <a:solidFill>
                <a:srgbClr val="000000"/>
              </a:solidFill>
              <a:latin typeface="Arial"/>
              <a:cs typeface="Arial"/>
              <a:sym typeface="Arial"/>
            </a:endParaRPr>
          </a:p>
          <a:p>
            <a:pPr marL="990575" indent="-380990" defTabSz="1219170">
              <a:buClr>
                <a:srgbClr val="000000"/>
              </a:buClr>
              <a:buFont typeface="Wingdings" panose="05000000000000000000" pitchFamily="2" charset="2"/>
              <a:buChar char="q"/>
              <a:defRPr/>
            </a:pPr>
            <a:r>
              <a:rPr lang="en-US" altLang="en-US" sz="2133" kern="0" dirty="0">
                <a:solidFill>
                  <a:srgbClr val="000000"/>
                </a:solidFill>
                <a:latin typeface="Arial"/>
                <a:cs typeface="Arial"/>
                <a:sym typeface="Arial"/>
              </a:rPr>
              <a:t>Requesters in ePro, must have GL account access in order to place an order </a:t>
            </a:r>
          </a:p>
          <a:p>
            <a:pPr marL="609585" defTabSz="1219170">
              <a:buClr>
                <a:srgbClr val="000000"/>
              </a:buClr>
              <a:defRPr/>
            </a:pPr>
            <a:endParaRPr lang="en-US" altLang="en-US" sz="4267" kern="0" dirty="0">
              <a:solidFill>
                <a:srgbClr val="000000"/>
              </a:solidFill>
              <a:latin typeface="Arial"/>
              <a:cs typeface="Arial"/>
              <a:sym typeface="Arial"/>
            </a:endParaRPr>
          </a:p>
          <a:p>
            <a:pPr marL="990575" indent="-380990" defTabSz="1219170">
              <a:buClr>
                <a:srgbClr val="000000"/>
              </a:buClr>
              <a:buFont typeface="Wingdings" panose="05000000000000000000" pitchFamily="2" charset="2"/>
              <a:buChar char="q"/>
              <a:defRPr/>
            </a:pPr>
            <a:r>
              <a:rPr lang="en-US" altLang="en-US" sz="2133" kern="0" dirty="0">
                <a:solidFill>
                  <a:srgbClr val="000000"/>
                </a:solidFill>
                <a:latin typeface="Arial"/>
                <a:cs typeface="Arial"/>
                <a:sym typeface="Arial"/>
              </a:rPr>
              <a:t>Information related to ePro can be found on the ePro Website: </a:t>
            </a:r>
            <a:r>
              <a:rPr lang="en-US" altLang="en-US" sz="2133" kern="0" dirty="0">
                <a:solidFill>
                  <a:srgbClr val="FFFFFF">
                    <a:lumMod val="50000"/>
                  </a:srgbClr>
                </a:solidFill>
                <a:latin typeface="Arial"/>
                <a:cs typeface="Arial"/>
                <a:sym typeface="Arial"/>
                <a:hlinkClick r:id="rId3"/>
              </a:rPr>
              <a:t>https://www.coastal.edu/procurement/facultystaff/eproccu/</a:t>
            </a:r>
            <a:r>
              <a:rPr lang="en-US" altLang="en-US" sz="2133" kern="0" dirty="0">
                <a:solidFill>
                  <a:srgbClr val="FFFFFF">
                    <a:lumMod val="50000"/>
                  </a:srgbClr>
                </a:solidFill>
                <a:latin typeface="Arial"/>
                <a:cs typeface="Arial"/>
                <a:sym typeface="Arial"/>
              </a:rPr>
              <a:t>  </a:t>
            </a:r>
          </a:p>
          <a:p>
            <a:pPr marL="609585" defTabSz="1219170">
              <a:buClr>
                <a:srgbClr val="000000"/>
              </a:buClr>
              <a:defRPr/>
            </a:pPr>
            <a:endParaRPr lang="en-US" altLang="en-US" sz="4267" kern="0" dirty="0">
              <a:solidFill>
                <a:srgbClr val="000000"/>
              </a:solidFill>
              <a:latin typeface="Arial"/>
              <a:cs typeface="Arial"/>
              <a:sym typeface="Arial"/>
            </a:endParaRPr>
          </a:p>
          <a:p>
            <a:pPr marL="990575" lvl="1" indent="-380990" defTabSz="1219170">
              <a:buClr>
                <a:srgbClr val="000000"/>
              </a:buClr>
              <a:buFont typeface="Wingdings" panose="05000000000000000000" pitchFamily="2" charset="2"/>
              <a:buChar char="q"/>
              <a:defRPr/>
            </a:pPr>
            <a:r>
              <a:rPr lang="en-US" altLang="en-US" sz="2133" kern="0" dirty="0">
                <a:solidFill>
                  <a:srgbClr val="000000"/>
                </a:solidFill>
                <a:latin typeface="Arial"/>
                <a:cs typeface="Arial"/>
                <a:sym typeface="Arial"/>
              </a:rPr>
              <a:t>Please contact Casey Keck, the ePro </a:t>
            </a:r>
            <a:r>
              <a:rPr lang="en-US" sz="2133" kern="0" dirty="0">
                <a:solidFill>
                  <a:srgbClr val="000000"/>
                </a:solidFill>
                <a:latin typeface="Arial"/>
                <a:cs typeface="Arial"/>
                <a:sym typeface="Arial"/>
              </a:rPr>
              <a:t>System Administrator, with any questions related to ePro at 843-349-2061 or </a:t>
            </a:r>
            <a:r>
              <a:rPr lang="en-US" sz="2133" b="1" kern="0" dirty="0">
                <a:solidFill>
                  <a:srgbClr val="000000"/>
                </a:solidFill>
                <a:latin typeface="Arial"/>
                <a:cs typeface="Arial"/>
                <a:sym typeface="Arial"/>
                <a:hlinkClick r:id="rId4" tooltip="Email to Casey Keck"/>
              </a:rPr>
              <a:t>ckeck@coastal.edu</a:t>
            </a:r>
            <a:endParaRPr lang="en-US" altLang="en-US" sz="2133" kern="0" dirty="0">
              <a:solidFill>
                <a:srgbClr val="000000"/>
              </a:solidFill>
              <a:latin typeface="Arial"/>
              <a:cs typeface="Arial"/>
              <a:sym typeface="Arial"/>
            </a:endParaRPr>
          </a:p>
          <a:p>
            <a:pPr marL="1066773" lvl="1" indent="-457189" defTabSz="1219170">
              <a:buClr>
                <a:srgbClr val="000000"/>
              </a:buClr>
              <a:buFont typeface="Arial" panose="020B0604020202020204" pitchFamily="34" charset="0"/>
              <a:buChar char="‾"/>
              <a:defRPr/>
            </a:pPr>
            <a:endParaRPr lang="en-US" altLang="en-US" sz="1867"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20BE9683-4EF4-4F4E-9A65-1E52C7E5D3DD}"/>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49</a:t>
            </a:r>
          </a:p>
        </p:txBody>
      </p:sp>
    </p:spTree>
    <p:extLst>
      <p:ext uri="{BB962C8B-B14F-4D97-AF65-F5344CB8AC3E}">
        <p14:creationId xmlns:p14="http://schemas.microsoft.com/office/powerpoint/2010/main" val="372435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19528" y="268454"/>
            <a:ext cx="3852397" cy="658356"/>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03198" y="298337"/>
            <a:ext cx="7398873" cy="830997"/>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Self-Service Log In</a:t>
            </a:r>
          </a:p>
          <a:p>
            <a:pPr defTabSz="1219170">
              <a:buClr>
                <a:srgbClr val="000000"/>
              </a:buClr>
            </a:pPr>
            <a:endParaRPr lang="en-US" sz="1600"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588E2897-635F-4D1B-B956-46FEC15734F5}"/>
              </a:ext>
            </a:extLst>
          </p:cNvPr>
          <p:cNvSpPr txBox="1"/>
          <p:nvPr/>
        </p:nvSpPr>
        <p:spPr>
          <a:xfrm>
            <a:off x="394446" y="1647952"/>
            <a:ext cx="2653556" cy="1733488"/>
          </a:xfrm>
          <a:prstGeom prst="rect">
            <a:avLst/>
          </a:prstGeom>
          <a:noFill/>
        </p:spPr>
        <p:txBody>
          <a:bodyPr wrap="square" rtlCol="0">
            <a:spAutoFit/>
          </a:bodyPr>
          <a:lstStyle/>
          <a:p>
            <a:pPr defTabSz="1219170">
              <a:buClr>
                <a:srgbClr val="000000"/>
              </a:buClr>
            </a:pPr>
            <a:r>
              <a:rPr lang="en-US" sz="2133" kern="0" dirty="0">
                <a:solidFill>
                  <a:srgbClr val="000000"/>
                </a:solidFill>
                <a:latin typeface="Arial"/>
                <a:cs typeface="Arial"/>
                <a:sym typeface="Arial"/>
              </a:rPr>
              <a:t>Select “Financial Management” category from the Self-Service home page </a:t>
            </a:r>
          </a:p>
        </p:txBody>
      </p:sp>
      <p:grpSp>
        <p:nvGrpSpPr>
          <p:cNvPr id="12" name="Group 11">
            <a:extLst>
              <a:ext uri="{FF2B5EF4-FFF2-40B4-BE49-F238E27FC236}">
                <a16:creationId xmlns:a16="http://schemas.microsoft.com/office/drawing/2014/main" id="{35F355E4-E2D9-451C-AF18-6B09184F6B98}"/>
              </a:ext>
            </a:extLst>
          </p:cNvPr>
          <p:cNvGrpSpPr/>
          <p:nvPr/>
        </p:nvGrpSpPr>
        <p:grpSpPr>
          <a:xfrm>
            <a:off x="3610489" y="1184915"/>
            <a:ext cx="8497841" cy="5055819"/>
            <a:chOff x="2707866" y="888686"/>
            <a:chExt cx="6399748" cy="3791864"/>
          </a:xfrm>
        </p:grpSpPr>
        <p:pic>
          <p:nvPicPr>
            <p:cNvPr id="3" name="Picture 2">
              <a:extLst>
                <a:ext uri="{FF2B5EF4-FFF2-40B4-BE49-F238E27FC236}">
                  <a16:creationId xmlns:a16="http://schemas.microsoft.com/office/drawing/2014/main" id="{CF563112-6611-4081-B12F-D4A8D559BA42}"/>
                </a:ext>
              </a:extLst>
            </p:cNvPr>
            <p:cNvPicPr>
              <a:picLocks noChangeAspect="1"/>
            </p:cNvPicPr>
            <p:nvPr/>
          </p:nvPicPr>
          <p:blipFill>
            <a:blip r:embed="rId3"/>
            <a:stretch>
              <a:fillRect/>
            </a:stretch>
          </p:blipFill>
          <p:spPr>
            <a:xfrm>
              <a:off x="2707866" y="888686"/>
              <a:ext cx="6399748" cy="3791864"/>
            </a:xfrm>
            <a:prstGeom prst="rect">
              <a:avLst/>
            </a:prstGeom>
          </p:spPr>
        </p:pic>
        <p:sp>
          <p:nvSpPr>
            <p:cNvPr id="9" name="Oval 8">
              <a:extLst>
                <a:ext uri="{FF2B5EF4-FFF2-40B4-BE49-F238E27FC236}">
                  <a16:creationId xmlns:a16="http://schemas.microsoft.com/office/drawing/2014/main" id="{430F22F9-79FB-494F-ABFF-5003547FF9DB}"/>
                </a:ext>
              </a:extLst>
            </p:cNvPr>
            <p:cNvSpPr/>
            <p:nvPr/>
          </p:nvSpPr>
          <p:spPr>
            <a:xfrm>
              <a:off x="2716831" y="3879104"/>
              <a:ext cx="3190909" cy="801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00"/>
                </a:solidFill>
                <a:latin typeface="Arial"/>
                <a:sym typeface="Arial"/>
              </a:endParaRPr>
            </a:p>
          </p:txBody>
        </p:sp>
      </p:grpSp>
      <p:cxnSp>
        <p:nvCxnSpPr>
          <p:cNvPr id="10" name="Straight Arrow Connector 9">
            <a:extLst>
              <a:ext uri="{FF2B5EF4-FFF2-40B4-BE49-F238E27FC236}">
                <a16:creationId xmlns:a16="http://schemas.microsoft.com/office/drawing/2014/main" id="{94091D3E-FFAB-4A7D-995C-310AAD8B7373}"/>
              </a:ext>
            </a:extLst>
          </p:cNvPr>
          <p:cNvCxnSpPr>
            <a:cxnSpLocks/>
          </p:cNvCxnSpPr>
          <p:nvPr/>
        </p:nvCxnSpPr>
        <p:spPr>
          <a:xfrm>
            <a:off x="1494118" y="3227295"/>
            <a:ext cx="2408517" cy="21089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11" name="Google Shape;593;p43">
            <a:extLst>
              <a:ext uri="{FF2B5EF4-FFF2-40B4-BE49-F238E27FC236}">
                <a16:creationId xmlns:a16="http://schemas.microsoft.com/office/drawing/2014/main" id="{360E0895-4988-4BB2-A3FF-5A22FADF397A}"/>
              </a:ext>
            </a:extLst>
          </p:cNvPr>
          <p:cNvGrpSpPr/>
          <p:nvPr/>
        </p:nvGrpSpPr>
        <p:grpSpPr>
          <a:xfrm>
            <a:off x="240793" y="1726967"/>
            <a:ext cx="187771" cy="248133"/>
            <a:chOff x="5059700" y="2334775"/>
            <a:chExt cx="40775" cy="66025"/>
          </a:xfrm>
          <a:solidFill>
            <a:schemeClr val="bg2"/>
          </a:solidFill>
        </p:grpSpPr>
        <p:sp>
          <p:nvSpPr>
            <p:cNvPr id="13" name="Google Shape;594;p43">
              <a:extLst>
                <a:ext uri="{FF2B5EF4-FFF2-40B4-BE49-F238E27FC236}">
                  <a16:creationId xmlns:a16="http://schemas.microsoft.com/office/drawing/2014/main" id="{3F1CA1EB-CA74-4F35-BF4B-063347096CD8}"/>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5" name="Google Shape;595;p43">
              <a:extLst>
                <a:ext uri="{FF2B5EF4-FFF2-40B4-BE49-F238E27FC236}">
                  <a16:creationId xmlns:a16="http://schemas.microsoft.com/office/drawing/2014/main" id="{A620BFE0-9B01-4649-AECE-4D1902CA4DC4}"/>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6" name="Google Shape;596;p43">
              <a:extLst>
                <a:ext uri="{FF2B5EF4-FFF2-40B4-BE49-F238E27FC236}">
                  <a16:creationId xmlns:a16="http://schemas.microsoft.com/office/drawing/2014/main" id="{F9A1838D-9810-4B71-9E19-3AAE6D7B72D9}"/>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7" name="Google Shape;597;p43">
              <a:extLst>
                <a:ext uri="{FF2B5EF4-FFF2-40B4-BE49-F238E27FC236}">
                  <a16:creationId xmlns:a16="http://schemas.microsoft.com/office/drawing/2014/main" id="{2F9DD509-2048-4566-8013-48CC2C019E85}"/>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8" name="Google Shape;598;p43">
              <a:extLst>
                <a:ext uri="{FF2B5EF4-FFF2-40B4-BE49-F238E27FC236}">
                  <a16:creationId xmlns:a16="http://schemas.microsoft.com/office/drawing/2014/main" id="{8FD0512E-D91F-400F-80A4-ABD5C1CACA6C}"/>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19" name="Google Shape;599;p43">
              <a:extLst>
                <a:ext uri="{FF2B5EF4-FFF2-40B4-BE49-F238E27FC236}">
                  <a16:creationId xmlns:a16="http://schemas.microsoft.com/office/drawing/2014/main" id="{295DB084-D125-410D-97B5-B3605B1F6ADC}"/>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0" name="Google Shape;600;p43">
              <a:extLst>
                <a:ext uri="{FF2B5EF4-FFF2-40B4-BE49-F238E27FC236}">
                  <a16:creationId xmlns:a16="http://schemas.microsoft.com/office/drawing/2014/main" id="{0FC03BEF-51BA-43FF-B9AB-77CCCB1F6052}"/>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1" name="Google Shape;601;p43">
              <a:extLst>
                <a:ext uri="{FF2B5EF4-FFF2-40B4-BE49-F238E27FC236}">
                  <a16:creationId xmlns:a16="http://schemas.microsoft.com/office/drawing/2014/main" id="{22461BD6-0245-42A4-BD57-8FD497B4D65C}"/>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2" name="Google Shape;602;p43">
              <a:extLst>
                <a:ext uri="{FF2B5EF4-FFF2-40B4-BE49-F238E27FC236}">
                  <a16:creationId xmlns:a16="http://schemas.microsoft.com/office/drawing/2014/main" id="{6C16AA77-7495-4C9A-AFE8-C920EBB4AC05}"/>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sp>
        <p:nvSpPr>
          <p:cNvPr id="23" name="TextBox 22">
            <a:extLst>
              <a:ext uri="{FF2B5EF4-FFF2-40B4-BE49-F238E27FC236}">
                <a16:creationId xmlns:a16="http://schemas.microsoft.com/office/drawing/2014/main" id="{223E8D00-8BCC-439A-8FBD-CBD546651D80}"/>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18</a:t>
            </a:r>
          </a:p>
        </p:txBody>
      </p:sp>
    </p:spTree>
    <p:extLst>
      <p:ext uri="{BB962C8B-B14F-4D97-AF65-F5344CB8AC3E}">
        <p14:creationId xmlns:p14="http://schemas.microsoft.com/office/powerpoint/2010/main" val="1106616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4" name="Group 3">
            <a:extLst>
              <a:ext uri="{FF2B5EF4-FFF2-40B4-BE49-F238E27FC236}">
                <a16:creationId xmlns:a16="http://schemas.microsoft.com/office/drawing/2014/main" id="{3769853F-3627-4DAB-BDB5-7310840DE65B}"/>
              </a:ext>
            </a:extLst>
          </p:cNvPr>
          <p:cNvGrpSpPr/>
          <p:nvPr/>
        </p:nvGrpSpPr>
        <p:grpSpPr>
          <a:xfrm>
            <a:off x="286871" y="216690"/>
            <a:ext cx="4118722" cy="651996"/>
            <a:chOff x="89646" y="119174"/>
            <a:chExt cx="6374861" cy="522258"/>
          </a:xfrm>
        </p:grpSpPr>
        <p:sp>
          <p:nvSpPr>
            <p:cNvPr id="5" name="Google Shape;465;p43" descr="Timeline background shape">
              <a:extLst>
                <a:ext uri="{FF2B5EF4-FFF2-40B4-BE49-F238E27FC236}">
                  <a16:creationId xmlns:a16="http://schemas.microsoft.com/office/drawing/2014/main" id="{34238FBD-1BD3-47AE-96E7-CEB1F9DB4ABD}"/>
                </a:ext>
              </a:extLst>
            </p:cNvPr>
            <p:cNvSpPr/>
            <p:nvPr/>
          </p:nvSpPr>
          <p:spPr>
            <a:xfrm>
              <a:off x="89646" y="119174"/>
              <a:ext cx="5550145" cy="522258"/>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 name="TextBox 5">
              <a:extLst>
                <a:ext uri="{FF2B5EF4-FFF2-40B4-BE49-F238E27FC236}">
                  <a16:creationId xmlns:a16="http://schemas.microsoft.com/office/drawing/2014/main" id="{1E37F774-A6FB-475E-9A1D-2A56D9E63549}"/>
                </a:ext>
              </a:extLst>
            </p:cNvPr>
            <p:cNvSpPr txBox="1"/>
            <p:nvPr/>
          </p:nvSpPr>
          <p:spPr>
            <a:xfrm>
              <a:off x="192844" y="121966"/>
              <a:ext cx="6271663" cy="468413"/>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Helpful Links</a:t>
              </a:r>
            </a:p>
          </p:txBody>
        </p:sp>
      </p:grpSp>
      <p:sp>
        <p:nvSpPr>
          <p:cNvPr id="7" name="Content Placeholder 2">
            <a:extLst>
              <a:ext uri="{FF2B5EF4-FFF2-40B4-BE49-F238E27FC236}">
                <a16:creationId xmlns:a16="http://schemas.microsoft.com/office/drawing/2014/main" id="{F5CEE010-82DE-4A35-B19F-D7CEA8CE7977}"/>
              </a:ext>
            </a:extLst>
          </p:cNvPr>
          <p:cNvSpPr txBox="1">
            <a:spLocks/>
          </p:cNvSpPr>
          <p:nvPr/>
        </p:nvSpPr>
        <p:spPr bwMode="auto">
          <a:xfrm>
            <a:off x="1386541" y="804951"/>
            <a:ext cx="11905129" cy="56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1219170">
              <a:buClr>
                <a:srgbClr val="000000"/>
              </a:buClr>
              <a:buNone/>
              <a:defRPr/>
            </a:pPr>
            <a:endParaRPr lang="en-US" altLang="en-US" sz="2400" b="1" kern="0" dirty="0">
              <a:solidFill>
                <a:srgbClr val="191919"/>
              </a:solidFill>
              <a:cs typeface="Arial"/>
              <a:sym typeface="Arial"/>
            </a:endParaRPr>
          </a:p>
          <a:p>
            <a:pPr defTabSz="1219170">
              <a:buClr>
                <a:srgbClr val="000000"/>
              </a:buClr>
              <a:buNone/>
              <a:defRPr/>
            </a:pPr>
            <a:r>
              <a:rPr lang="en-US" altLang="en-US" sz="2000" b="1" kern="0" dirty="0">
                <a:solidFill>
                  <a:srgbClr val="191919"/>
                </a:solidFill>
                <a:cs typeface="Arial"/>
                <a:sym typeface="Arial"/>
              </a:rPr>
              <a:t>Self-Service</a:t>
            </a:r>
          </a:p>
          <a:p>
            <a:pPr marL="1371566" lvl="1" indent="-380990" defTabSz="1219170">
              <a:buClr>
                <a:srgbClr val="000000"/>
              </a:buClr>
              <a:buFont typeface="Arial"/>
              <a:buChar char="–"/>
              <a:defRPr/>
            </a:pPr>
            <a:r>
              <a:rPr lang="en-US" sz="1600" u="sng" kern="0" dirty="0">
                <a:solidFill>
                  <a:srgbClr val="191919"/>
                </a:solidFill>
                <a:cs typeface="Arial"/>
                <a:sym typeface="Arial"/>
                <a:hlinkClick r:id="rId3"/>
              </a:rPr>
              <a:t>https://sservice.coastal.edu/Student/ColleagueFinance</a:t>
            </a:r>
            <a:endParaRPr lang="en-US" sz="1600" u="sng" kern="0" dirty="0">
              <a:solidFill>
                <a:srgbClr val="191919"/>
              </a:solidFill>
              <a:cs typeface="Arial"/>
              <a:sym typeface="Arial"/>
            </a:endParaRPr>
          </a:p>
          <a:p>
            <a:pPr defTabSz="1219170">
              <a:buClr>
                <a:srgbClr val="000000"/>
              </a:buClr>
              <a:buNone/>
              <a:defRPr/>
            </a:pPr>
            <a:endParaRPr lang="en-US" altLang="en-US" sz="2000" u="sng" kern="0" dirty="0">
              <a:solidFill>
                <a:srgbClr val="191919"/>
              </a:solidFill>
              <a:cs typeface="Arial"/>
              <a:sym typeface="Arial"/>
            </a:endParaRPr>
          </a:p>
          <a:p>
            <a:pPr defTabSz="1219170">
              <a:buClr>
                <a:srgbClr val="000000"/>
              </a:buClr>
              <a:buNone/>
              <a:defRPr/>
            </a:pPr>
            <a:r>
              <a:rPr lang="en-US" altLang="en-US" sz="2000" b="1" kern="0" dirty="0">
                <a:solidFill>
                  <a:srgbClr val="191919"/>
                </a:solidFill>
                <a:cs typeface="Arial"/>
                <a:sym typeface="Arial"/>
              </a:rPr>
              <a:t>MyCCU</a:t>
            </a:r>
          </a:p>
          <a:p>
            <a:pPr marL="1371566" lvl="1" indent="-380990" defTabSz="1219170">
              <a:buClr>
                <a:srgbClr val="000000"/>
              </a:buClr>
              <a:buFont typeface="Arial"/>
              <a:buChar char="–"/>
              <a:defRPr/>
            </a:pPr>
            <a:r>
              <a:rPr lang="en-US" sz="1600" u="sng" kern="0" dirty="0">
                <a:solidFill>
                  <a:srgbClr val="191919"/>
                </a:solidFill>
                <a:cs typeface="Arial"/>
                <a:sym typeface="Arial"/>
                <a:hlinkClick r:id="rId4"/>
              </a:rPr>
              <a:t>myccu.coastal.edu</a:t>
            </a:r>
            <a:r>
              <a:rPr lang="en-US" sz="1600" u="sng" kern="0" dirty="0">
                <a:solidFill>
                  <a:srgbClr val="191919"/>
                </a:solidFill>
                <a:cs typeface="Arial"/>
                <a:sym typeface="Arial"/>
              </a:rPr>
              <a:t> </a:t>
            </a:r>
          </a:p>
          <a:p>
            <a:pPr marL="990575" lvl="1" indent="0" defTabSz="1219170">
              <a:buClr>
                <a:srgbClr val="000000"/>
              </a:buClr>
              <a:buNone/>
              <a:defRPr/>
            </a:pPr>
            <a:endParaRPr lang="en-US" altLang="en-US" sz="2000" kern="0" dirty="0">
              <a:solidFill>
                <a:srgbClr val="191919"/>
              </a:solidFill>
              <a:cs typeface="Arial"/>
              <a:sym typeface="Arial"/>
            </a:endParaRPr>
          </a:p>
          <a:p>
            <a:pPr defTabSz="1219170">
              <a:buClr>
                <a:srgbClr val="000000"/>
              </a:buClr>
              <a:buNone/>
              <a:defRPr/>
            </a:pPr>
            <a:r>
              <a:rPr lang="en-US" altLang="en-US" sz="2000" b="1" kern="0" dirty="0">
                <a:solidFill>
                  <a:srgbClr val="191919"/>
                </a:solidFill>
                <a:cs typeface="Arial"/>
                <a:sym typeface="Arial"/>
              </a:rPr>
              <a:t>Chart of Accounts</a:t>
            </a:r>
          </a:p>
          <a:p>
            <a:pPr marL="1371566" lvl="1" indent="-380990" defTabSz="1219170">
              <a:buClr>
                <a:srgbClr val="000000"/>
              </a:buClr>
              <a:buFont typeface="Arial"/>
              <a:buChar char="–"/>
              <a:defRPr/>
            </a:pPr>
            <a:r>
              <a:rPr lang="en-US" altLang="en-US" sz="1600" u="sng" kern="0" dirty="0">
                <a:solidFill>
                  <a:srgbClr val="191919"/>
                </a:solidFill>
                <a:cs typeface="Arial"/>
                <a:sym typeface="Arial"/>
              </a:rPr>
              <a:t>T drive: CCU/chart of accounts/Chart of Accounts FY24</a:t>
            </a:r>
          </a:p>
          <a:p>
            <a:pPr marL="990575" lvl="1" indent="0" defTabSz="1219170">
              <a:buClr>
                <a:srgbClr val="000000"/>
              </a:buClr>
              <a:buNone/>
              <a:defRPr/>
            </a:pPr>
            <a:endParaRPr lang="en-US" altLang="en-US" sz="2000" u="sng" kern="0" dirty="0">
              <a:solidFill>
                <a:srgbClr val="DBF5F8">
                  <a:lumMod val="50000"/>
                </a:srgbClr>
              </a:solidFill>
              <a:cs typeface="Arial"/>
              <a:sym typeface="Arial"/>
            </a:endParaRPr>
          </a:p>
          <a:p>
            <a:pPr defTabSz="1219170">
              <a:buClr>
                <a:srgbClr val="000000"/>
              </a:buClr>
              <a:buNone/>
              <a:defRPr/>
            </a:pPr>
            <a:r>
              <a:rPr lang="en-US" altLang="en-US" sz="2000" b="1" kern="0" dirty="0">
                <a:solidFill>
                  <a:srgbClr val="191919"/>
                </a:solidFill>
                <a:cs typeface="Arial"/>
                <a:sym typeface="Arial"/>
              </a:rPr>
              <a:t>Finance Self-Service Training Materials</a:t>
            </a:r>
          </a:p>
          <a:p>
            <a:pPr marL="1371566" lvl="1" indent="-380990" defTabSz="1219170">
              <a:buClr>
                <a:srgbClr val="000000"/>
              </a:buClr>
              <a:buFont typeface="Arial"/>
              <a:buChar char="–"/>
              <a:defRPr/>
            </a:pPr>
            <a:r>
              <a:rPr lang="en-US" altLang="en-US" sz="1600" kern="0" dirty="0">
                <a:solidFill>
                  <a:srgbClr val="191919"/>
                </a:solidFill>
                <a:cs typeface="Arial"/>
                <a:sym typeface="Arial"/>
                <a:hlinkClick r:id="rId5"/>
              </a:rPr>
              <a:t>https://www.coastal.edu/financeadministration/selfserveforfinancetraining/</a:t>
            </a:r>
            <a:endParaRPr lang="en-US" altLang="en-US" sz="1600" kern="0" dirty="0">
              <a:solidFill>
                <a:srgbClr val="191919"/>
              </a:solidFill>
              <a:cs typeface="Arial"/>
              <a:sym typeface="Arial"/>
            </a:endParaRPr>
          </a:p>
          <a:p>
            <a:pPr marL="1447764" lvl="1" indent="-457189" defTabSz="1219170">
              <a:buClr>
                <a:srgbClr val="000000"/>
              </a:buClr>
              <a:buFont typeface="Courier New" panose="02070309020205020404" pitchFamily="49" charset="0"/>
              <a:buChar char="o"/>
              <a:defRPr/>
            </a:pPr>
            <a:endParaRPr lang="en-US" altLang="en-US" sz="2000" kern="0" dirty="0">
              <a:solidFill>
                <a:srgbClr val="191919"/>
              </a:solidFill>
              <a:cs typeface="Arial"/>
              <a:sym typeface="Arial"/>
            </a:endParaRPr>
          </a:p>
          <a:p>
            <a:pPr defTabSz="1219170">
              <a:buClr>
                <a:srgbClr val="000000"/>
              </a:buClr>
              <a:buNone/>
              <a:defRPr/>
            </a:pPr>
            <a:r>
              <a:rPr lang="en-US" altLang="en-US" sz="2000" b="1" kern="0" dirty="0">
                <a:solidFill>
                  <a:srgbClr val="191919"/>
                </a:solidFill>
                <a:cs typeface="Arial"/>
                <a:sym typeface="Arial"/>
              </a:rPr>
              <a:t>ePro</a:t>
            </a:r>
          </a:p>
          <a:p>
            <a:pPr marL="1371566" lvl="1" indent="-380990" defTabSz="1219170">
              <a:buClr>
                <a:srgbClr val="000000"/>
              </a:buClr>
              <a:buFont typeface="Arial"/>
              <a:buChar char="–"/>
              <a:defRPr/>
            </a:pPr>
            <a:r>
              <a:rPr lang="en-US" altLang="en-US" sz="1600" kern="0" dirty="0">
                <a:solidFill>
                  <a:srgbClr val="191919"/>
                </a:solidFill>
                <a:cs typeface="Arial"/>
                <a:sym typeface="Arial"/>
                <a:hlinkClick r:id="rId6">
                  <a:extLst>
                    <a:ext uri="{A12FA001-AC4F-418D-AE19-62706E023703}">
                      <ahyp:hlinkClr xmlns:ahyp="http://schemas.microsoft.com/office/drawing/2018/hyperlinkcolor" val="tx"/>
                    </a:ext>
                  </a:extLst>
                </a:hlinkClick>
              </a:rPr>
              <a:t>https://www.coastal.edu/procurement/facultystaff/eproccu/</a:t>
            </a:r>
            <a:endParaRPr lang="en-US" altLang="en-US" sz="1600" kern="0" dirty="0">
              <a:solidFill>
                <a:srgbClr val="191919"/>
              </a:solidFill>
              <a:cs typeface="Arial"/>
              <a:sym typeface="Arial"/>
            </a:endParaRPr>
          </a:p>
        </p:txBody>
      </p:sp>
      <p:sp>
        <p:nvSpPr>
          <p:cNvPr id="8" name="TextBox 7">
            <a:extLst>
              <a:ext uri="{FF2B5EF4-FFF2-40B4-BE49-F238E27FC236}">
                <a16:creationId xmlns:a16="http://schemas.microsoft.com/office/drawing/2014/main" id="{25EF1276-4477-4848-A559-F34EE189769E}"/>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50</a:t>
            </a:r>
          </a:p>
        </p:txBody>
      </p:sp>
      <p:sp>
        <p:nvSpPr>
          <p:cNvPr id="9" name="Google Shape;533;p43">
            <a:extLst>
              <a:ext uri="{FF2B5EF4-FFF2-40B4-BE49-F238E27FC236}">
                <a16:creationId xmlns:a16="http://schemas.microsoft.com/office/drawing/2014/main" id="{2B7BEDA2-B3F7-4984-B6CA-9AAEFBEB7FEF}"/>
              </a:ext>
            </a:extLst>
          </p:cNvPr>
          <p:cNvSpPr/>
          <p:nvPr/>
        </p:nvSpPr>
        <p:spPr>
          <a:xfrm>
            <a:off x="998801" y="1326326"/>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0" name="Google Shape;533;p43">
            <a:extLst>
              <a:ext uri="{FF2B5EF4-FFF2-40B4-BE49-F238E27FC236}">
                <a16:creationId xmlns:a16="http://schemas.microsoft.com/office/drawing/2014/main" id="{8D125FF4-C017-443F-9475-D60A41FC65A8}"/>
              </a:ext>
            </a:extLst>
          </p:cNvPr>
          <p:cNvSpPr/>
          <p:nvPr/>
        </p:nvSpPr>
        <p:spPr>
          <a:xfrm>
            <a:off x="986847" y="2354279"/>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1" name="Google Shape;533;p43">
            <a:extLst>
              <a:ext uri="{FF2B5EF4-FFF2-40B4-BE49-F238E27FC236}">
                <a16:creationId xmlns:a16="http://schemas.microsoft.com/office/drawing/2014/main" id="{AF3132AD-4F23-4623-BE3C-EF22616FF095}"/>
              </a:ext>
            </a:extLst>
          </p:cNvPr>
          <p:cNvSpPr/>
          <p:nvPr/>
        </p:nvSpPr>
        <p:spPr>
          <a:xfrm>
            <a:off x="998799" y="3353645"/>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2" name="Google Shape;533;p43">
            <a:extLst>
              <a:ext uri="{FF2B5EF4-FFF2-40B4-BE49-F238E27FC236}">
                <a16:creationId xmlns:a16="http://schemas.microsoft.com/office/drawing/2014/main" id="{67B767D4-00C9-4A95-A8B2-DEE516E9C698}"/>
              </a:ext>
            </a:extLst>
          </p:cNvPr>
          <p:cNvSpPr/>
          <p:nvPr/>
        </p:nvSpPr>
        <p:spPr>
          <a:xfrm>
            <a:off x="998799" y="4353010"/>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13" name="Google Shape;533;p43">
            <a:extLst>
              <a:ext uri="{FF2B5EF4-FFF2-40B4-BE49-F238E27FC236}">
                <a16:creationId xmlns:a16="http://schemas.microsoft.com/office/drawing/2014/main" id="{5E687E57-A79C-4981-8D8D-1C08FA46F66E}"/>
              </a:ext>
            </a:extLst>
          </p:cNvPr>
          <p:cNvSpPr/>
          <p:nvPr/>
        </p:nvSpPr>
        <p:spPr>
          <a:xfrm>
            <a:off x="998799" y="5352375"/>
            <a:ext cx="298335" cy="20760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4093273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4" name="Group 3">
            <a:extLst>
              <a:ext uri="{FF2B5EF4-FFF2-40B4-BE49-F238E27FC236}">
                <a16:creationId xmlns:a16="http://schemas.microsoft.com/office/drawing/2014/main" id="{3769853F-3627-4DAB-BDB5-7310840DE65B}"/>
              </a:ext>
            </a:extLst>
          </p:cNvPr>
          <p:cNvGrpSpPr/>
          <p:nvPr/>
        </p:nvGrpSpPr>
        <p:grpSpPr>
          <a:xfrm>
            <a:off x="286871" y="216690"/>
            <a:ext cx="5414683" cy="716760"/>
            <a:chOff x="89646" y="119174"/>
            <a:chExt cx="6271663" cy="577086"/>
          </a:xfrm>
        </p:grpSpPr>
        <p:sp>
          <p:nvSpPr>
            <p:cNvPr id="5" name="Google Shape;465;p43" descr="Timeline background shape">
              <a:extLst>
                <a:ext uri="{FF2B5EF4-FFF2-40B4-BE49-F238E27FC236}">
                  <a16:creationId xmlns:a16="http://schemas.microsoft.com/office/drawing/2014/main" id="{34238FBD-1BD3-47AE-96E7-CEB1F9DB4ABD}"/>
                </a:ext>
              </a:extLst>
            </p:cNvPr>
            <p:cNvSpPr/>
            <p:nvPr/>
          </p:nvSpPr>
          <p:spPr>
            <a:xfrm>
              <a:off x="89646" y="119174"/>
              <a:ext cx="4941270" cy="577086"/>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 name="TextBox 5">
              <a:extLst>
                <a:ext uri="{FF2B5EF4-FFF2-40B4-BE49-F238E27FC236}">
                  <a16:creationId xmlns:a16="http://schemas.microsoft.com/office/drawing/2014/main" id="{1E37F774-A6FB-475E-9A1D-2A56D9E63549}"/>
                </a:ext>
              </a:extLst>
            </p:cNvPr>
            <p:cNvSpPr txBox="1"/>
            <p:nvPr/>
          </p:nvSpPr>
          <p:spPr>
            <a:xfrm>
              <a:off x="89646" y="154291"/>
              <a:ext cx="6271663" cy="470821"/>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Contact Information</a:t>
              </a:r>
            </a:p>
          </p:txBody>
        </p:sp>
      </p:grpSp>
      <p:sp>
        <p:nvSpPr>
          <p:cNvPr id="8" name="Content Placeholder 2">
            <a:extLst>
              <a:ext uri="{FF2B5EF4-FFF2-40B4-BE49-F238E27FC236}">
                <a16:creationId xmlns:a16="http://schemas.microsoft.com/office/drawing/2014/main" id="{9FC174AC-74CF-48B0-9BCF-16EF5DE79175}"/>
              </a:ext>
            </a:extLst>
          </p:cNvPr>
          <p:cNvSpPr txBox="1">
            <a:spLocks/>
          </p:cNvSpPr>
          <p:nvPr/>
        </p:nvSpPr>
        <p:spPr bwMode="auto">
          <a:xfrm>
            <a:off x="113553" y="1362636"/>
            <a:ext cx="11791576" cy="461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457189" indent="-457189" algn="ctr" defTabSz="1219170">
              <a:spcBef>
                <a:spcPct val="0"/>
              </a:spcBef>
              <a:buClr>
                <a:srgbClr val="000000"/>
              </a:buClr>
              <a:buNone/>
            </a:pPr>
            <a:endParaRPr lang="en-US" altLang="en-US" sz="2400"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r>
              <a:rPr lang="en-US" altLang="en-US" sz="2400" kern="0" dirty="0">
                <a:solidFill>
                  <a:srgbClr val="191919"/>
                </a:solidFill>
                <a:ea typeface="宋体" panose="02010600030101010101" pitchFamily="2" charset="-122"/>
                <a:sym typeface="Arial"/>
              </a:rPr>
              <a:t>Melanie Brown, Budget Analyst</a:t>
            </a:r>
          </a:p>
          <a:p>
            <a:pPr marL="457189" indent="-457189" algn="ctr" defTabSz="1219170">
              <a:spcBef>
                <a:spcPct val="0"/>
              </a:spcBef>
              <a:buClr>
                <a:srgbClr val="000000"/>
              </a:buClr>
              <a:buNone/>
            </a:pPr>
            <a:r>
              <a:rPr lang="en-US" altLang="en-US" sz="2400" kern="0" dirty="0">
                <a:solidFill>
                  <a:srgbClr val="191919"/>
                </a:solidFill>
                <a:ea typeface="宋体" panose="02010600030101010101" pitchFamily="2" charset="-122"/>
                <a:sym typeface="Arial"/>
              </a:rPr>
              <a:t>(843)-349-2262</a:t>
            </a:r>
          </a:p>
          <a:p>
            <a:pPr marL="457189" indent="-457189" algn="ctr" defTabSz="1219170">
              <a:spcBef>
                <a:spcPct val="0"/>
              </a:spcBef>
              <a:buClr>
                <a:srgbClr val="000000"/>
              </a:buClr>
              <a:buNone/>
            </a:pPr>
            <a:r>
              <a:rPr lang="en-US" altLang="en-US" sz="2400" kern="0" dirty="0">
                <a:solidFill>
                  <a:srgbClr val="191919"/>
                </a:solidFill>
                <a:ea typeface="宋体" panose="02010600030101010101" pitchFamily="2" charset="-122"/>
                <a:sym typeface="Arial"/>
                <a:hlinkClick r:id="rId3"/>
              </a:rPr>
              <a:t>mabrow14@coastal.edu</a:t>
            </a:r>
            <a:endParaRPr lang="en-US" altLang="en-US" sz="2400"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endParaRPr lang="en-US" altLang="en-US" sz="2400"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r>
              <a:rPr lang="en-US" altLang="en-US" sz="2400" kern="0" dirty="0">
                <a:solidFill>
                  <a:srgbClr val="191919"/>
                </a:solidFill>
                <a:ea typeface="宋体" panose="02010600030101010101" pitchFamily="2" charset="-122"/>
                <a:sym typeface="Arial"/>
              </a:rPr>
              <a:t>Olga Shabeka, AVP for Budget &amp; Financial Planning</a:t>
            </a:r>
          </a:p>
          <a:p>
            <a:pPr marL="457189" indent="-457189" algn="ctr" defTabSz="1219170">
              <a:spcBef>
                <a:spcPct val="0"/>
              </a:spcBef>
              <a:buClr>
                <a:srgbClr val="000000"/>
              </a:buClr>
              <a:buNone/>
            </a:pPr>
            <a:r>
              <a:rPr lang="en-US" altLang="en-US" sz="2400" kern="0" dirty="0">
                <a:solidFill>
                  <a:srgbClr val="191919"/>
                </a:solidFill>
                <a:ea typeface="宋体" panose="02010600030101010101" pitchFamily="2" charset="-122"/>
                <a:sym typeface="Arial"/>
              </a:rPr>
              <a:t>(843)-349-2611</a:t>
            </a:r>
          </a:p>
          <a:p>
            <a:pPr marL="457189" indent="-457189" algn="ctr" defTabSz="1219170">
              <a:spcBef>
                <a:spcPct val="0"/>
              </a:spcBef>
              <a:buClr>
                <a:srgbClr val="000000"/>
              </a:buClr>
              <a:buNone/>
            </a:pPr>
            <a:r>
              <a:rPr lang="en-US" altLang="en-US" sz="2400" kern="0" dirty="0">
                <a:solidFill>
                  <a:srgbClr val="191919"/>
                </a:solidFill>
                <a:ea typeface="宋体" panose="02010600030101010101" pitchFamily="2" charset="-122"/>
                <a:sym typeface="Arial"/>
              </a:rPr>
              <a:t>vlshabek@coastal.edu </a:t>
            </a:r>
          </a:p>
          <a:p>
            <a:pPr marL="457189" indent="-457189" algn="ctr" defTabSz="1219170">
              <a:spcBef>
                <a:spcPct val="0"/>
              </a:spcBef>
              <a:buClr>
                <a:srgbClr val="000000"/>
              </a:buClr>
              <a:buNone/>
            </a:pPr>
            <a:endParaRPr lang="en-US" altLang="en-US" sz="2400"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r>
              <a:rPr lang="en-US" altLang="en-US" sz="2400" kern="0" dirty="0">
                <a:solidFill>
                  <a:srgbClr val="191919"/>
                </a:solidFill>
                <a:ea typeface="宋体" panose="02010600030101010101" pitchFamily="2" charset="-122"/>
                <a:sym typeface="Arial"/>
              </a:rPr>
              <a:t>Or email </a:t>
            </a:r>
            <a:r>
              <a:rPr lang="en-US" altLang="en-US" sz="2400" kern="0" dirty="0">
                <a:solidFill>
                  <a:srgbClr val="191919"/>
                </a:solidFill>
                <a:ea typeface="宋体" panose="02010600030101010101" pitchFamily="2" charset="-122"/>
                <a:sym typeface="Arial"/>
                <a:hlinkClick r:id="rId4"/>
              </a:rPr>
              <a:t>budget@coastal.edu</a:t>
            </a:r>
            <a:r>
              <a:rPr lang="en-US" altLang="en-US" sz="2400" kern="0" dirty="0">
                <a:solidFill>
                  <a:srgbClr val="191919"/>
                </a:solidFill>
                <a:ea typeface="宋体" panose="02010600030101010101" pitchFamily="2" charset="-122"/>
                <a:sym typeface="Arial"/>
              </a:rPr>
              <a:t>  </a:t>
            </a:r>
          </a:p>
          <a:p>
            <a:pPr marL="457189" indent="-457189" algn="ctr" defTabSz="1219170">
              <a:spcBef>
                <a:spcPct val="0"/>
              </a:spcBef>
              <a:buClr>
                <a:srgbClr val="000000"/>
              </a:buClr>
              <a:buNone/>
            </a:pPr>
            <a:endParaRPr lang="en-US" altLang="en-US" sz="2400" b="1" u="sng"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endParaRPr lang="en-US" altLang="en-US" sz="2133"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endParaRPr lang="en-US" altLang="en-US" sz="2133"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endParaRPr lang="en-US" altLang="en-US" sz="2667" kern="0" dirty="0">
              <a:solidFill>
                <a:srgbClr val="191919"/>
              </a:solidFill>
              <a:ea typeface="宋体" panose="02010600030101010101" pitchFamily="2" charset="-122"/>
              <a:sym typeface="Arial"/>
            </a:endParaRPr>
          </a:p>
          <a:p>
            <a:pPr marL="457189" indent="-457189" algn="ctr" defTabSz="1219170">
              <a:spcBef>
                <a:spcPct val="0"/>
              </a:spcBef>
              <a:buClr>
                <a:srgbClr val="000000"/>
              </a:buClr>
              <a:buNone/>
            </a:pPr>
            <a:endParaRPr lang="en-US" altLang="en-US" sz="4267" kern="0" dirty="0">
              <a:solidFill>
                <a:srgbClr val="191919"/>
              </a:solidFill>
              <a:ea typeface="宋体" panose="02010600030101010101" pitchFamily="2" charset="-122"/>
              <a:sym typeface="Arial"/>
            </a:endParaRPr>
          </a:p>
        </p:txBody>
      </p:sp>
      <p:sp>
        <p:nvSpPr>
          <p:cNvPr id="9" name="TextBox 8">
            <a:extLst>
              <a:ext uri="{FF2B5EF4-FFF2-40B4-BE49-F238E27FC236}">
                <a16:creationId xmlns:a16="http://schemas.microsoft.com/office/drawing/2014/main" id="{30AA25DE-4CF0-484A-89B8-53BD2C6E8B7F}"/>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51</a:t>
            </a:r>
          </a:p>
        </p:txBody>
      </p:sp>
    </p:spTree>
    <p:extLst>
      <p:ext uri="{BB962C8B-B14F-4D97-AF65-F5344CB8AC3E}">
        <p14:creationId xmlns:p14="http://schemas.microsoft.com/office/powerpoint/2010/main" val="127658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239057" y="282564"/>
            <a:ext cx="3809068" cy="631836"/>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39056" y="290107"/>
            <a:ext cx="7398873" cy="830997"/>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Self-Service Log In</a:t>
            </a:r>
          </a:p>
          <a:p>
            <a:pPr defTabSz="1219170">
              <a:buClr>
                <a:srgbClr val="000000"/>
              </a:buClr>
            </a:pPr>
            <a:endParaRPr lang="en-US" sz="1600"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588E2897-635F-4D1B-B956-46FEC15734F5}"/>
              </a:ext>
            </a:extLst>
          </p:cNvPr>
          <p:cNvSpPr txBox="1"/>
          <p:nvPr/>
        </p:nvSpPr>
        <p:spPr>
          <a:xfrm>
            <a:off x="239056" y="1349063"/>
            <a:ext cx="4996331" cy="2087366"/>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kern="0" spc="-7" dirty="0">
                <a:solidFill>
                  <a:srgbClr val="000000"/>
                </a:solidFill>
                <a:latin typeface="Arial" panose="020B0604020202020204" pitchFamily="34" charset="0"/>
                <a:cs typeface="Arial" panose="020B0604020202020204" pitchFamily="34" charset="0"/>
                <a:sym typeface="Arial"/>
              </a:rPr>
              <a:t>	Once you select the “Finance Management” category in Self-Service home page, you will see two options: </a:t>
            </a:r>
          </a:p>
          <a:p>
            <a:pPr marL="397923" marR="16086" indent="-380990" defTabSz="1219170">
              <a:spcBef>
                <a:spcPts val="133"/>
              </a:spcBef>
              <a:buClr>
                <a:srgbClr val="000000"/>
              </a:buClr>
              <a:buFont typeface="Arial" panose="020B0604020202020204" pitchFamily="34" charset="0"/>
              <a:buChar char="•"/>
              <a:tabLst>
                <a:tab pos="398770" algn="l"/>
                <a:tab pos="399617" algn="l"/>
              </a:tabLst>
            </a:pPr>
            <a:r>
              <a:rPr lang="en-US" sz="2133" i="1" kern="0" spc="-7" dirty="0">
                <a:solidFill>
                  <a:srgbClr val="000000"/>
                </a:solidFill>
                <a:latin typeface="Arial" panose="020B0604020202020204" pitchFamily="34" charset="0"/>
                <a:cs typeface="Arial" panose="020B0604020202020204" pitchFamily="34" charset="0"/>
                <a:sym typeface="Arial"/>
              </a:rPr>
              <a:t>Finance Query</a:t>
            </a:r>
          </a:p>
          <a:p>
            <a:pPr marL="397923" marR="16086" indent="-380990" defTabSz="1219170">
              <a:spcBef>
                <a:spcPts val="133"/>
              </a:spcBef>
              <a:buClr>
                <a:srgbClr val="000000"/>
              </a:buClr>
              <a:buFont typeface="Arial" panose="020B0604020202020204" pitchFamily="34" charset="0"/>
              <a:buChar char="•"/>
              <a:tabLst>
                <a:tab pos="398770" algn="l"/>
                <a:tab pos="399617" algn="l"/>
              </a:tabLst>
            </a:pPr>
            <a:r>
              <a:rPr lang="en-US" sz="2133" i="1" kern="0" spc="-7" dirty="0">
                <a:solidFill>
                  <a:srgbClr val="000000"/>
                </a:solidFill>
                <a:latin typeface="Arial" panose="020B0604020202020204" pitchFamily="34" charset="0"/>
                <a:cs typeface="Arial" panose="020B0604020202020204" pitchFamily="34" charset="0"/>
                <a:sym typeface="Arial"/>
              </a:rPr>
              <a:t>Project Accounting</a:t>
            </a:r>
            <a:endParaRPr lang="en-US" sz="2133" i="1" kern="0" dirty="0">
              <a:solidFill>
                <a:srgbClr val="000000"/>
              </a:solidFill>
              <a:latin typeface="Calibri"/>
              <a:cs typeface="Calibri"/>
              <a:sym typeface="Arial"/>
            </a:endParaRPr>
          </a:p>
          <a:p>
            <a:pPr defTabSz="1219170">
              <a:buClr>
                <a:srgbClr val="000000"/>
              </a:buClr>
            </a:pPr>
            <a:endParaRPr lang="en-US" sz="2133" kern="0" dirty="0">
              <a:solidFill>
                <a:srgbClr val="000000"/>
              </a:solidFill>
              <a:latin typeface="Arial"/>
              <a:cs typeface="Arial"/>
              <a:sym typeface="Arial"/>
            </a:endParaRPr>
          </a:p>
        </p:txBody>
      </p:sp>
      <p:sp>
        <p:nvSpPr>
          <p:cNvPr id="15" name="TextBox 14">
            <a:extLst>
              <a:ext uri="{FF2B5EF4-FFF2-40B4-BE49-F238E27FC236}">
                <a16:creationId xmlns:a16="http://schemas.microsoft.com/office/drawing/2014/main" id="{39691A61-3983-4875-AA53-EFA9D48CB75F}"/>
              </a:ext>
            </a:extLst>
          </p:cNvPr>
          <p:cNvSpPr txBox="1"/>
          <p:nvPr/>
        </p:nvSpPr>
        <p:spPr>
          <a:xfrm>
            <a:off x="5991411" y="1277773"/>
            <a:ext cx="5459507" cy="1733488"/>
          </a:xfrm>
          <a:prstGeom prst="rect">
            <a:avLst/>
          </a:prstGeom>
          <a:noFill/>
        </p:spPr>
        <p:txBody>
          <a:bodyPr wrap="square" rtlCol="0">
            <a:spAutoFit/>
          </a:bodyPr>
          <a:lstStyle/>
          <a:p>
            <a:pPr defTabSz="609585">
              <a:buClr>
                <a:srgbClr val="000000"/>
              </a:buClr>
            </a:pPr>
            <a:r>
              <a:rPr lang="en-US" sz="2133" kern="0" dirty="0">
                <a:solidFill>
                  <a:srgbClr val="000000"/>
                </a:solidFill>
                <a:latin typeface="Arial"/>
                <a:cs typeface="Arial"/>
                <a:sym typeface="Arial"/>
              </a:rPr>
              <a:t>	You will select </a:t>
            </a:r>
            <a:r>
              <a:rPr lang="en-US" sz="2133" u="sng" kern="0" dirty="0">
                <a:solidFill>
                  <a:srgbClr val="0097A7"/>
                </a:solidFill>
                <a:latin typeface="Arial"/>
                <a:cs typeface="Arial"/>
                <a:sym typeface="Arial"/>
              </a:rPr>
              <a:t>“Finance Query”</a:t>
            </a:r>
            <a:r>
              <a:rPr lang="en-US" sz="2133" kern="0" dirty="0">
                <a:solidFill>
                  <a:srgbClr val="0097A7"/>
                </a:solidFill>
                <a:latin typeface="Arial"/>
                <a:cs typeface="Arial"/>
                <a:sym typeface="Arial"/>
              </a:rPr>
              <a:t> </a:t>
            </a:r>
            <a:r>
              <a:rPr lang="en-US" sz="2133" kern="0" dirty="0">
                <a:solidFill>
                  <a:srgbClr val="000000"/>
                </a:solidFill>
                <a:latin typeface="Arial"/>
                <a:cs typeface="Arial"/>
                <a:sym typeface="Arial"/>
              </a:rPr>
              <a:t>to view your departmental accounts </a:t>
            </a:r>
          </a:p>
          <a:p>
            <a:pPr defTabSz="609585">
              <a:buClr>
                <a:srgbClr val="000000"/>
              </a:buClr>
            </a:pPr>
            <a:endParaRPr lang="en-US" sz="2133" kern="0" dirty="0">
              <a:solidFill>
                <a:srgbClr val="000000"/>
              </a:solidFill>
              <a:latin typeface="Arial"/>
              <a:cs typeface="Arial"/>
              <a:sym typeface="Arial"/>
            </a:endParaRPr>
          </a:p>
          <a:p>
            <a:pPr defTabSz="609585">
              <a:buClr>
                <a:srgbClr val="000000"/>
              </a:buClr>
            </a:pPr>
            <a:r>
              <a:rPr lang="en-US" sz="2133" kern="0" dirty="0">
                <a:solidFill>
                  <a:srgbClr val="000000"/>
                </a:solidFill>
                <a:latin typeface="Arial"/>
                <a:cs typeface="Arial"/>
                <a:sym typeface="Arial"/>
              </a:rPr>
              <a:t>	You will select </a:t>
            </a:r>
            <a:r>
              <a:rPr lang="en-US" sz="2133" u="sng" kern="0" dirty="0">
                <a:solidFill>
                  <a:srgbClr val="0097A7"/>
                </a:solidFill>
                <a:latin typeface="Arial"/>
                <a:cs typeface="Arial"/>
                <a:sym typeface="Arial"/>
              </a:rPr>
              <a:t>“Projects Accounting”</a:t>
            </a:r>
            <a:r>
              <a:rPr lang="en-US" sz="2133" kern="0" dirty="0">
                <a:solidFill>
                  <a:srgbClr val="0097A7"/>
                </a:solidFill>
                <a:latin typeface="Arial"/>
                <a:cs typeface="Arial"/>
                <a:sym typeface="Arial"/>
              </a:rPr>
              <a:t> </a:t>
            </a:r>
            <a:r>
              <a:rPr lang="en-US" sz="2133" kern="0" dirty="0">
                <a:solidFill>
                  <a:srgbClr val="000000"/>
                </a:solidFill>
                <a:latin typeface="Arial"/>
                <a:cs typeface="Arial"/>
                <a:sym typeface="Arial"/>
              </a:rPr>
              <a:t>to view your projects if applicable </a:t>
            </a:r>
          </a:p>
        </p:txBody>
      </p:sp>
      <p:grpSp>
        <p:nvGrpSpPr>
          <p:cNvPr id="19" name="Group 18">
            <a:extLst>
              <a:ext uri="{FF2B5EF4-FFF2-40B4-BE49-F238E27FC236}">
                <a16:creationId xmlns:a16="http://schemas.microsoft.com/office/drawing/2014/main" id="{A2C96555-D424-4CE3-9D79-A3BADC0A25DC}"/>
              </a:ext>
            </a:extLst>
          </p:cNvPr>
          <p:cNvGrpSpPr/>
          <p:nvPr/>
        </p:nvGrpSpPr>
        <p:grpSpPr>
          <a:xfrm>
            <a:off x="358587" y="3256204"/>
            <a:ext cx="11689976" cy="2845213"/>
            <a:chOff x="295834" y="2433188"/>
            <a:chExt cx="8767482" cy="2133910"/>
          </a:xfrm>
        </p:grpSpPr>
        <p:grpSp>
          <p:nvGrpSpPr>
            <p:cNvPr id="18" name="Group 17">
              <a:extLst>
                <a:ext uri="{FF2B5EF4-FFF2-40B4-BE49-F238E27FC236}">
                  <a16:creationId xmlns:a16="http://schemas.microsoft.com/office/drawing/2014/main" id="{3D883C13-45EF-45EA-B02A-DFCA710A9C79}"/>
                </a:ext>
              </a:extLst>
            </p:cNvPr>
            <p:cNvGrpSpPr/>
            <p:nvPr/>
          </p:nvGrpSpPr>
          <p:grpSpPr>
            <a:xfrm>
              <a:off x="295834" y="2784241"/>
              <a:ext cx="8767482" cy="1782857"/>
              <a:chOff x="295834" y="2784241"/>
              <a:chExt cx="8767482" cy="1782857"/>
            </a:xfrm>
          </p:grpSpPr>
          <p:pic>
            <p:nvPicPr>
              <p:cNvPr id="2" name="Picture 1">
                <a:extLst>
                  <a:ext uri="{FF2B5EF4-FFF2-40B4-BE49-F238E27FC236}">
                    <a16:creationId xmlns:a16="http://schemas.microsoft.com/office/drawing/2014/main" id="{FB4C6504-2CCD-4886-B56B-B76EF95F97E8}"/>
                  </a:ext>
                </a:extLst>
              </p:cNvPr>
              <p:cNvPicPr>
                <a:picLocks noChangeAspect="1"/>
              </p:cNvPicPr>
              <p:nvPr/>
            </p:nvPicPr>
            <p:blipFill rotWithShape="1">
              <a:blip r:embed="rId3"/>
              <a:srcRect l="-1" r="-430" b="51293"/>
              <a:stretch/>
            </p:blipFill>
            <p:spPr>
              <a:xfrm>
                <a:off x="295834" y="2784241"/>
                <a:ext cx="8767482" cy="1782857"/>
              </a:xfrm>
              <a:prstGeom prst="rect">
                <a:avLst/>
              </a:prstGeom>
            </p:spPr>
          </p:pic>
          <p:sp>
            <p:nvSpPr>
              <p:cNvPr id="17" name="Oval 16">
                <a:extLst>
                  <a:ext uri="{FF2B5EF4-FFF2-40B4-BE49-F238E27FC236}">
                    <a16:creationId xmlns:a16="http://schemas.microsoft.com/office/drawing/2014/main" id="{7B9B60FF-F5C7-4C9F-B70D-64C3E648522C}"/>
                  </a:ext>
                </a:extLst>
              </p:cNvPr>
              <p:cNvSpPr/>
              <p:nvPr/>
            </p:nvSpPr>
            <p:spPr>
              <a:xfrm>
                <a:off x="569259" y="3756992"/>
                <a:ext cx="1680882" cy="5408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cxnSp>
          <p:nvCxnSpPr>
            <p:cNvPr id="10" name="Straight Arrow Connector 9">
              <a:extLst>
                <a:ext uri="{FF2B5EF4-FFF2-40B4-BE49-F238E27FC236}">
                  <a16:creationId xmlns:a16="http://schemas.microsoft.com/office/drawing/2014/main" id="{94091D3E-FFAB-4A7D-995C-310AAD8B7373}"/>
                </a:ext>
              </a:extLst>
            </p:cNvPr>
            <p:cNvCxnSpPr>
              <a:cxnSpLocks/>
            </p:cNvCxnSpPr>
            <p:nvPr/>
          </p:nvCxnSpPr>
          <p:spPr>
            <a:xfrm>
              <a:off x="858372" y="2433188"/>
              <a:ext cx="318246" cy="13148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0" name="Google Shape;593;p43">
            <a:extLst>
              <a:ext uri="{FF2B5EF4-FFF2-40B4-BE49-F238E27FC236}">
                <a16:creationId xmlns:a16="http://schemas.microsoft.com/office/drawing/2014/main" id="{DB9BE7B6-9A55-4E9F-9075-194AFEE3170E}"/>
              </a:ext>
            </a:extLst>
          </p:cNvPr>
          <p:cNvGrpSpPr/>
          <p:nvPr/>
        </p:nvGrpSpPr>
        <p:grpSpPr>
          <a:xfrm>
            <a:off x="6422205" y="1349063"/>
            <a:ext cx="187771" cy="248133"/>
            <a:chOff x="5059700" y="2334775"/>
            <a:chExt cx="40775" cy="66025"/>
          </a:xfrm>
          <a:solidFill>
            <a:schemeClr val="bg2"/>
          </a:solidFill>
        </p:grpSpPr>
        <p:sp>
          <p:nvSpPr>
            <p:cNvPr id="21" name="Google Shape;594;p43">
              <a:extLst>
                <a:ext uri="{FF2B5EF4-FFF2-40B4-BE49-F238E27FC236}">
                  <a16:creationId xmlns:a16="http://schemas.microsoft.com/office/drawing/2014/main" id="{9EFBC498-C334-4925-9C42-D78148620C23}"/>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2" name="Google Shape;595;p43">
              <a:extLst>
                <a:ext uri="{FF2B5EF4-FFF2-40B4-BE49-F238E27FC236}">
                  <a16:creationId xmlns:a16="http://schemas.microsoft.com/office/drawing/2014/main" id="{5896324B-A39F-4603-A8C8-BE3BBB548486}"/>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3" name="Google Shape;596;p43">
              <a:extLst>
                <a:ext uri="{FF2B5EF4-FFF2-40B4-BE49-F238E27FC236}">
                  <a16:creationId xmlns:a16="http://schemas.microsoft.com/office/drawing/2014/main" id="{7829E627-4321-4054-9B3B-BFE9AED5128F}"/>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4" name="Google Shape;597;p43">
              <a:extLst>
                <a:ext uri="{FF2B5EF4-FFF2-40B4-BE49-F238E27FC236}">
                  <a16:creationId xmlns:a16="http://schemas.microsoft.com/office/drawing/2014/main" id="{45AA6A2D-74F0-4C77-88BF-406195676916}"/>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5" name="Google Shape;598;p43">
              <a:extLst>
                <a:ext uri="{FF2B5EF4-FFF2-40B4-BE49-F238E27FC236}">
                  <a16:creationId xmlns:a16="http://schemas.microsoft.com/office/drawing/2014/main" id="{A4486DFD-BC00-457F-8597-426EA58AACB2}"/>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6" name="Google Shape;599;p43">
              <a:extLst>
                <a:ext uri="{FF2B5EF4-FFF2-40B4-BE49-F238E27FC236}">
                  <a16:creationId xmlns:a16="http://schemas.microsoft.com/office/drawing/2014/main" id="{A2B93C5C-25A2-4C82-ACA4-AD6A805CE6C4}"/>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7" name="Google Shape;600;p43">
              <a:extLst>
                <a:ext uri="{FF2B5EF4-FFF2-40B4-BE49-F238E27FC236}">
                  <a16:creationId xmlns:a16="http://schemas.microsoft.com/office/drawing/2014/main" id="{E1768382-428E-4314-A4B5-8600063F92BC}"/>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8" name="Google Shape;601;p43">
              <a:extLst>
                <a:ext uri="{FF2B5EF4-FFF2-40B4-BE49-F238E27FC236}">
                  <a16:creationId xmlns:a16="http://schemas.microsoft.com/office/drawing/2014/main" id="{68E45B7C-B5C3-40AC-970E-4BCBA8F3A6BD}"/>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29" name="Google Shape;602;p43">
              <a:extLst>
                <a:ext uri="{FF2B5EF4-FFF2-40B4-BE49-F238E27FC236}">
                  <a16:creationId xmlns:a16="http://schemas.microsoft.com/office/drawing/2014/main" id="{72C3431C-C849-4641-86F2-9953738F2B09}"/>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nvGrpSpPr>
          <p:cNvPr id="30" name="Google Shape;593;p43">
            <a:extLst>
              <a:ext uri="{FF2B5EF4-FFF2-40B4-BE49-F238E27FC236}">
                <a16:creationId xmlns:a16="http://schemas.microsoft.com/office/drawing/2014/main" id="{B0DCB984-B330-40D6-8892-5E66B76225E4}"/>
              </a:ext>
            </a:extLst>
          </p:cNvPr>
          <p:cNvGrpSpPr/>
          <p:nvPr/>
        </p:nvGrpSpPr>
        <p:grpSpPr>
          <a:xfrm>
            <a:off x="6422205" y="2333739"/>
            <a:ext cx="187771" cy="248133"/>
            <a:chOff x="5059700" y="2334775"/>
            <a:chExt cx="40775" cy="66025"/>
          </a:xfrm>
          <a:solidFill>
            <a:schemeClr val="bg2"/>
          </a:solidFill>
        </p:grpSpPr>
        <p:sp>
          <p:nvSpPr>
            <p:cNvPr id="31" name="Google Shape;594;p43">
              <a:extLst>
                <a:ext uri="{FF2B5EF4-FFF2-40B4-BE49-F238E27FC236}">
                  <a16:creationId xmlns:a16="http://schemas.microsoft.com/office/drawing/2014/main" id="{DB396EB1-74F2-46A3-B333-986F0350515D}"/>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2" name="Google Shape;595;p43">
              <a:extLst>
                <a:ext uri="{FF2B5EF4-FFF2-40B4-BE49-F238E27FC236}">
                  <a16:creationId xmlns:a16="http://schemas.microsoft.com/office/drawing/2014/main" id="{6E21BED8-E972-4654-91E7-1D0805CEE8BC}"/>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3" name="Google Shape;596;p43">
              <a:extLst>
                <a:ext uri="{FF2B5EF4-FFF2-40B4-BE49-F238E27FC236}">
                  <a16:creationId xmlns:a16="http://schemas.microsoft.com/office/drawing/2014/main" id="{EE821835-72CF-4B9A-9D36-80B0AE95D645}"/>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4" name="Google Shape;597;p43">
              <a:extLst>
                <a:ext uri="{FF2B5EF4-FFF2-40B4-BE49-F238E27FC236}">
                  <a16:creationId xmlns:a16="http://schemas.microsoft.com/office/drawing/2014/main" id="{01391675-A4A3-4519-8B9D-E6B82E490441}"/>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5" name="Google Shape;598;p43">
              <a:extLst>
                <a:ext uri="{FF2B5EF4-FFF2-40B4-BE49-F238E27FC236}">
                  <a16:creationId xmlns:a16="http://schemas.microsoft.com/office/drawing/2014/main" id="{18D8A47F-2596-4B29-AFC1-36C3D0187BA0}"/>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6" name="Google Shape;599;p43">
              <a:extLst>
                <a:ext uri="{FF2B5EF4-FFF2-40B4-BE49-F238E27FC236}">
                  <a16:creationId xmlns:a16="http://schemas.microsoft.com/office/drawing/2014/main" id="{30F14C1F-6973-409D-8CDB-74D8685DAE6E}"/>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7" name="Google Shape;600;p43">
              <a:extLst>
                <a:ext uri="{FF2B5EF4-FFF2-40B4-BE49-F238E27FC236}">
                  <a16:creationId xmlns:a16="http://schemas.microsoft.com/office/drawing/2014/main" id="{8C2265F5-3257-4126-99AD-DBB92D9C18A6}"/>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8" name="Google Shape;601;p43">
              <a:extLst>
                <a:ext uri="{FF2B5EF4-FFF2-40B4-BE49-F238E27FC236}">
                  <a16:creationId xmlns:a16="http://schemas.microsoft.com/office/drawing/2014/main" id="{71B480AB-4783-402E-A01C-C51960D46322}"/>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39" name="Google Shape;602;p43">
              <a:extLst>
                <a:ext uri="{FF2B5EF4-FFF2-40B4-BE49-F238E27FC236}">
                  <a16:creationId xmlns:a16="http://schemas.microsoft.com/office/drawing/2014/main" id="{34DF7C78-F3CA-4E9E-8131-488B67A7FBF3}"/>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grpSp>
        <p:nvGrpSpPr>
          <p:cNvPr id="40" name="Google Shape;593;p43">
            <a:extLst>
              <a:ext uri="{FF2B5EF4-FFF2-40B4-BE49-F238E27FC236}">
                <a16:creationId xmlns:a16="http://schemas.microsoft.com/office/drawing/2014/main" id="{AB20D43B-992E-4DDD-A507-E94E3215E1F6}"/>
              </a:ext>
            </a:extLst>
          </p:cNvPr>
          <p:cNvGrpSpPr/>
          <p:nvPr/>
        </p:nvGrpSpPr>
        <p:grpSpPr>
          <a:xfrm>
            <a:off x="475616" y="1453070"/>
            <a:ext cx="187771" cy="248133"/>
            <a:chOff x="5059700" y="2334775"/>
            <a:chExt cx="40775" cy="66025"/>
          </a:xfrm>
          <a:solidFill>
            <a:schemeClr val="bg2"/>
          </a:solidFill>
        </p:grpSpPr>
        <p:sp>
          <p:nvSpPr>
            <p:cNvPr id="41" name="Google Shape;594;p43">
              <a:extLst>
                <a:ext uri="{FF2B5EF4-FFF2-40B4-BE49-F238E27FC236}">
                  <a16:creationId xmlns:a16="http://schemas.microsoft.com/office/drawing/2014/main" id="{B51D5F35-28FF-41E3-BC89-228906DF8770}"/>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2" name="Google Shape;595;p43">
              <a:extLst>
                <a:ext uri="{FF2B5EF4-FFF2-40B4-BE49-F238E27FC236}">
                  <a16:creationId xmlns:a16="http://schemas.microsoft.com/office/drawing/2014/main" id="{8C95AFA2-3380-4DB4-9362-F7E0FF31C456}"/>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3" name="Google Shape;596;p43">
              <a:extLst>
                <a:ext uri="{FF2B5EF4-FFF2-40B4-BE49-F238E27FC236}">
                  <a16:creationId xmlns:a16="http://schemas.microsoft.com/office/drawing/2014/main" id="{7B12DC27-0C96-4D80-840C-8EE74E220DC2}"/>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4" name="Google Shape;597;p43">
              <a:extLst>
                <a:ext uri="{FF2B5EF4-FFF2-40B4-BE49-F238E27FC236}">
                  <a16:creationId xmlns:a16="http://schemas.microsoft.com/office/drawing/2014/main" id="{0E91BD37-9B7D-4B8E-9103-6BB29BB46485}"/>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5" name="Google Shape;598;p43">
              <a:extLst>
                <a:ext uri="{FF2B5EF4-FFF2-40B4-BE49-F238E27FC236}">
                  <a16:creationId xmlns:a16="http://schemas.microsoft.com/office/drawing/2014/main" id="{130B48CE-BE78-4501-92BC-1004E06C825A}"/>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6" name="Google Shape;599;p43">
              <a:extLst>
                <a:ext uri="{FF2B5EF4-FFF2-40B4-BE49-F238E27FC236}">
                  <a16:creationId xmlns:a16="http://schemas.microsoft.com/office/drawing/2014/main" id="{82FD2665-6ABB-4E9C-A0B0-A036DF443A7D}"/>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7" name="Google Shape;600;p43">
              <a:extLst>
                <a:ext uri="{FF2B5EF4-FFF2-40B4-BE49-F238E27FC236}">
                  <a16:creationId xmlns:a16="http://schemas.microsoft.com/office/drawing/2014/main" id="{083474BC-40C0-4207-8F09-337769B054DF}"/>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8" name="Google Shape;601;p43">
              <a:extLst>
                <a:ext uri="{FF2B5EF4-FFF2-40B4-BE49-F238E27FC236}">
                  <a16:creationId xmlns:a16="http://schemas.microsoft.com/office/drawing/2014/main" id="{BE144D94-6819-48A5-9E9C-DBAE3BD088E5}"/>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sp>
          <p:nvSpPr>
            <p:cNvPr id="49" name="Google Shape;602;p43">
              <a:extLst>
                <a:ext uri="{FF2B5EF4-FFF2-40B4-BE49-F238E27FC236}">
                  <a16:creationId xmlns:a16="http://schemas.microsoft.com/office/drawing/2014/main" id="{0B873483-50C5-4D00-8232-BF35FA5FD398}"/>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162535" tIns="162535" rIns="162535" bIns="162535" anchor="ctr" anchorCtr="0">
              <a:noAutofit/>
            </a:bodyPr>
            <a:lstStyle/>
            <a:p>
              <a:pPr defTabSz="1625519">
                <a:buClr>
                  <a:srgbClr val="000000"/>
                </a:buClr>
              </a:pPr>
              <a:endParaRPr sz="2491" kern="0">
                <a:solidFill>
                  <a:srgbClr val="000000"/>
                </a:solidFill>
                <a:latin typeface="Arial"/>
                <a:cs typeface="Arial"/>
                <a:sym typeface="Arial"/>
              </a:endParaRPr>
            </a:p>
          </p:txBody>
        </p:sp>
      </p:grpSp>
      <p:sp>
        <p:nvSpPr>
          <p:cNvPr id="50" name="TextBox 49">
            <a:extLst>
              <a:ext uri="{FF2B5EF4-FFF2-40B4-BE49-F238E27FC236}">
                <a16:creationId xmlns:a16="http://schemas.microsoft.com/office/drawing/2014/main" id="{4B8E27B6-7E1D-49BF-A772-A32EDD50D73D}"/>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19</a:t>
            </a:r>
          </a:p>
        </p:txBody>
      </p:sp>
    </p:spTree>
    <p:extLst>
      <p:ext uri="{BB962C8B-B14F-4D97-AF65-F5344CB8AC3E}">
        <p14:creationId xmlns:p14="http://schemas.microsoft.com/office/powerpoint/2010/main" val="58293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227102" y="255289"/>
            <a:ext cx="2963773" cy="614762"/>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98822" y="238039"/>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MyCCU Tile</a:t>
            </a:r>
            <a:endParaRPr lang="en-US" sz="1600" kern="0" dirty="0">
              <a:solidFill>
                <a:srgbClr val="000000"/>
              </a:solidFill>
              <a:latin typeface="Arial"/>
              <a:cs typeface="Arial"/>
              <a:sym typeface="Arial"/>
            </a:endParaRPr>
          </a:p>
        </p:txBody>
      </p:sp>
      <p:grpSp>
        <p:nvGrpSpPr>
          <p:cNvPr id="2" name="Group 1">
            <a:extLst>
              <a:ext uri="{FF2B5EF4-FFF2-40B4-BE49-F238E27FC236}">
                <a16:creationId xmlns:a16="http://schemas.microsoft.com/office/drawing/2014/main" id="{6A7E95CF-78A8-4E03-8501-C65734695E81}"/>
              </a:ext>
            </a:extLst>
          </p:cNvPr>
          <p:cNvGrpSpPr/>
          <p:nvPr/>
        </p:nvGrpSpPr>
        <p:grpSpPr>
          <a:xfrm>
            <a:off x="657947" y="1442633"/>
            <a:ext cx="11125225" cy="3329822"/>
            <a:chOff x="414599" y="1302171"/>
            <a:chExt cx="8343919" cy="2497366"/>
          </a:xfrm>
        </p:grpSpPr>
        <p:sp>
          <p:nvSpPr>
            <p:cNvPr id="4" name="TextBox 3">
              <a:extLst>
                <a:ext uri="{FF2B5EF4-FFF2-40B4-BE49-F238E27FC236}">
                  <a16:creationId xmlns:a16="http://schemas.microsoft.com/office/drawing/2014/main" id="{588E2897-635F-4D1B-B956-46FEC15734F5}"/>
                </a:ext>
              </a:extLst>
            </p:cNvPr>
            <p:cNvSpPr txBox="1"/>
            <p:nvPr/>
          </p:nvSpPr>
          <p:spPr>
            <a:xfrm>
              <a:off x="582703" y="1302171"/>
              <a:ext cx="8175815" cy="2497366"/>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1867" kern="0" dirty="0">
                  <a:solidFill>
                    <a:srgbClr val="000000"/>
                  </a:solidFill>
                  <a:latin typeface="Arial"/>
                  <a:cs typeface="Arial"/>
                  <a:sym typeface="Arial"/>
                </a:rPr>
                <a:t>You can also use the “Finance and Administration” tile within the MyCCU page to log into Self-Service for Finance.</a:t>
              </a:r>
            </a:p>
            <a:p>
              <a:pPr marL="16933" marR="16086" defTabSz="1219170">
                <a:spcBef>
                  <a:spcPts val="133"/>
                </a:spcBef>
                <a:buClr>
                  <a:srgbClr val="000000"/>
                </a:buClr>
                <a:tabLst>
                  <a:tab pos="398770" algn="l"/>
                  <a:tab pos="399617" algn="l"/>
                </a:tabLst>
              </a:pPr>
              <a:endParaRPr lang="en-US" sz="1867" kern="0" dirty="0">
                <a:solidFill>
                  <a:srgbClr val="000000"/>
                </a:solidFill>
                <a:latin typeface="Arial"/>
                <a:cs typeface="Arial"/>
                <a:sym typeface="Arial"/>
              </a:endParaRPr>
            </a:p>
            <a:p>
              <a:pPr marL="16933" marR="16086" defTabSz="1219170">
                <a:spcBef>
                  <a:spcPts val="133"/>
                </a:spcBef>
                <a:buClr>
                  <a:srgbClr val="000000"/>
                </a:buClr>
                <a:tabLst>
                  <a:tab pos="398770" algn="l"/>
                  <a:tab pos="399617" algn="l"/>
                </a:tabLst>
              </a:pPr>
              <a:r>
                <a:rPr lang="en-US" sz="1867" kern="0" dirty="0">
                  <a:solidFill>
                    <a:srgbClr val="000000"/>
                  </a:solidFill>
                  <a:latin typeface="Arial"/>
                  <a:cs typeface="Arial"/>
                  <a:sym typeface="Arial"/>
                </a:rPr>
                <a:t>MyCCU is a new online personal dashboard providing a single entry point to access various CCU services and resources online. </a:t>
              </a:r>
            </a:p>
            <a:p>
              <a:pPr marL="16933" marR="16086" defTabSz="1219170">
                <a:spcBef>
                  <a:spcPts val="133"/>
                </a:spcBef>
                <a:buClr>
                  <a:srgbClr val="000000"/>
                </a:buClr>
                <a:tabLst>
                  <a:tab pos="398770" algn="l"/>
                  <a:tab pos="399617" algn="l"/>
                </a:tabLst>
              </a:pPr>
              <a:endParaRPr lang="en-US" sz="1867" kern="0" dirty="0">
                <a:solidFill>
                  <a:srgbClr val="000000"/>
                </a:solidFill>
                <a:latin typeface="Arial"/>
                <a:cs typeface="Arial"/>
                <a:sym typeface="Arial"/>
              </a:endParaRPr>
            </a:p>
            <a:p>
              <a:pPr marL="16933" marR="16086" defTabSz="1219170">
                <a:spcBef>
                  <a:spcPts val="133"/>
                </a:spcBef>
                <a:buClr>
                  <a:srgbClr val="000000"/>
                </a:buClr>
                <a:tabLst>
                  <a:tab pos="398770" algn="l"/>
                  <a:tab pos="399617" algn="l"/>
                </a:tabLst>
              </a:pPr>
              <a:r>
                <a:rPr lang="en-US" sz="1867" kern="0" dirty="0">
                  <a:solidFill>
                    <a:srgbClr val="000000"/>
                  </a:solidFill>
                  <a:latin typeface="Arial"/>
                  <a:cs typeface="Arial"/>
                  <a:sym typeface="Arial"/>
                </a:rPr>
                <a:t>You can access MyCCU at </a:t>
              </a:r>
              <a:r>
                <a:rPr lang="en-US" sz="1867" b="1" u="sng" kern="0" dirty="0">
                  <a:solidFill>
                    <a:srgbClr val="000000"/>
                  </a:solidFill>
                  <a:latin typeface="Arial"/>
                  <a:cs typeface="Arial"/>
                  <a:sym typeface="Arial"/>
                  <a:hlinkClick r:id="rId3"/>
                </a:rPr>
                <a:t>myccu.coastal.edu</a:t>
              </a:r>
              <a:r>
                <a:rPr lang="en-US" sz="1867" kern="0" dirty="0">
                  <a:solidFill>
                    <a:srgbClr val="000000"/>
                  </a:solidFill>
                  <a:latin typeface="Arial"/>
                  <a:cs typeface="Arial"/>
                  <a:sym typeface="Arial"/>
                </a:rPr>
                <a:t> in any browser</a:t>
              </a:r>
            </a:p>
            <a:p>
              <a:pPr marL="16933" marR="16086" defTabSz="1219170">
                <a:spcBef>
                  <a:spcPts val="133"/>
                </a:spcBef>
                <a:buClr>
                  <a:srgbClr val="000000"/>
                </a:buClr>
                <a:tabLst>
                  <a:tab pos="398770" algn="l"/>
                  <a:tab pos="399617" algn="l"/>
                </a:tabLst>
              </a:pPr>
              <a:endParaRPr lang="en-US" sz="1867" kern="0" dirty="0">
                <a:solidFill>
                  <a:srgbClr val="000000"/>
                </a:solidFill>
                <a:latin typeface="Arial"/>
                <a:cs typeface="Arial"/>
                <a:sym typeface="Arial"/>
              </a:endParaRPr>
            </a:p>
            <a:p>
              <a:pPr marL="16933" marR="16086" defTabSz="1219170">
                <a:spcBef>
                  <a:spcPts val="133"/>
                </a:spcBef>
                <a:buClr>
                  <a:srgbClr val="000000"/>
                </a:buClr>
                <a:tabLst>
                  <a:tab pos="398770" algn="l"/>
                  <a:tab pos="399617" algn="l"/>
                </a:tabLst>
              </a:pPr>
              <a:r>
                <a:rPr lang="en-US" sz="1867" kern="0" dirty="0">
                  <a:solidFill>
                    <a:srgbClr val="000000"/>
                  </a:solidFill>
                  <a:latin typeface="Arial"/>
                  <a:cs typeface="Arial"/>
                  <a:sym typeface="Arial"/>
                </a:rPr>
                <a:t>To easily access training materials and other useful information for Finance Self-Service, please locate the “Finance and Administration” tile within the MyCCU page. The steps to locate and access the MyCCU tile will be on the next slide.</a:t>
              </a:r>
              <a:endParaRPr lang="en-US" sz="2133" kern="0" dirty="0">
                <a:solidFill>
                  <a:srgbClr val="000000"/>
                </a:solidFill>
                <a:latin typeface="Arial"/>
                <a:cs typeface="Arial"/>
                <a:sym typeface="Arial"/>
              </a:endParaRPr>
            </a:p>
          </p:txBody>
        </p:sp>
        <p:grpSp>
          <p:nvGrpSpPr>
            <p:cNvPr id="53" name="Google Shape;568;p43">
              <a:extLst>
                <a:ext uri="{FF2B5EF4-FFF2-40B4-BE49-F238E27FC236}">
                  <a16:creationId xmlns:a16="http://schemas.microsoft.com/office/drawing/2014/main" id="{790FBBDB-5579-4EFE-B603-600A7634A4A9}"/>
                </a:ext>
              </a:extLst>
            </p:cNvPr>
            <p:cNvGrpSpPr/>
            <p:nvPr/>
          </p:nvGrpSpPr>
          <p:grpSpPr>
            <a:xfrm>
              <a:off x="421338" y="1411190"/>
              <a:ext cx="166919" cy="121775"/>
              <a:chOff x="4676550" y="2160575"/>
              <a:chExt cx="51400" cy="52500"/>
            </a:xfrm>
            <a:solidFill>
              <a:schemeClr val="bg2"/>
            </a:solidFill>
          </p:grpSpPr>
          <p:sp>
            <p:nvSpPr>
              <p:cNvPr id="54" name="Google Shape;569;p43">
                <a:extLst>
                  <a:ext uri="{FF2B5EF4-FFF2-40B4-BE49-F238E27FC236}">
                    <a16:creationId xmlns:a16="http://schemas.microsoft.com/office/drawing/2014/main" id="{59A1787A-66F4-4810-8DC2-EE7F0F3D1AB1}"/>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55" name="Google Shape;570;p43">
                <a:extLst>
                  <a:ext uri="{FF2B5EF4-FFF2-40B4-BE49-F238E27FC236}">
                    <a16:creationId xmlns:a16="http://schemas.microsoft.com/office/drawing/2014/main" id="{56E066BB-7E6D-455B-9420-8EC4A0AD2AB7}"/>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56" name="Google Shape;571;p43">
                <a:extLst>
                  <a:ext uri="{FF2B5EF4-FFF2-40B4-BE49-F238E27FC236}">
                    <a16:creationId xmlns:a16="http://schemas.microsoft.com/office/drawing/2014/main" id="{8FD5C0B0-AC65-4D9E-A06D-9799289B17C3}"/>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57" name="Google Shape;568;p43">
              <a:extLst>
                <a:ext uri="{FF2B5EF4-FFF2-40B4-BE49-F238E27FC236}">
                  <a16:creationId xmlns:a16="http://schemas.microsoft.com/office/drawing/2014/main" id="{A33F378C-F89C-47DF-9342-803574BA51B5}"/>
                </a:ext>
              </a:extLst>
            </p:cNvPr>
            <p:cNvGrpSpPr/>
            <p:nvPr/>
          </p:nvGrpSpPr>
          <p:grpSpPr>
            <a:xfrm>
              <a:off x="421338" y="2067977"/>
              <a:ext cx="166919" cy="121775"/>
              <a:chOff x="4676550" y="2160575"/>
              <a:chExt cx="51400" cy="52500"/>
            </a:xfrm>
            <a:solidFill>
              <a:schemeClr val="bg2"/>
            </a:solidFill>
          </p:grpSpPr>
          <p:sp>
            <p:nvSpPr>
              <p:cNvPr id="58" name="Google Shape;569;p43">
                <a:extLst>
                  <a:ext uri="{FF2B5EF4-FFF2-40B4-BE49-F238E27FC236}">
                    <a16:creationId xmlns:a16="http://schemas.microsoft.com/office/drawing/2014/main" id="{051C76F1-560B-4B30-AEE9-7548AF07AEC3}"/>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59" name="Google Shape;570;p43">
                <a:extLst>
                  <a:ext uri="{FF2B5EF4-FFF2-40B4-BE49-F238E27FC236}">
                    <a16:creationId xmlns:a16="http://schemas.microsoft.com/office/drawing/2014/main" id="{B6F1F349-AB6D-4390-846F-1F99BA519827}"/>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0" name="Google Shape;571;p43">
                <a:extLst>
                  <a:ext uri="{FF2B5EF4-FFF2-40B4-BE49-F238E27FC236}">
                    <a16:creationId xmlns:a16="http://schemas.microsoft.com/office/drawing/2014/main" id="{B76DF47F-42D4-4F42-9478-1D7E701BE8D0}"/>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61" name="Google Shape;568;p43">
              <a:extLst>
                <a:ext uri="{FF2B5EF4-FFF2-40B4-BE49-F238E27FC236}">
                  <a16:creationId xmlns:a16="http://schemas.microsoft.com/office/drawing/2014/main" id="{F1648CD1-71B3-4414-80B1-08FDF32B3FEA}"/>
                </a:ext>
              </a:extLst>
            </p:cNvPr>
            <p:cNvGrpSpPr/>
            <p:nvPr/>
          </p:nvGrpSpPr>
          <p:grpSpPr>
            <a:xfrm>
              <a:off x="414599" y="2718700"/>
              <a:ext cx="166919" cy="121775"/>
              <a:chOff x="4676550" y="2160575"/>
              <a:chExt cx="51400" cy="52500"/>
            </a:xfrm>
            <a:solidFill>
              <a:schemeClr val="bg2"/>
            </a:solidFill>
          </p:grpSpPr>
          <p:sp>
            <p:nvSpPr>
              <p:cNvPr id="62" name="Google Shape;569;p43">
                <a:extLst>
                  <a:ext uri="{FF2B5EF4-FFF2-40B4-BE49-F238E27FC236}">
                    <a16:creationId xmlns:a16="http://schemas.microsoft.com/office/drawing/2014/main" id="{EA446CFD-6A5C-4170-BF1D-2DA816996552}"/>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3" name="Google Shape;570;p43">
                <a:extLst>
                  <a:ext uri="{FF2B5EF4-FFF2-40B4-BE49-F238E27FC236}">
                    <a16:creationId xmlns:a16="http://schemas.microsoft.com/office/drawing/2014/main" id="{1F073AF7-A703-4EEF-BA4F-383E4D8DDF9F}"/>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4" name="Google Shape;571;p43">
                <a:extLst>
                  <a:ext uri="{FF2B5EF4-FFF2-40B4-BE49-F238E27FC236}">
                    <a16:creationId xmlns:a16="http://schemas.microsoft.com/office/drawing/2014/main" id="{21ADB0D3-5A39-4135-AC7A-7BBC2FFC701D}"/>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nvGrpSpPr>
            <p:cNvPr id="65" name="Google Shape;568;p43">
              <a:extLst>
                <a:ext uri="{FF2B5EF4-FFF2-40B4-BE49-F238E27FC236}">
                  <a16:creationId xmlns:a16="http://schemas.microsoft.com/office/drawing/2014/main" id="{29D99A4F-5B9E-43EA-8D2F-CBCD526FFABE}"/>
                </a:ext>
              </a:extLst>
            </p:cNvPr>
            <p:cNvGrpSpPr/>
            <p:nvPr/>
          </p:nvGrpSpPr>
          <p:grpSpPr>
            <a:xfrm>
              <a:off x="421338" y="3162600"/>
              <a:ext cx="166919" cy="121775"/>
              <a:chOff x="4676550" y="2160575"/>
              <a:chExt cx="51400" cy="52500"/>
            </a:xfrm>
            <a:solidFill>
              <a:schemeClr val="bg2"/>
            </a:solidFill>
          </p:grpSpPr>
          <p:sp>
            <p:nvSpPr>
              <p:cNvPr id="66" name="Google Shape;569;p43">
                <a:extLst>
                  <a:ext uri="{FF2B5EF4-FFF2-40B4-BE49-F238E27FC236}">
                    <a16:creationId xmlns:a16="http://schemas.microsoft.com/office/drawing/2014/main" id="{FB85949A-4F18-42D6-816C-56944581D55A}"/>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7" name="Google Shape;570;p43">
                <a:extLst>
                  <a:ext uri="{FF2B5EF4-FFF2-40B4-BE49-F238E27FC236}">
                    <a16:creationId xmlns:a16="http://schemas.microsoft.com/office/drawing/2014/main" id="{A835600C-BBF5-491E-9DE9-36A48A9A2173}"/>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68" name="Google Shape;571;p43">
                <a:extLst>
                  <a:ext uri="{FF2B5EF4-FFF2-40B4-BE49-F238E27FC236}">
                    <a16:creationId xmlns:a16="http://schemas.microsoft.com/office/drawing/2014/main" id="{B0372FE2-467A-4E98-8D9D-C3CDB290D611}"/>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noFill/>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grpSp>
      </p:grpSp>
      <p:sp>
        <p:nvSpPr>
          <p:cNvPr id="22" name="TextBox 21">
            <a:extLst>
              <a:ext uri="{FF2B5EF4-FFF2-40B4-BE49-F238E27FC236}">
                <a16:creationId xmlns:a16="http://schemas.microsoft.com/office/drawing/2014/main" id="{2EA5EBFF-C6C8-424B-8062-207017A45148}"/>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20</a:t>
            </a:r>
          </a:p>
        </p:txBody>
      </p:sp>
    </p:spTree>
    <p:extLst>
      <p:ext uri="{BB962C8B-B14F-4D97-AF65-F5344CB8AC3E}">
        <p14:creationId xmlns:p14="http://schemas.microsoft.com/office/powerpoint/2010/main" val="348545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4" name="Google Shape;465;p43" descr="Timeline background shape">
            <a:extLst>
              <a:ext uri="{FF2B5EF4-FFF2-40B4-BE49-F238E27FC236}">
                <a16:creationId xmlns:a16="http://schemas.microsoft.com/office/drawing/2014/main" id="{72A690FF-64EC-4946-8F7A-DD3906C808A1}"/>
              </a:ext>
            </a:extLst>
          </p:cNvPr>
          <p:cNvSpPr/>
          <p:nvPr/>
        </p:nvSpPr>
        <p:spPr>
          <a:xfrm>
            <a:off x="131482" y="197146"/>
            <a:ext cx="3230844" cy="634429"/>
          </a:xfrm>
          <a:prstGeom prst="homePlate">
            <a:avLst>
              <a:gd name="adj"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162535" tIns="162535" rIns="162535" bIns="162535" anchor="ctr" anchorCtr="0">
            <a:noAutofit/>
          </a:bodyPr>
          <a:lstStyle/>
          <a:p>
            <a:pPr defTabSz="1625519">
              <a:defRPr/>
            </a:pPr>
            <a:endParaRPr sz="2491" kern="0">
              <a:solidFill>
                <a:sysClr val="windowText" lastClr="000000"/>
              </a:solidFill>
              <a:latin typeface="Arial"/>
              <a:cs typeface="Arial"/>
              <a:sym typeface="Arial"/>
            </a:endParaRPr>
          </a:p>
        </p:txBody>
      </p:sp>
      <p:sp>
        <p:nvSpPr>
          <p:cNvPr id="8" name="TextBox 7">
            <a:extLst>
              <a:ext uri="{FF2B5EF4-FFF2-40B4-BE49-F238E27FC236}">
                <a16:creationId xmlns:a16="http://schemas.microsoft.com/office/drawing/2014/main" id="{F434C457-EFCB-4AED-AD9B-E5142FCF89E0}"/>
              </a:ext>
            </a:extLst>
          </p:cNvPr>
          <p:cNvSpPr txBox="1"/>
          <p:nvPr/>
        </p:nvSpPr>
        <p:spPr>
          <a:xfrm>
            <a:off x="262960" y="189478"/>
            <a:ext cx="7398873" cy="584775"/>
          </a:xfrm>
          <a:prstGeom prst="rect">
            <a:avLst/>
          </a:prstGeom>
          <a:noFill/>
        </p:spPr>
        <p:txBody>
          <a:bodyPr wrap="square" rtlCol="0">
            <a:spAutoFit/>
          </a:bodyPr>
          <a:lstStyle/>
          <a:p>
            <a:pPr defTabSz="1219170">
              <a:buClr>
                <a:srgbClr val="000000"/>
              </a:buClr>
            </a:pPr>
            <a:r>
              <a:rPr lang="en-US" sz="3200" b="1" u="sng" kern="0" dirty="0">
                <a:solidFill>
                  <a:srgbClr val="000000"/>
                </a:solidFill>
                <a:latin typeface="Manrope" panose="020B0604020202020204" charset="0"/>
                <a:cs typeface="Arial"/>
                <a:sym typeface="Arial"/>
              </a:rPr>
              <a:t>MyCCU Tile</a:t>
            </a:r>
            <a:endParaRPr lang="en-US" sz="1600" kern="0" dirty="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8B6F72B5-C350-4834-8D8D-F171291F37E9}"/>
              </a:ext>
            </a:extLst>
          </p:cNvPr>
          <p:cNvPicPr>
            <a:picLocks noChangeAspect="1"/>
          </p:cNvPicPr>
          <p:nvPr/>
        </p:nvPicPr>
        <p:blipFill>
          <a:blip r:embed="rId3"/>
          <a:stretch>
            <a:fillRect/>
          </a:stretch>
        </p:blipFill>
        <p:spPr>
          <a:xfrm>
            <a:off x="7073579" y="1287557"/>
            <a:ext cx="4939135" cy="4522332"/>
          </a:xfrm>
          <a:prstGeom prst="rect">
            <a:avLst/>
          </a:prstGeom>
        </p:spPr>
      </p:pic>
      <p:sp>
        <p:nvSpPr>
          <p:cNvPr id="52" name="TextBox 51">
            <a:extLst>
              <a:ext uri="{FF2B5EF4-FFF2-40B4-BE49-F238E27FC236}">
                <a16:creationId xmlns:a16="http://schemas.microsoft.com/office/drawing/2014/main" id="{E2D2B1DC-AD91-4E2E-845F-D3032908B6B8}"/>
              </a:ext>
            </a:extLst>
          </p:cNvPr>
          <p:cNvSpPr txBox="1"/>
          <p:nvPr/>
        </p:nvSpPr>
        <p:spPr>
          <a:xfrm>
            <a:off x="262960" y="1344879"/>
            <a:ext cx="6849036" cy="3862981"/>
          </a:xfrm>
          <a:prstGeom prst="rect">
            <a:avLst/>
          </a:prstGeom>
          <a:noFill/>
        </p:spPr>
        <p:txBody>
          <a:bodyPr wrap="square" rtlCol="0">
            <a:spAutoFit/>
          </a:bodyPr>
          <a:lstStyle/>
          <a:p>
            <a:pPr marL="16933" marR="16086" defTabSz="1219170">
              <a:spcBef>
                <a:spcPts val="133"/>
              </a:spcBef>
              <a:buClr>
                <a:srgbClr val="000000"/>
              </a:buClr>
              <a:tabLst>
                <a:tab pos="398770" algn="l"/>
                <a:tab pos="399617" algn="l"/>
              </a:tabLst>
            </a:pPr>
            <a:r>
              <a:rPr lang="en-US" sz="2133" b="1" u="sng" kern="0" dirty="0">
                <a:solidFill>
                  <a:srgbClr val="000000"/>
                </a:solidFill>
                <a:latin typeface="Arial"/>
                <a:cs typeface="Arial"/>
                <a:sym typeface="Arial"/>
              </a:rPr>
              <a:t>Steps to locate and access Finance and Administration MyCCU Tile</a:t>
            </a:r>
          </a:p>
          <a:p>
            <a:pPr marL="16933" marR="16086" defTabSz="1219170">
              <a:spcBef>
                <a:spcPts val="133"/>
              </a:spcBef>
              <a:buClr>
                <a:srgbClr val="000000"/>
              </a:buClr>
              <a:tabLst>
                <a:tab pos="398770" algn="l"/>
                <a:tab pos="399617" algn="l"/>
              </a:tabLst>
            </a:pPr>
            <a:endParaRPr lang="en-US" sz="3200" b="1" u="sng" kern="0" dirty="0">
              <a:solidFill>
                <a:srgbClr val="000000"/>
              </a:solidFill>
              <a:latin typeface="Arial"/>
              <a:cs typeface="Arial"/>
              <a:sym typeface="Arial"/>
            </a:endParaRPr>
          </a:p>
          <a:p>
            <a:pPr marL="16933" marR="16086" defTabSz="1219170">
              <a:spcBef>
                <a:spcPts val="133"/>
              </a:spcBef>
              <a:buClr>
                <a:srgbClr val="000000"/>
              </a:buClr>
              <a:tabLst>
                <a:tab pos="398770" algn="l"/>
                <a:tab pos="399617" algn="l"/>
              </a:tabLst>
            </a:pPr>
            <a:r>
              <a:rPr lang="en-US" sz="1867" kern="0" dirty="0">
                <a:solidFill>
                  <a:srgbClr val="000000"/>
                </a:solidFill>
                <a:latin typeface="Arial"/>
                <a:cs typeface="Arial"/>
                <a:sym typeface="Arial"/>
              </a:rPr>
              <a:t>1. Click on the Discover More button at the bottom of the MyCCU home screen</a:t>
            </a:r>
          </a:p>
          <a:p>
            <a:pPr marL="16933" marR="16086" defTabSz="1219170">
              <a:spcBef>
                <a:spcPts val="133"/>
              </a:spcBef>
              <a:buClr>
                <a:srgbClr val="000000"/>
              </a:buClr>
              <a:tabLst>
                <a:tab pos="398770" algn="l"/>
                <a:tab pos="399617" algn="l"/>
              </a:tabLst>
            </a:pPr>
            <a:endParaRPr lang="en-US" sz="2667" kern="0" dirty="0">
              <a:solidFill>
                <a:srgbClr val="000000"/>
              </a:solidFill>
              <a:latin typeface="Arial"/>
              <a:cs typeface="Arial"/>
              <a:sym typeface="Arial"/>
            </a:endParaRPr>
          </a:p>
          <a:p>
            <a:pPr marL="16933" marR="16086" defTabSz="1219170">
              <a:spcBef>
                <a:spcPts val="133"/>
              </a:spcBef>
              <a:buClr>
                <a:srgbClr val="000000"/>
              </a:buClr>
              <a:tabLst>
                <a:tab pos="398770" algn="l"/>
                <a:tab pos="399617" algn="l"/>
              </a:tabLst>
            </a:pPr>
            <a:r>
              <a:rPr lang="en-US" sz="1867" kern="0" dirty="0">
                <a:solidFill>
                  <a:srgbClr val="000000"/>
                </a:solidFill>
                <a:latin typeface="Arial"/>
                <a:cs typeface="Arial"/>
                <a:sym typeface="Arial"/>
              </a:rPr>
              <a:t>2. Type </a:t>
            </a:r>
            <a:r>
              <a:rPr lang="en-US" sz="1867" b="1" u="sng" kern="0" dirty="0">
                <a:solidFill>
                  <a:srgbClr val="0097A7"/>
                </a:solidFill>
                <a:latin typeface="Arial"/>
                <a:cs typeface="Arial"/>
                <a:sym typeface="Arial"/>
              </a:rPr>
              <a:t>“Finance and Administration”</a:t>
            </a:r>
            <a:r>
              <a:rPr lang="en-US" sz="1867" b="1" kern="0" dirty="0">
                <a:solidFill>
                  <a:srgbClr val="0097A7"/>
                </a:solidFill>
                <a:latin typeface="Arial"/>
                <a:cs typeface="Arial"/>
                <a:sym typeface="Arial"/>
              </a:rPr>
              <a:t> </a:t>
            </a:r>
            <a:r>
              <a:rPr lang="en-US" sz="1867" kern="0" dirty="0">
                <a:solidFill>
                  <a:srgbClr val="000000"/>
                </a:solidFill>
                <a:latin typeface="Arial"/>
                <a:cs typeface="Arial"/>
                <a:sym typeface="Arial"/>
              </a:rPr>
              <a:t>into the search field at the top left</a:t>
            </a:r>
          </a:p>
          <a:p>
            <a:pPr marL="16933" marR="16086" defTabSz="1219170">
              <a:spcBef>
                <a:spcPts val="133"/>
              </a:spcBef>
              <a:buClr>
                <a:srgbClr val="000000"/>
              </a:buClr>
              <a:tabLst>
                <a:tab pos="398770" algn="l"/>
                <a:tab pos="399617" algn="l"/>
              </a:tabLst>
            </a:pPr>
            <a:endParaRPr lang="en-US" sz="2667" kern="0" dirty="0">
              <a:solidFill>
                <a:srgbClr val="000000"/>
              </a:solidFill>
              <a:latin typeface="Arial"/>
              <a:cs typeface="Arial"/>
              <a:sym typeface="Arial"/>
            </a:endParaRPr>
          </a:p>
          <a:p>
            <a:pPr marL="16933" marR="16086" defTabSz="1219170">
              <a:spcBef>
                <a:spcPts val="133"/>
              </a:spcBef>
              <a:buClr>
                <a:srgbClr val="000000"/>
              </a:buClr>
              <a:tabLst>
                <a:tab pos="398770" algn="l"/>
                <a:tab pos="399617" algn="l"/>
              </a:tabLst>
            </a:pPr>
            <a:r>
              <a:rPr lang="en-US" sz="1867" kern="0" dirty="0">
                <a:solidFill>
                  <a:srgbClr val="000000"/>
                </a:solidFill>
                <a:latin typeface="Arial"/>
                <a:cs typeface="Arial"/>
                <a:sym typeface="Arial"/>
              </a:rPr>
              <a:t>3. To bookmark/save a card, click on the bookmark icon in the upper right-hand corner of the card.</a:t>
            </a:r>
          </a:p>
        </p:txBody>
      </p:sp>
      <p:sp>
        <p:nvSpPr>
          <p:cNvPr id="6" name="TextBox 5">
            <a:extLst>
              <a:ext uri="{FF2B5EF4-FFF2-40B4-BE49-F238E27FC236}">
                <a16:creationId xmlns:a16="http://schemas.microsoft.com/office/drawing/2014/main" id="{0E170B3B-BD2D-4229-B60E-3A82728FE9A2}"/>
              </a:ext>
            </a:extLst>
          </p:cNvPr>
          <p:cNvSpPr txBox="1"/>
          <p:nvPr/>
        </p:nvSpPr>
        <p:spPr>
          <a:xfrm>
            <a:off x="11486776" y="6382873"/>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21</a:t>
            </a:r>
          </a:p>
        </p:txBody>
      </p:sp>
    </p:spTree>
    <p:extLst>
      <p:ext uri="{BB962C8B-B14F-4D97-AF65-F5344CB8AC3E}">
        <p14:creationId xmlns:p14="http://schemas.microsoft.com/office/powerpoint/2010/main" val="166883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779768" y="2867805"/>
            <a:ext cx="8461200" cy="1122401"/>
          </a:xfrm>
          <a:prstGeom prst="rect">
            <a:avLst/>
          </a:prstGeom>
        </p:spPr>
        <p:txBody>
          <a:bodyPr spcFirstLastPara="1" wrap="square" lIns="121901" tIns="121901" rIns="121901" bIns="121901" anchor="ctr" anchorCtr="0">
            <a:noAutofit/>
          </a:bodyPr>
          <a:lstStyle/>
          <a:p>
            <a:r>
              <a:rPr lang="en-US" sz="5333" b="0" dirty="0"/>
              <a:t>Budget Accounts: 10 Fund</a:t>
            </a:r>
            <a:endParaRPr sz="5333" b="0" dirty="0"/>
          </a:p>
        </p:txBody>
      </p:sp>
      <p:sp>
        <p:nvSpPr>
          <p:cNvPr id="184" name="Google Shape;184;p27"/>
          <p:cNvSpPr txBox="1">
            <a:spLocks noGrp="1"/>
          </p:cNvSpPr>
          <p:nvPr>
            <p:ph type="title" idx="2"/>
          </p:nvPr>
        </p:nvSpPr>
        <p:spPr>
          <a:xfrm>
            <a:off x="950967" y="2702600"/>
            <a:ext cx="1977503" cy="1452800"/>
          </a:xfrm>
          <a:prstGeom prst="rect">
            <a:avLst/>
          </a:prstGeom>
        </p:spPr>
        <p:txBody>
          <a:bodyPr spcFirstLastPara="1" wrap="square" lIns="121901" tIns="121901" rIns="121901" bIns="121901" anchor="ctr" anchorCtr="0">
            <a:noAutofit/>
          </a:bodyPr>
          <a:lstStyle/>
          <a:p>
            <a:r>
              <a:rPr lang="en" dirty="0"/>
              <a:t>02</a:t>
            </a:r>
            <a:endParaRPr dirty="0"/>
          </a:p>
        </p:txBody>
      </p:sp>
      <p:sp>
        <p:nvSpPr>
          <p:cNvPr id="4" name="TextBox 3">
            <a:extLst>
              <a:ext uri="{FF2B5EF4-FFF2-40B4-BE49-F238E27FC236}">
                <a16:creationId xmlns:a16="http://schemas.microsoft.com/office/drawing/2014/main" id="{D3C85232-2085-41D3-8EA4-AFBB5625772D}"/>
              </a:ext>
            </a:extLst>
          </p:cNvPr>
          <p:cNvSpPr txBox="1"/>
          <p:nvPr/>
        </p:nvSpPr>
        <p:spPr>
          <a:xfrm>
            <a:off x="11486776" y="6382872"/>
            <a:ext cx="585693" cy="379656"/>
          </a:xfrm>
          <a:prstGeom prst="rect">
            <a:avLst/>
          </a:prstGeom>
          <a:noFill/>
        </p:spPr>
        <p:txBody>
          <a:bodyPr wrap="square" rtlCol="0">
            <a:spAutoFit/>
          </a:bodyPr>
          <a:lstStyle/>
          <a:p>
            <a:pPr algn="r" defTabSz="1219170">
              <a:buClr>
                <a:srgbClr val="000000"/>
              </a:buClr>
            </a:pPr>
            <a:r>
              <a:rPr lang="en-US" sz="1867" kern="0" dirty="0">
                <a:solidFill>
                  <a:srgbClr val="000000"/>
                </a:solidFill>
                <a:latin typeface="Arial"/>
                <a:cs typeface="Arial"/>
                <a:sym typeface="Arial"/>
              </a:rPr>
              <a:t>3</a:t>
            </a:r>
          </a:p>
        </p:txBody>
      </p:sp>
    </p:spTree>
    <p:extLst>
      <p:ext uri="{BB962C8B-B14F-4D97-AF65-F5344CB8AC3E}">
        <p14:creationId xmlns:p14="http://schemas.microsoft.com/office/powerpoint/2010/main" val="2455993457"/>
      </p:ext>
    </p:extLst>
  </p:cSld>
  <p:clrMapOvr>
    <a:masterClrMapping/>
  </p:clrMapOvr>
</p:sld>
</file>

<file path=ppt/theme/theme1.xml><?xml version="1.0" encoding="utf-8"?>
<a:theme xmlns:a="http://schemas.openxmlformats.org/drawingml/2006/main" name="Simple Waves - Business Plan Basic Template by Slidesgo">
  <a:themeElements>
    <a:clrScheme name="Custom 2">
      <a:dk1>
        <a:srgbClr val="191919"/>
      </a:dk1>
      <a:lt1>
        <a:srgbClr val="FFFFFF"/>
      </a:lt1>
      <a:dk2>
        <a:srgbClr val="0097A7"/>
      </a:dk2>
      <a:lt2>
        <a:srgbClr val="0097A7"/>
      </a:lt2>
      <a:accent1>
        <a:srgbClr val="DBF5F8"/>
      </a:accent1>
      <a:accent2>
        <a:srgbClr val="CCBFA3"/>
      </a:accent2>
      <a:accent3>
        <a:srgbClr val="E6DAC1"/>
      </a:accent3>
      <a:accent4>
        <a:srgbClr val="FAF4E6"/>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2402</Words>
  <Application>Microsoft Office PowerPoint</Application>
  <PresentationFormat>Widescreen</PresentationFormat>
  <Paragraphs>425</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Albert Sans</vt:lpstr>
      <vt:lpstr>Albert Sans Light</vt:lpstr>
      <vt:lpstr>Arial</vt:lpstr>
      <vt:lpstr>Bebas Neue</vt:lpstr>
      <vt:lpstr>Calibri</vt:lpstr>
      <vt:lpstr>Courier New</vt:lpstr>
      <vt:lpstr>Manrope</vt:lpstr>
      <vt:lpstr>Nunito Light</vt:lpstr>
      <vt:lpstr>Times New Roman</vt:lpstr>
      <vt:lpstr>Wingdings</vt:lpstr>
      <vt:lpstr>Simple Waves - Business Plan Basic Template by Slidesgo</vt:lpstr>
      <vt:lpstr>Finance Query  Self-Service  </vt:lpstr>
      <vt:lpstr>Budget Accounts 10-Funds: Slides 3-12</vt:lpstr>
      <vt:lpstr>Finance Query Self-Service Log In </vt:lpstr>
      <vt:lpstr>PowerPoint Presentation</vt:lpstr>
      <vt:lpstr>PowerPoint Presentation</vt:lpstr>
      <vt:lpstr>PowerPoint Presentation</vt:lpstr>
      <vt:lpstr>PowerPoint Presentation</vt:lpstr>
      <vt:lpstr>PowerPoint Presentation</vt:lpstr>
      <vt:lpstr>Budget Accounts: 10 Fund</vt:lpstr>
      <vt:lpstr>PowerPoint Presentation</vt:lpstr>
      <vt:lpstr>PowerPoint Presentation</vt:lpstr>
      <vt:lpstr>Account Number Structure</vt:lpstr>
      <vt:lpstr>Definitions of All Funds </vt:lpstr>
      <vt:lpstr>PowerPoint Presentation</vt:lpstr>
      <vt:lpstr>PowerPoint Presentation</vt:lpstr>
      <vt:lpstr>PowerPoint Presentation</vt:lpstr>
      <vt:lpstr>PowerPoint Presentation</vt:lpstr>
      <vt:lpstr>PowerPoint Presentation</vt:lpstr>
      <vt:lpstr>Non-10 Fund Accounts</vt:lpstr>
      <vt:lpstr>Account Number Structure</vt:lpstr>
      <vt:lpstr>PowerPoint Presentation</vt:lpstr>
      <vt:lpstr>Finance Query Self-Service First Time Setup</vt:lpstr>
      <vt:lpstr>PowerPoint Presentation</vt:lpstr>
      <vt:lpstr>PowerPoint Presentation</vt:lpstr>
      <vt:lpstr>PowerPoint Presentation</vt:lpstr>
      <vt:lpstr>Finance Query Self-Service 10 Fund Account View</vt:lpstr>
      <vt:lpstr>PowerPoint Presentation</vt:lpstr>
      <vt:lpstr>PowerPoint Presentation</vt:lpstr>
      <vt:lpstr>PowerPoint Presentation</vt:lpstr>
      <vt:lpstr>PowerPoint Presentation</vt:lpstr>
      <vt:lpstr>PowerPoint Presentation</vt:lpstr>
      <vt:lpstr>PowerPoint Presentation</vt:lpstr>
      <vt:lpstr>Finance Query Self-Service Non-10 Fund Account View</vt:lpstr>
      <vt:lpstr>PowerPoint Presentation</vt:lpstr>
      <vt:lpstr>PowerPoint Presentation</vt:lpstr>
      <vt:lpstr>PowerPoint Presentation</vt:lpstr>
      <vt:lpstr>Functions of Finance Query Self-Service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Helpful Information </vt:lpstr>
      <vt:lpstr>Budget Officer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Query  Self-Service</dc:title>
  <dc:creator>Kasey Ward</dc:creator>
  <cp:lastModifiedBy>Melanie Brown</cp:lastModifiedBy>
  <cp:revision>20</cp:revision>
  <cp:lastPrinted>2023-10-09T19:13:47Z</cp:lastPrinted>
  <dcterms:created xsi:type="dcterms:W3CDTF">2023-03-16T11:22:37Z</dcterms:created>
  <dcterms:modified xsi:type="dcterms:W3CDTF">2023-12-06T14:04:35Z</dcterms:modified>
</cp:coreProperties>
</file>