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91" r:id="rId3"/>
    <p:sldId id="258" r:id="rId4"/>
    <p:sldId id="261" r:id="rId5"/>
    <p:sldId id="293" r:id="rId6"/>
    <p:sldId id="260" r:id="rId7"/>
    <p:sldId id="298" r:id="rId8"/>
    <p:sldId id="263" r:id="rId9"/>
    <p:sldId id="292" r:id="rId10"/>
    <p:sldId id="264" r:id="rId11"/>
    <p:sldId id="265" r:id="rId12"/>
    <p:sldId id="268" r:id="rId13"/>
    <p:sldId id="271" r:id="rId14"/>
    <p:sldId id="272" r:id="rId15"/>
    <p:sldId id="299" r:id="rId16"/>
    <p:sldId id="300" r:id="rId17"/>
    <p:sldId id="269" r:id="rId18"/>
    <p:sldId id="276" r:id="rId19"/>
    <p:sldId id="301" r:id="rId20"/>
    <p:sldId id="302" r:id="rId21"/>
    <p:sldId id="303" r:id="rId22"/>
    <p:sldId id="304" r:id="rId23"/>
    <p:sldId id="305" r:id="rId24"/>
    <p:sldId id="306" r:id="rId25"/>
    <p:sldId id="307" r:id="rId26"/>
    <p:sldId id="30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dith Canady" initials="MC" lastIdx="3" clrIdx="0">
    <p:extLst>
      <p:ext uri="{19B8F6BF-5375-455C-9EA6-DF929625EA0E}">
        <p15:presenceInfo xmlns:p15="http://schemas.microsoft.com/office/powerpoint/2012/main" userId="S-1-5-21-768003418-508086870-1387899415-885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45" autoAdjust="0"/>
  </p:normalViewPr>
  <p:slideViewPr>
    <p:cSldViewPr>
      <p:cViewPr varScale="1">
        <p:scale>
          <a:sx n="42" d="100"/>
          <a:sy n="42" d="100"/>
        </p:scale>
        <p:origin x="1080"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CCCA4A-700D-4FE8-9185-4A7658ABFFBD}" type="datetimeFigureOut">
              <a:rPr lang="en-US" smtClean="0"/>
              <a:t>10/12/2017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2CF91E-737D-4DD2-8007-4032D7AE7992}" type="slidenum">
              <a:rPr lang="en-US" smtClean="0"/>
              <a:t>‹#›</a:t>
            </a:fld>
            <a:endParaRPr lang="en-US"/>
          </a:p>
        </p:txBody>
      </p:sp>
    </p:spTree>
    <p:extLst>
      <p:ext uri="{BB962C8B-B14F-4D97-AF65-F5344CB8AC3E}">
        <p14:creationId xmlns:p14="http://schemas.microsoft.com/office/powerpoint/2010/main" val="326328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oastal.edu/intranet/hreo/fls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ol.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the Fair Labor Standards Act Training for Non-Exempt Employees.  You have been assigned this training as a new hire or transitioning to a non-exempt status.  Please pay close attention to this program as it will cover certain rights that you have as a non-exempt employee.  </a:t>
            </a:r>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1</a:t>
            </a:fld>
            <a:endParaRPr lang="en-US"/>
          </a:p>
        </p:txBody>
      </p:sp>
    </p:spTree>
    <p:extLst>
      <p:ext uri="{BB962C8B-B14F-4D97-AF65-F5344CB8AC3E}">
        <p14:creationId xmlns:p14="http://schemas.microsoft.com/office/powerpoint/2010/main" val="1385515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compare</a:t>
            </a:r>
            <a:r>
              <a:rPr lang="en-US" baseline="0" dirty="0" smtClean="0"/>
              <a:t> the differences between a non-exempt employee and an exempt employee.  </a:t>
            </a:r>
          </a:p>
          <a:p>
            <a:endParaRPr lang="en-US" baseline="0" dirty="0" smtClean="0"/>
          </a:p>
          <a:p>
            <a:r>
              <a:rPr lang="en-US" baseline="0" dirty="0" smtClean="0"/>
              <a:t>A non-exempt employee receives overtime…an exempt employee does not.</a:t>
            </a:r>
          </a:p>
          <a:p>
            <a:endParaRPr lang="en-US" baseline="0" dirty="0" smtClean="0"/>
          </a:p>
          <a:p>
            <a:r>
              <a:rPr lang="en-US" baseline="0" dirty="0" smtClean="0"/>
              <a:t>A non-exempt employee is paid for hours worked…an exempt employee is paid to get a job done (regardless of hours worked).</a:t>
            </a:r>
          </a:p>
          <a:p>
            <a:endParaRPr lang="en-US" baseline="0" dirty="0" smtClean="0"/>
          </a:p>
          <a:p>
            <a:r>
              <a:rPr lang="en-US" baseline="0" dirty="0" smtClean="0"/>
              <a:t>A non-exempt employee may be paid hourly or salaried (and remain eligible for overtime)…an exempt employee must be paid a fixed salary amount.</a:t>
            </a:r>
          </a:p>
          <a:p>
            <a:endParaRPr lang="en-US" baseline="0" dirty="0" smtClean="0"/>
          </a:p>
          <a:p>
            <a:r>
              <a:rPr lang="en-US" baseline="0" dirty="0" smtClean="0"/>
              <a:t>A non-exempt employee does not meet any FLSA exemption tests…an exempt employee meets one or more of the exemption tests.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E2CF91E-737D-4DD2-8007-4032D7AE7992}" type="slidenum">
              <a:rPr lang="en-US" smtClean="0"/>
              <a:t>10</a:t>
            </a:fld>
            <a:endParaRPr lang="en-US"/>
          </a:p>
        </p:txBody>
      </p:sp>
    </p:spTree>
    <p:extLst>
      <p:ext uri="{BB962C8B-B14F-4D97-AF65-F5344CB8AC3E}">
        <p14:creationId xmlns:p14="http://schemas.microsoft.com/office/powerpoint/2010/main" val="229235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In order to determine</a:t>
            </a:r>
            <a:r>
              <a:rPr lang="en-US" sz="1200" b="0" baseline="0" dirty="0" smtClean="0"/>
              <a:t> if a position is exempt or non-exempt, there is a two-prong test.  Positions must pass both test to be designated as exempt from overtime.  </a:t>
            </a:r>
            <a:r>
              <a:rPr lang="en-US" sz="1200" b="0" dirty="0" smtClean="0"/>
              <a:t/>
            </a:r>
            <a:br>
              <a:rPr lang="en-US" sz="1200" b="0" dirty="0" smtClean="0"/>
            </a:br>
            <a:endParaRPr lang="en-US" sz="1200" b="0" dirty="0" smtClean="0"/>
          </a:p>
          <a:p>
            <a:r>
              <a:rPr lang="en-US" sz="1200" b="0" dirty="0" smtClean="0"/>
              <a:t>First,</a:t>
            </a:r>
            <a:r>
              <a:rPr lang="en-US" sz="1200" b="0" baseline="0" dirty="0" smtClean="0"/>
              <a:t> a salary test must be conducted.  An employee must be paid on a salary basis and earn at least </a:t>
            </a:r>
            <a:r>
              <a:rPr lang="en-US" sz="1200" b="0" dirty="0" smtClean="0"/>
              <a:t>$23,660 per year or $455 per week.  There</a:t>
            </a:r>
            <a:r>
              <a:rPr lang="en-US" sz="1200" b="0" baseline="0" dirty="0" smtClean="0"/>
              <a:t> is a pay rate exception for teachers, doctors and lawyers.  </a:t>
            </a:r>
            <a:endParaRPr lang="en-US" sz="1200" b="0" dirty="0" smtClean="0"/>
          </a:p>
          <a:p>
            <a:endParaRPr lang="en-US" sz="1200" b="0" dirty="0" smtClean="0"/>
          </a:p>
          <a:p>
            <a:r>
              <a:rPr lang="en-US" sz="1200" b="0" dirty="0" smtClean="0"/>
              <a:t>Second,</a:t>
            </a:r>
            <a:r>
              <a:rPr lang="en-US" sz="1200" b="0" baseline="0" dirty="0" smtClean="0"/>
              <a:t> a duties test must be conducted.  For a position to be exempt, it must fall into one of the following exemption categories:  </a:t>
            </a:r>
            <a:r>
              <a:rPr lang="en-US" sz="1200" b="0" dirty="0" smtClean="0"/>
              <a:t>Executive, Professional (Creative or Learned), Administrative, Computer Professional or Highly Compensated.</a:t>
            </a:r>
            <a:r>
              <a:rPr lang="en-US" sz="1200" b="0" baseline="0" dirty="0" smtClean="0"/>
              <a:t>  It should be noted that job titles do not determine exemption status.  </a:t>
            </a:r>
          </a:p>
          <a:p>
            <a:endParaRPr lang="en-US" sz="1200" b="0" i="1" baseline="0" dirty="0" smtClean="0"/>
          </a:p>
          <a:p>
            <a:r>
              <a:rPr lang="en-US" sz="1200" b="0" i="0" baseline="0" dirty="0" smtClean="0"/>
              <a:t>The Office of Human Resources has worked collaboratively with department heads, administrators and University Counsel to review positions and confirm or change exemption statuses, as necessary.  </a:t>
            </a:r>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11</a:t>
            </a:fld>
            <a:endParaRPr lang="en-US"/>
          </a:p>
        </p:txBody>
      </p:sp>
    </p:spTree>
    <p:extLst>
      <p:ext uri="{BB962C8B-B14F-4D97-AF65-F5344CB8AC3E}">
        <p14:creationId xmlns:p14="http://schemas.microsoft.com/office/powerpoint/2010/main" val="297858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it has been determined that you are a non-exempt employee, you will receive overtime if you work more than 40 hours in a work week (or 80 hours bi-weekly for certain sworn law enforcement officers).  Typically, compensation will be in the form of wages based on CCU policy at this time.  However, CCU does reserve the right to provide compensatory time in lieu of overtime wages, if it is deemed necessary.   Federal law allows public employers to provide compensatory time, should they choose to.</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it should be noted that overtime is based on actual hours worked.  That means that eligible paid holidays and leave time are not included in overtime calculations.  For example, if Sue </a:t>
            </a:r>
            <a:r>
              <a:rPr lang="en-US" dirty="0" smtClean="0"/>
              <a:t>records 45 hours worked in a work week but 8 of those hours are due to a holiday, no overtime is paid.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is also important to note that s</a:t>
            </a:r>
            <a:r>
              <a:rPr lang="en-US" dirty="0" smtClean="0"/>
              <a:t>alaried, non-exempt employees must</a:t>
            </a:r>
            <a:r>
              <a:rPr lang="en-US" baseline="0" dirty="0" smtClean="0"/>
              <a:t> report all hours worked.  Hours worked </a:t>
            </a:r>
            <a:r>
              <a:rPr lang="en-US" dirty="0" smtClean="0"/>
              <a:t>between 37.5 and 40 should be reported on</a:t>
            </a:r>
            <a:r>
              <a:rPr lang="en-US" baseline="0" dirty="0" smtClean="0"/>
              <a:t> employees </a:t>
            </a:r>
            <a:r>
              <a:rPr lang="en-US" dirty="0" smtClean="0"/>
              <a:t>time records, even though there is not additional compensation.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12</a:t>
            </a:fld>
            <a:endParaRPr lang="en-US"/>
          </a:p>
        </p:txBody>
      </p:sp>
    </p:spTree>
    <p:extLst>
      <p:ext uri="{BB962C8B-B14F-4D97-AF65-F5344CB8AC3E}">
        <p14:creationId xmlns:p14="http://schemas.microsoft.com/office/powerpoint/2010/main" val="3845669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w that we have discussed what it means to be “non-exempt”, let’s review what is considered to be compensable time for non-exempt employees.  Compensable time includes: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all time employees are required to be on duty or at a prescribed workplace and permitted to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w</a:t>
            </a:r>
            <a:r>
              <a:rPr lang="en-US" dirty="0" smtClean="0"/>
              <a:t>ork performed on or away from premises if supervisor knows or has reason to believe work is being performed;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work</a:t>
            </a:r>
            <a:r>
              <a:rPr lang="en-US" baseline="0" dirty="0" smtClean="0"/>
              <a:t> performed before an employee’s normal shift begins.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4.  work performed during lunch (such as answering the telephone while eating at one’s desk);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5.  Work performed after hours including checking email, accessing CCU systems, etc.  As a matter of practice, non-exempt employees should copy their supervisors after hours so they can monitor work hours.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Additional</a:t>
            </a:r>
            <a:r>
              <a:rPr lang="en-US" baseline="0" dirty="0" smtClean="0"/>
              <a:t> compensable time examples will be covered on the next slide.</a:t>
            </a: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13</a:t>
            </a:fld>
            <a:endParaRPr lang="en-US"/>
          </a:p>
        </p:txBody>
      </p:sp>
    </p:spTree>
    <p:extLst>
      <p:ext uri="{BB962C8B-B14F-4D97-AF65-F5344CB8AC3E}">
        <p14:creationId xmlns:p14="http://schemas.microsoft.com/office/powerpoint/2010/main" val="1156461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examples of compensable time for non-exempt employees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5.</a:t>
            </a:r>
            <a:r>
              <a:rPr lang="en-US" baseline="0" dirty="0" smtClean="0"/>
              <a:t>  w</a:t>
            </a:r>
            <a:r>
              <a:rPr lang="en-US" dirty="0" smtClean="0"/>
              <a:t>hen employees are required to attend training, lectures, meetings,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6.</a:t>
            </a:r>
            <a:r>
              <a:rPr lang="en-US" baseline="0" dirty="0" smtClean="0">
                <a:solidFill>
                  <a:srgbClr val="FF0000"/>
                </a:solidFill>
              </a:rPr>
              <a:t>  h</a:t>
            </a:r>
            <a:r>
              <a:rPr lang="en-US" sz="1200" kern="1200" dirty="0" smtClean="0">
                <a:solidFill>
                  <a:schemeClr val="tx1"/>
                </a:solidFill>
                <a:effectLst/>
                <a:latin typeface="+mn-lt"/>
                <a:ea typeface="+mn-ea"/>
                <a:cs typeface="+mn-cs"/>
              </a:rPr>
              <a:t>ours spent traveling in one day by a non-exempt employee will be compensable for purposes of determining overtime hours regardless of time of day or day of the week.  Refer</a:t>
            </a:r>
            <a:r>
              <a:rPr lang="en-US" sz="1200" kern="1200" baseline="0" dirty="0" smtClean="0">
                <a:solidFill>
                  <a:schemeClr val="tx1"/>
                </a:solidFill>
                <a:effectLst/>
                <a:latin typeface="+mn-lt"/>
                <a:ea typeface="+mn-ea"/>
                <a:cs typeface="+mn-cs"/>
              </a:rPr>
              <a:t> to CCU Policy FAST-HREO-129 for information regarding overnight stays.</a:t>
            </a:r>
            <a:endParaRPr lang="en-US" sz="1200" kern="1200" dirty="0" smtClean="0">
              <a:solidFill>
                <a:schemeClr val="tx1"/>
              </a:solidFill>
              <a:effectLst/>
              <a:latin typeface="+mn-lt"/>
              <a:ea typeface="+mn-ea"/>
              <a:cs typeface="+mn-cs"/>
            </a:endParaRPr>
          </a:p>
          <a:p>
            <a:r>
              <a:rPr lang="en-US" dirty="0" smtClean="0"/>
              <a:t>7.</a:t>
            </a:r>
            <a:r>
              <a:rPr lang="en-US" baseline="0" dirty="0" smtClean="0"/>
              <a:t>  w</a:t>
            </a:r>
            <a:r>
              <a:rPr lang="en-US" dirty="0" smtClean="0"/>
              <a:t>hen employees are required to remain on premises or prescribed workplace, or must remain accessible to the point the employee may not use his/her time for own purposes.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E2CF91E-737D-4DD2-8007-4032D7AE7992}" type="slidenum">
              <a:rPr lang="en-US" smtClean="0"/>
              <a:t>14</a:t>
            </a:fld>
            <a:endParaRPr lang="en-US"/>
          </a:p>
        </p:txBody>
      </p:sp>
    </p:spTree>
    <p:extLst>
      <p:ext uri="{BB962C8B-B14F-4D97-AF65-F5344CB8AC3E}">
        <p14:creationId xmlns:p14="http://schemas.microsoft.com/office/powerpoint/2010/main" val="394655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a non-exempt employee, you must be aware and abide by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you must obtain pre-approval from your supervisor before you begin any overtime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if you work unauthorized overtime, you may be subject to disciplinary action.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15</a:t>
            </a:fld>
            <a:endParaRPr lang="en-US"/>
          </a:p>
        </p:txBody>
      </p:sp>
    </p:spTree>
    <p:extLst>
      <p:ext uri="{BB962C8B-B14F-4D97-AF65-F5344CB8AC3E}">
        <p14:creationId xmlns:p14="http://schemas.microsoft.com/office/powerpoint/2010/main" val="176507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a non-exempt employee, you must understand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you must report all hours worked.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you cannot waive your right to receive overtime.  Also, your supervisor cannot agree to waiving your right to overtime nor can your supervisor instruct you not to report hours that you have worked.  As stated above, you MUST report ALL hours worked.  If you are asked to waive your rights by your supervisor, you should contact the Office of Human Resources and Equal Opportunity.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CCU is committed to properly compensating employees for work performed, in accordance with federal law.    </a:t>
            </a:r>
            <a:endParaRPr lang="en-US" dirty="0" smtClean="0"/>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16</a:t>
            </a:fld>
            <a:endParaRPr lang="en-US"/>
          </a:p>
        </p:txBody>
      </p:sp>
    </p:spTree>
    <p:extLst>
      <p:ext uri="{BB962C8B-B14F-4D97-AF65-F5344CB8AC3E}">
        <p14:creationId xmlns:p14="http://schemas.microsoft.com/office/powerpoint/2010/main" val="1170335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broaden your knowledge of what it means to be in a non-exempt position, HREO has gathered a variety of online resources are available for your view may at </a:t>
            </a:r>
            <a:r>
              <a:rPr lang="en-US" dirty="0" smtClean="0">
                <a:hlinkClick r:id="rId3"/>
              </a:rPr>
              <a:t>http://www.coastal.edu/intranet/hreo/flsa</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Non-exempt employees should also review CCU’s revised Minimum Wage and Overtime Policy (FAST-HREO-216) which is located on CCU’s policies page at http://www.coastal.edu/policies.  This policy was updated in December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CCU’s Minimum Wage and Overtime Policy and other online resources will assist you in understanding your rights and responsibilities related to FLSA.</a:t>
            </a:r>
          </a:p>
        </p:txBody>
      </p:sp>
      <p:sp>
        <p:nvSpPr>
          <p:cNvPr id="4" name="Slide Number Placeholder 3"/>
          <p:cNvSpPr>
            <a:spLocks noGrp="1"/>
          </p:cNvSpPr>
          <p:nvPr>
            <p:ph type="sldNum" sz="quarter" idx="10"/>
          </p:nvPr>
        </p:nvSpPr>
        <p:spPr/>
        <p:txBody>
          <a:bodyPr/>
          <a:lstStyle/>
          <a:p>
            <a:fld id="{1E2CF91E-737D-4DD2-8007-4032D7AE7992}" type="slidenum">
              <a:rPr lang="en-US" smtClean="0"/>
              <a:t>17</a:t>
            </a:fld>
            <a:endParaRPr lang="en-US"/>
          </a:p>
        </p:txBody>
      </p:sp>
    </p:spTree>
    <p:extLst>
      <p:ext uri="{BB962C8B-B14F-4D97-AF65-F5344CB8AC3E}">
        <p14:creationId xmlns:p14="http://schemas.microsoft.com/office/powerpoint/2010/main" val="2977050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our hope that the </a:t>
            </a:r>
            <a:r>
              <a:rPr lang="en-US" sz="1200" kern="1200" baseline="0" dirty="0" smtClean="0">
                <a:solidFill>
                  <a:schemeClr val="tx1"/>
                </a:solidFill>
                <a:effectLst/>
                <a:latin typeface="+mn-lt"/>
                <a:ea typeface="+mn-ea"/>
                <a:cs typeface="+mn-cs"/>
              </a:rPr>
              <a:t>information contained in this presentation will be helpful to you as you assume a non-exempt status.  If you need any guidance, you are encouraged to contact your supervisor or a member of the Office of Human Resources and Equal Opportunity.  You may also email flsa@coastal.edu.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Thank you for participating in this important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18</a:t>
            </a:fld>
            <a:endParaRPr lang="en-US"/>
          </a:p>
        </p:txBody>
      </p:sp>
    </p:spTree>
    <p:extLst>
      <p:ext uri="{BB962C8B-B14F-4D97-AF65-F5344CB8AC3E}">
        <p14:creationId xmlns:p14="http://schemas.microsoft.com/office/powerpoint/2010/main" val="500279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this presentation,</a:t>
            </a:r>
            <a:r>
              <a:rPr lang="en-US" baseline="0" dirty="0" smtClean="0"/>
              <a:t> we have discussed what FLSA is and how it will impact you.  Now, it is necessary to review how you need to report your time and leave.  </a:t>
            </a:r>
          </a:p>
          <a:p>
            <a:endParaRPr lang="en-US" baseline="0" dirty="0" smtClean="0"/>
          </a:p>
          <a:p>
            <a:r>
              <a:rPr lang="en-US" baseline="0" dirty="0" smtClean="0"/>
              <a:t>Most non-exempt employees will report their time and leave through </a:t>
            </a:r>
            <a:r>
              <a:rPr lang="en-US" baseline="0" dirty="0" err="1" smtClean="0"/>
              <a:t>Webadvisor</a:t>
            </a:r>
            <a:r>
              <a:rPr lang="en-US" baseline="0" dirty="0" smtClean="0"/>
              <a:t>.   There are a few alternate timekeeping systems which are authorized for use on campus.  You will be notified by your supervisor and receive additional training if you are expected to use an alternate system.  </a:t>
            </a:r>
          </a:p>
          <a:p>
            <a:endParaRPr lang="en-US" baseline="0" dirty="0" smtClean="0"/>
          </a:p>
          <a:p>
            <a:r>
              <a:rPr lang="en-US" baseline="0" dirty="0" smtClean="0"/>
              <a:t>First, you will go to webadvisor.coastal.edu.  You will login with your user ID and password.  You will use the same user id and password that you use to access CCU’s email system.   Next, you will click on “employees” which is located in the navigation bar on the bottom of the screen on the right side.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19</a:t>
            </a:fld>
            <a:endParaRPr lang="en-US"/>
          </a:p>
        </p:txBody>
      </p:sp>
    </p:spTree>
    <p:extLst>
      <p:ext uri="{BB962C8B-B14F-4D97-AF65-F5344CB8AC3E}">
        <p14:creationId xmlns:p14="http://schemas.microsoft.com/office/powerpoint/2010/main" val="347650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smtClean="0">
                <a:effectLst>
                  <a:outerShdw blurRad="38100" dist="38100" dir="2700000" algn="tl">
                    <a:srgbClr val="000000">
                      <a:alpha val="43137"/>
                    </a:srgbClr>
                  </a:outerShdw>
                </a:effectLst>
              </a:rPr>
              <a:t>Disclaimer:</a:t>
            </a:r>
            <a:r>
              <a:rPr lang="en-US" b="0" i="0" u="none" baseline="0" dirty="0" smtClean="0">
                <a:effectLst>
                  <a:outerShdw blurRad="38100" dist="38100" dir="2700000" algn="tl">
                    <a:srgbClr val="000000">
                      <a:alpha val="43137"/>
                    </a:srgbClr>
                  </a:outerShdw>
                </a:effectLst>
              </a:rPr>
              <a:t>  </a:t>
            </a:r>
            <a:r>
              <a:rPr lang="en-US" b="0" i="0" u="none" dirty="0" smtClean="0">
                <a:effectLst>
                  <a:outerShdw blurRad="38100" dist="38100" dir="2700000" algn="tl">
                    <a:srgbClr val="000000">
                      <a:alpha val="43137"/>
                    </a:srgbClr>
                  </a:outerShdw>
                </a:effectLst>
              </a:rPr>
              <a:t>This presentation is intended to provide general guidance regarding the Fair Labor Standards Act (FLSA) and its administration at Coastal Carolina University.  This presentation is not considered to be a contract and is subject to change and/or interpretation as deemed necessary by Coastal Carolina University. </a:t>
            </a:r>
          </a:p>
          <a:p>
            <a:endParaRPr lang="en-US" b="0" i="0" u="none" dirty="0" smtClean="0">
              <a:effectLst>
                <a:outerShdw blurRad="38100" dist="38100" dir="2700000" algn="tl">
                  <a:srgbClr val="000000">
                    <a:alpha val="43137"/>
                  </a:srgbClr>
                </a:outerShdw>
              </a:effectLst>
            </a:endParaRPr>
          </a:p>
          <a:p>
            <a:r>
              <a:rPr lang="en-US" b="0" i="0" u="none" dirty="0" smtClean="0">
                <a:effectLst>
                  <a:outerShdw blurRad="38100" dist="38100" dir="2700000" algn="tl">
                    <a:srgbClr val="000000">
                      <a:alpha val="43137"/>
                    </a:srgbClr>
                  </a:outerShdw>
                </a:effectLst>
              </a:rPr>
              <a:t>This is not intended as legal advice and is primarily for the purpose of general guidance. </a:t>
            </a:r>
            <a:endParaRPr lang="en-US" b="0" i="0" u="none"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1E2CF91E-737D-4DD2-8007-4032D7AE7992}" type="slidenum">
              <a:rPr lang="en-US" smtClean="0"/>
              <a:t>2</a:t>
            </a:fld>
            <a:endParaRPr lang="en-US"/>
          </a:p>
        </p:txBody>
      </p:sp>
    </p:spTree>
    <p:extLst>
      <p:ext uri="{BB962C8B-B14F-4D97-AF65-F5344CB8AC3E}">
        <p14:creationId xmlns:p14="http://schemas.microsoft.com/office/powerpoint/2010/main" val="2427859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Once you login</a:t>
            </a:r>
            <a:r>
              <a:rPr lang="en-US" sz="1200" b="0" i="0" kern="1200" baseline="0" dirty="0" smtClean="0">
                <a:solidFill>
                  <a:schemeClr val="tx1"/>
                </a:solidFill>
                <a:effectLst/>
                <a:latin typeface="+mn-lt"/>
                <a:ea typeface="+mn-ea"/>
                <a:cs typeface="+mn-cs"/>
              </a:rPr>
              <a:t> to </a:t>
            </a:r>
            <a:r>
              <a:rPr lang="en-US" sz="1200" b="0" i="0" kern="1200" baseline="0" dirty="0" err="1" smtClean="0">
                <a:solidFill>
                  <a:schemeClr val="tx1"/>
                </a:solidFill>
                <a:effectLst/>
                <a:latin typeface="+mn-lt"/>
                <a:ea typeface="+mn-ea"/>
                <a:cs typeface="+mn-cs"/>
              </a:rPr>
              <a:t>WebAdvisor</a:t>
            </a:r>
            <a:r>
              <a:rPr lang="en-US" sz="1200" b="0" i="0" kern="1200" baseline="0" dirty="0" smtClean="0">
                <a:solidFill>
                  <a:schemeClr val="tx1"/>
                </a:solidFill>
                <a:effectLst/>
                <a:latin typeface="+mn-lt"/>
                <a:ea typeface="+mn-ea"/>
                <a:cs typeface="+mn-cs"/>
              </a:rPr>
              <a:t>, you will be able to view the “Employees” menu.  On this screen you should click on “Time Entry”.  </a:t>
            </a:r>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20</a:t>
            </a:fld>
            <a:endParaRPr lang="en-US"/>
          </a:p>
        </p:txBody>
      </p:sp>
    </p:spTree>
    <p:extLst>
      <p:ext uri="{BB962C8B-B14F-4D97-AF65-F5344CB8AC3E}">
        <p14:creationId xmlns:p14="http://schemas.microsoft.com/office/powerpoint/2010/main" val="913175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this</a:t>
            </a:r>
            <a:r>
              <a:rPr lang="en-US" sz="1200" kern="1200" baseline="0" dirty="0" smtClean="0">
                <a:solidFill>
                  <a:schemeClr val="tx1"/>
                </a:solidFill>
                <a:effectLst/>
                <a:latin typeface="+mn-lt"/>
                <a:ea typeface="+mn-ea"/>
                <a:cs typeface="+mn-cs"/>
              </a:rPr>
              <a:t> point, you will see a “time entry” screen.  Most of the time, only one payroll period will appear at a time.  However, sometimes more than one will appear, depending on the point in time that you access </a:t>
            </a:r>
            <a:r>
              <a:rPr lang="en-US" sz="1200" kern="1200" baseline="0" dirty="0" err="1" smtClean="0">
                <a:solidFill>
                  <a:schemeClr val="tx1"/>
                </a:solidFill>
                <a:effectLst/>
                <a:latin typeface="+mn-lt"/>
                <a:ea typeface="+mn-ea"/>
                <a:cs typeface="+mn-cs"/>
              </a:rPr>
              <a:t>WebAdvisor</a:t>
            </a:r>
            <a:r>
              <a:rPr lang="en-US"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Select the proper pay period by checking the appropriate box on the far left.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Please note that this screen will show you the deadline for you to report time and/or leave for the payroll period.  As a salaried, non-exempt employee, you must report time worked and/or leave taken by this deadline to ensure  that your are paid timely and for the proper amount.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2CF91E-737D-4DD2-8007-4032D7AE7992}" type="slidenum">
              <a:rPr lang="en-US" smtClean="0"/>
              <a:t>21</a:t>
            </a:fld>
            <a:endParaRPr lang="en-US"/>
          </a:p>
        </p:txBody>
      </p:sp>
    </p:spTree>
    <p:extLst>
      <p:ext uri="{BB962C8B-B14F-4D97-AF65-F5344CB8AC3E}">
        <p14:creationId xmlns:p14="http://schemas.microsoft.com/office/powerpoint/2010/main" val="2877576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Once you</a:t>
            </a:r>
            <a:r>
              <a:rPr lang="en-US" sz="1200" b="0" i="0" kern="1200" baseline="0" dirty="0" smtClean="0">
                <a:solidFill>
                  <a:schemeClr val="tx1"/>
                </a:solidFill>
                <a:effectLst/>
                <a:latin typeface="+mn-lt"/>
                <a:ea typeface="+mn-ea"/>
                <a:cs typeface="+mn-cs"/>
              </a:rPr>
              <a:t> select the payroll period, you will arrive at the Time Entry form.  If you are a current CCU employee, this screen should look familiar to you.  There is one difference…your regular work hours have not been pre-populated.  As a salaried, non-exempt employee, you MUST enter your actual hours worked and leave taken during the payroll period.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You should enter all hours worked each day in the first column labeled “Time Worked”.  It is also necessary for you to report any eligible leave taken in the appropriate column.  Leave other than annual and sick leave should be entered in the “Other Time Hours”.  You must also identify and select the type of leave taken in the “Other Time Types” column.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It is expected that you will update your work hours and/or leave taken on a daily basis.  Click Submit to save any changes you have made to your time entry.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At the end of the payroll period, you must electronically sign and submit your time entry form.   There is a section at the bottom of the screen shot above that says ELECTRONIC SIGNATURE.  At the end of that line, there is a small blank box.  Click on that box so a check mark appears.  Then click Submit.  This must be done before the “employee cut-off” date and time.  Once you electronically sign your time entry form, you CANNOT enter additional time.  If changes are needed, please contact your supervisor immediately.  </a:t>
            </a:r>
          </a:p>
          <a:p>
            <a:endParaRPr lang="en-US" sz="1200" b="0" i="0" kern="1200" baseline="0" dirty="0" smtClean="0">
              <a:solidFill>
                <a:schemeClr val="tx1"/>
              </a:solidFill>
              <a:effectLst/>
              <a:latin typeface="+mn-lt"/>
              <a:ea typeface="+mn-ea"/>
              <a:cs typeface="+mn-cs"/>
            </a:endParaRPr>
          </a:p>
          <a:p>
            <a:r>
              <a:rPr lang="en-US" sz="1400" b="0" i="0" kern="1200" baseline="0" dirty="0" smtClean="0">
                <a:solidFill>
                  <a:srgbClr val="FF0000"/>
                </a:solidFill>
                <a:effectLst/>
                <a:latin typeface="+mn-lt"/>
                <a:ea typeface="+mn-ea"/>
                <a:cs typeface="+mn-cs"/>
              </a:rPr>
              <a:t>If there is time that needs submitted for a prior pay period, a manual time sheet for each pay period will need to be filled out by the employee, signed by both the employee and supervisor, and routed to payroll.  Once payroll receives the manual timesheet, it will be paid on the next pay period.  </a:t>
            </a:r>
          </a:p>
          <a:p>
            <a:endParaRPr lang="en-US" sz="1400" b="0" i="0" kern="1200" baseline="0" dirty="0" smtClean="0">
              <a:solidFill>
                <a:srgbClr val="FF0000"/>
              </a:solidFill>
              <a:effectLst/>
              <a:latin typeface="+mn-lt"/>
              <a:ea typeface="+mn-ea"/>
              <a:cs typeface="+mn-cs"/>
            </a:endParaRPr>
          </a:p>
          <a:p>
            <a:r>
              <a:rPr lang="en-US" sz="1400" b="0" i="0" kern="1200" baseline="0" dirty="0" smtClean="0">
                <a:solidFill>
                  <a:srgbClr val="FF0000"/>
                </a:solidFill>
                <a:effectLst/>
                <a:latin typeface="+mn-lt"/>
                <a:ea typeface="+mn-ea"/>
                <a:cs typeface="+mn-cs"/>
              </a:rPr>
              <a:t>Payroll schedules can be found on the payroll website at www.coastal.edu/payroll.  On the left hand side, click on pay schedules.  Then you will see options at the side for the Bi-weekly or Semi-monthly payrolls.  Click on the appropriate one and you will be able to see all deadlines relating to each pay period for the calendar year.  </a:t>
            </a:r>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2CF91E-737D-4DD2-8007-4032D7AE7992}" type="slidenum">
              <a:rPr lang="en-US" smtClean="0"/>
              <a:t>22</a:t>
            </a:fld>
            <a:endParaRPr lang="en-US"/>
          </a:p>
        </p:txBody>
      </p:sp>
    </p:spTree>
    <p:extLst>
      <p:ext uri="{BB962C8B-B14F-4D97-AF65-F5344CB8AC3E}">
        <p14:creationId xmlns:p14="http://schemas.microsoft.com/office/powerpoint/2010/main" val="2757780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salaried, non-exempt employee you MUST report all hours worked each day.</a:t>
            </a:r>
            <a:r>
              <a:rPr lang="en-US" baseline="0" dirty="0" smtClean="0"/>
              <a:t>  This includes hours worked between 37.5 hours and 40 hours and all hours worked over 40.  For example, if you are scheduled to work 7.5 hours and you are approved to work 12 hours that particular day, you must report 12 hours for that day on your time entry form.</a:t>
            </a:r>
          </a:p>
          <a:p>
            <a:endParaRPr lang="en-US" dirty="0" smtClean="0"/>
          </a:p>
          <a:p>
            <a:r>
              <a:rPr lang="en-US" dirty="0" smtClean="0"/>
              <a:t>If</a:t>
            </a:r>
            <a:r>
              <a:rPr lang="en-US" baseline="0" dirty="0" smtClean="0"/>
              <a:t> you worked over 40 hours in a specified work week, the system </a:t>
            </a:r>
            <a:r>
              <a:rPr lang="en-US" dirty="0" smtClean="0"/>
              <a:t>will automatically compute overtime.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23</a:t>
            </a:fld>
            <a:endParaRPr lang="en-US"/>
          </a:p>
        </p:txBody>
      </p:sp>
    </p:spTree>
    <p:extLst>
      <p:ext uri="{BB962C8B-B14F-4D97-AF65-F5344CB8AC3E}">
        <p14:creationId xmlns:p14="http://schemas.microsoft.com/office/powerpoint/2010/main" val="690089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What happens if I don’t complete my electric time/leave form by the deadline?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you do  not complete your electronic time/leave form by the deadline, your payment may be delayed. </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lumMod val="95000"/>
                    <a:lumOff val="5000"/>
                  </a:schemeClr>
                </a:solidFill>
                <a:effectLst/>
                <a:latin typeface="+mn-lt"/>
                <a:ea typeface="+mn-ea"/>
                <a:cs typeface="+mn-cs"/>
              </a:rPr>
              <a:t>What happens if I miss my cut-off date</a:t>
            </a:r>
            <a:r>
              <a:rPr lang="en-US" sz="1200" b="1" i="0" kern="1200" baseline="0" dirty="0" smtClean="0">
                <a:solidFill>
                  <a:schemeClr val="tx1">
                    <a:lumMod val="95000"/>
                    <a:lumOff val="5000"/>
                  </a:schemeClr>
                </a:solidFill>
                <a:effectLst/>
                <a:latin typeface="+mn-lt"/>
                <a:ea typeface="+mn-ea"/>
                <a:cs typeface="+mn-cs"/>
              </a:rPr>
              <a:t> to submit my time/leave?</a:t>
            </a:r>
          </a:p>
          <a:p>
            <a:r>
              <a:rPr lang="en-US" sz="1200" b="0" i="0" kern="1200" baseline="0" dirty="0" smtClean="0">
                <a:solidFill>
                  <a:schemeClr val="tx1"/>
                </a:solidFill>
                <a:effectLst/>
                <a:latin typeface="+mn-lt"/>
                <a:ea typeface="+mn-ea"/>
                <a:cs typeface="+mn-cs"/>
              </a:rPr>
              <a:t>There are employee and supervisor cut-offs for time submittal each pay period.  As an employee, if you miss your cut-off date and the supervisor cut-off date hasn’t expired, you may contact your supervisor to make the appropriate changes to your time/leave.  If the supervisor cut-off has expired, please contact payroll to make the appropriate adjustments.  Cut-off dates for time submittal can be found by going to www.coastal.edu/payroll and clicking Pay Schedules.  Then select the appropriate pay cycle (Bi-weekly or Semi-monthly).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Will my pay be impacted in any way?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Your regular salary amount will be paid as it normally would, provided you report</a:t>
            </a:r>
            <a:r>
              <a:rPr lang="en-US" sz="1200" b="0" i="0" kern="1200" baseline="0" dirty="0" smtClean="0">
                <a:solidFill>
                  <a:schemeClr val="tx1"/>
                </a:solidFill>
                <a:effectLst/>
                <a:latin typeface="+mn-lt"/>
                <a:ea typeface="+mn-ea"/>
                <a:cs typeface="+mn-cs"/>
              </a:rPr>
              <a:t> time worked and/or </a:t>
            </a:r>
            <a:r>
              <a:rPr lang="en-US" sz="1200" b="0" i="0" kern="1200" dirty="0" smtClean="0">
                <a:solidFill>
                  <a:schemeClr val="tx1"/>
                </a:solidFill>
                <a:effectLst/>
                <a:latin typeface="+mn-lt"/>
                <a:ea typeface="+mn-ea"/>
                <a:cs typeface="+mn-cs"/>
              </a:rPr>
              <a:t>paid leave taken.  Exception:  If you fail to enter your time or leave for the payroll period in a timely manner or you do not enter enough time worked during the full payroll period, you may not receive a full payroll check.    </a:t>
            </a: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Please remember that it is YOUR responsibility to enter all time worked and leave prior to the designated deadlines.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24</a:t>
            </a:fld>
            <a:endParaRPr lang="en-US"/>
          </a:p>
        </p:txBody>
      </p:sp>
    </p:spTree>
    <p:extLst>
      <p:ext uri="{BB962C8B-B14F-4D97-AF65-F5344CB8AC3E}">
        <p14:creationId xmlns:p14="http://schemas.microsoft.com/office/powerpoint/2010/main" val="2249412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How can I make sure that my pay processes correctly?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Enter your time/leave in </a:t>
            </a:r>
            <a:r>
              <a:rPr lang="en-US" sz="1200" b="0" i="0" kern="1200" dirty="0" err="1" smtClean="0">
                <a:solidFill>
                  <a:schemeClr val="tx1"/>
                </a:solidFill>
                <a:effectLst/>
                <a:latin typeface="+mn-lt"/>
                <a:ea typeface="+mn-ea"/>
                <a:cs typeface="+mn-cs"/>
              </a:rPr>
              <a:t>WebAdvisor</a:t>
            </a:r>
            <a:r>
              <a:rPr lang="en-US" sz="1200" b="0" i="0" kern="1200" dirty="0" smtClean="0">
                <a:solidFill>
                  <a:schemeClr val="tx1"/>
                </a:solidFill>
                <a:effectLst/>
                <a:latin typeface="+mn-lt"/>
                <a:ea typeface="+mn-ea"/>
                <a:cs typeface="+mn-cs"/>
              </a:rPr>
              <a:t> timely.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Make sure that you don’t miss reporting hours or leave for any days that you are scheduled to work.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Remember to electronically sign your time entry form and then click</a:t>
            </a:r>
            <a:r>
              <a:rPr lang="en-US" sz="1200" b="0" i="0" kern="1200" baseline="0" dirty="0" smtClean="0">
                <a:solidFill>
                  <a:schemeClr val="tx1"/>
                </a:solidFill>
                <a:effectLst/>
                <a:latin typeface="+mn-lt"/>
                <a:ea typeface="+mn-ea"/>
                <a:cs typeface="+mn-cs"/>
              </a:rPr>
              <a:t> submit.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Check with your supervisor if you do not receive an email from your supervisor/authorized processor indicating that your electronic time/leave form has been approved.</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Who can I call if I have any questions about time and/or leave reporting?</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You are welcome to contact</a:t>
            </a:r>
            <a:r>
              <a:rPr lang="en-US" sz="1200" b="0" i="0" kern="1200" baseline="0" dirty="0" smtClean="0">
                <a:solidFill>
                  <a:schemeClr val="tx1"/>
                </a:solidFill>
                <a:effectLst/>
                <a:latin typeface="+mn-lt"/>
                <a:ea typeface="+mn-ea"/>
                <a:cs typeface="+mn-cs"/>
              </a:rPr>
              <a:t> the Payroll Office for assistance.  </a:t>
            </a:r>
          </a:p>
          <a:p>
            <a:pPr marL="109728" indent="0">
              <a:buNone/>
            </a:pPr>
            <a:r>
              <a:rPr lang="en-US" sz="1200" dirty="0" smtClean="0">
                <a:solidFill>
                  <a:schemeClr val="tx1">
                    <a:lumMod val="95000"/>
                    <a:lumOff val="5000"/>
                  </a:schemeClr>
                </a:solidFill>
              </a:rPr>
              <a:t>Kristen Toben – Director of Payroll X2752</a:t>
            </a:r>
          </a:p>
          <a:p>
            <a:pPr marL="109728" indent="0">
              <a:buNone/>
            </a:pPr>
            <a:r>
              <a:rPr lang="en-US" sz="1200" dirty="0" smtClean="0">
                <a:solidFill>
                  <a:schemeClr val="tx1">
                    <a:lumMod val="95000"/>
                    <a:lumOff val="5000"/>
                  </a:schemeClr>
                </a:solidFill>
              </a:rPr>
              <a:t>Vicky Gore – Senior Payroll Accountant (for the Semi-monthly pay cycle) X2049</a:t>
            </a:r>
          </a:p>
          <a:p>
            <a:pPr marL="109728" indent="0">
              <a:buNone/>
            </a:pPr>
            <a:r>
              <a:rPr lang="en-US" sz="1200" dirty="0" smtClean="0">
                <a:solidFill>
                  <a:schemeClr val="tx1">
                    <a:lumMod val="95000"/>
                    <a:lumOff val="5000"/>
                  </a:schemeClr>
                </a:solidFill>
              </a:rPr>
              <a:t>Jill Conway – Senior Payroll Accountant (for the Semi-monthly pay cycle) X2042</a:t>
            </a:r>
          </a:p>
          <a:p>
            <a:pPr marL="109728" indent="0">
              <a:buNone/>
            </a:pPr>
            <a:r>
              <a:rPr lang="en-US" sz="1200" dirty="0" smtClean="0">
                <a:solidFill>
                  <a:schemeClr val="tx1">
                    <a:lumMod val="95000"/>
                    <a:lumOff val="5000"/>
                  </a:schemeClr>
                </a:solidFill>
              </a:rPr>
              <a:t>Bo McNeil – Payroll Specialist (for the Bi-weekly pay cycle) X2069</a:t>
            </a:r>
          </a:p>
          <a:p>
            <a:pPr marL="109728" indent="0">
              <a:buNone/>
            </a:pPr>
            <a:endParaRPr lang="en-US" sz="1200" dirty="0" smtClean="0">
              <a:solidFill>
                <a:schemeClr val="tx1">
                  <a:lumMod val="95000"/>
                  <a:lumOff val="5000"/>
                </a:schemeClr>
              </a:solidFill>
            </a:endParaRPr>
          </a:p>
          <a:p>
            <a:pPr marL="109728" indent="0">
              <a:buNone/>
            </a:pPr>
            <a:r>
              <a:rPr lang="en-US" sz="1200" dirty="0" smtClean="0">
                <a:solidFill>
                  <a:schemeClr val="tx1">
                    <a:lumMod val="95000"/>
                    <a:lumOff val="5000"/>
                  </a:schemeClr>
                </a:solidFill>
              </a:rPr>
              <a:t>Or e-mail payroll@coastal.edu</a:t>
            </a:r>
            <a:r>
              <a:rPr lang="en-US" sz="1200" baseline="0" dirty="0" smtClean="0">
                <a:solidFill>
                  <a:schemeClr val="tx1">
                    <a:lumMod val="95000"/>
                    <a:lumOff val="5000"/>
                  </a:schemeClr>
                </a:solidFill>
              </a:rPr>
              <a:t> and a payroll staff will respond to you as soon as possible.  </a:t>
            </a:r>
            <a:endParaRPr lang="en-US" sz="1200" dirty="0" smtClean="0">
              <a:solidFill>
                <a:schemeClr val="tx1">
                  <a:lumMod val="95000"/>
                  <a:lumOff val="5000"/>
                </a:schemeClr>
              </a:solidFill>
            </a:endParaRPr>
          </a:p>
          <a:p>
            <a:r>
              <a:rPr lang="en-US" sz="1200" b="0" i="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2CF91E-737D-4DD2-8007-4032D7AE7992}" type="slidenum">
              <a:rPr lang="en-US" smtClean="0"/>
              <a:t>25</a:t>
            </a:fld>
            <a:endParaRPr lang="en-US"/>
          </a:p>
        </p:txBody>
      </p:sp>
    </p:spTree>
    <p:extLst>
      <p:ext uri="{BB962C8B-B14F-4D97-AF65-F5344CB8AC3E}">
        <p14:creationId xmlns:p14="http://schemas.microsoft.com/office/powerpoint/2010/main" val="2236637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for your participation in this important training program on FLSA and time reporting.  If you are transitioning to a salaried non-exempt position, please know that the Offices of Human Resources and Payroll are available to provide you with any assistance you may need.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26</a:t>
            </a:fld>
            <a:endParaRPr lang="en-US"/>
          </a:p>
        </p:txBody>
      </p:sp>
    </p:spTree>
    <p:extLst>
      <p:ext uri="{BB962C8B-B14F-4D97-AF65-F5344CB8AC3E}">
        <p14:creationId xmlns:p14="http://schemas.microsoft.com/office/powerpoint/2010/main" val="418474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a:t>
            </a:r>
            <a:r>
              <a:rPr lang="en-US" sz="1200" b="1" kern="1200" baseline="0" dirty="0" smtClean="0">
                <a:solidFill>
                  <a:schemeClr val="tx1"/>
                </a:solidFill>
                <a:effectLst/>
                <a:latin typeface="+mn-lt"/>
                <a:ea typeface="+mn-ea"/>
                <a:cs typeface="+mn-cs"/>
              </a:rPr>
              <a:t> is the Fair Labor Standards Act?  </a:t>
            </a:r>
          </a:p>
          <a:p>
            <a:endParaRPr lang="en-US" sz="1200" b="1"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The Fair Labor Standards Act, commonly referred to as the “FLSA”, was enacted in 1938.  The Act was introduced during the Great Depression in an effort to improve conditions for workers in the United States.  The legislation established a forty-hour work week, created a national minimum wage, guaranteed “time-and-a-half” for overtime in certain jobs and mandated standards regarding employment of child labor. </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At this point, you may be asking yourself, “Why do “I” need to know about the FLSA”?   And, “How does it impact me”?</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If you are attending this training, it has been determined that your position has been assigned a FLSA status of non-exempt.  The purpose of this training is to provide you with information that you need to know to ensure that YOU are paid properly and in a timely manner.  </a:t>
            </a:r>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3</a:t>
            </a:fld>
            <a:endParaRPr lang="en-US"/>
          </a:p>
        </p:txBody>
      </p:sp>
    </p:spTree>
    <p:extLst>
      <p:ext uri="{BB962C8B-B14F-4D97-AF65-F5344CB8AC3E}">
        <p14:creationId xmlns:p14="http://schemas.microsoft.com/office/powerpoint/2010/main" val="389990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“FLSA” is considered to be an “employee protection act” whereby employees are generally presumed to be NOT EXEMPT from receiving overtime.  The law does provide some exemptions.  </a:t>
            </a:r>
          </a:p>
          <a:p>
            <a:endParaRPr lang="en-US" sz="1200" b="0"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does the designation of “exempt” employee mean?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Wage and Hour Division of the U.S. Department of Labor has outlined specific requirements that must be met in order to qualify for exemption. These requirements may be found at </a:t>
            </a:r>
            <a:r>
              <a:rPr lang="en-US" sz="1200" u="sng" kern="1200" dirty="0" smtClean="0">
                <a:solidFill>
                  <a:schemeClr val="tx1"/>
                </a:solidFill>
                <a:effectLst/>
                <a:latin typeface="+mn-lt"/>
                <a:ea typeface="+mn-ea"/>
                <a:cs typeface="+mn-cs"/>
                <a:hlinkClick r:id="rId3"/>
              </a:rPr>
              <a:t>www.dol.gov</a:t>
            </a:r>
            <a:r>
              <a:rPr lang="en-US" sz="1200" kern="1200" dirty="0" smtClean="0">
                <a:solidFill>
                  <a:schemeClr val="tx1"/>
                </a:solidFill>
                <a:effectLst/>
                <a:latin typeface="+mn-lt"/>
                <a:ea typeface="+mn-ea"/>
                <a:cs typeface="+mn-cs"/>
              </a:rPr>
              <a:t>.  If an employee’s position is considered exempt, he/she is NOT eligible for overtime for hours worked over 40 in a specified work week.</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does the designation of “non-exempt” employee mean?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a position does not meet the requirements for exemption under the duties test</a:t>
            </a:r>
            <a:r>
              <a:rPr lang="en-US" sz="1200" kern="1200" baseline="0" dirty="0" smtClean="0">
                <a:solidFill>
                  <a:schemeClr val="tx1"/>
                </a:solidFill>
                <a:effectLst/>
                <a:latin typeface="+mn-lt"/>
                <a:ea typeface="+mn-ea"/>
                <a:cs typeface="+mn-cs"/>
              </a:rPr>
              <a:t> and/or the federal minimum salary threshold of $</a:t>
            </a:r>
            <a:r>
              <a:rPr lang="en-US" sz="1200" kern="1200" dirty="0" smtClean="0">
                <a:solidFill>
                  <a:schemeClr val="tx1"/>
                </a:solidFill>
                <a:effectLst/>
                <a:latin typeface="+mn-lt"/>
                <a:ea typeface="+mn-ea"/>
                <a:cs typeface="+mn-cs"/>
              </a:rPr>
              <a:t>23,660 ($455 per week),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employee will be classified as non-exempt.  If such a designation is made, the employee will become eligible for overtime earnings for all hours worked over 40 in a specified work week.  For certain sworn law enforcement officers on a </a:t>
            </a:r>
            <a:r>
              <a:rPr lang="en-US" sz="1200" kern="1200" dirty="0" smtClean="0">
                <a:solidFill>
                  <a:srgbClr val="FF0000"/>
                </a:solidFill>
                <a:effectLst/>
                <a:latin typeface="+mn-lt"/>
                <a:ea typeface="+mn-ea"/>
                <a:cs typeface="+mn-cs"/>
              </a:rPr>
              <a:t>14-day</a:t>
            </a:r>
            <a:r>
              <a:rPr lang="en-US" sz="1200" kern="1200" dirty="0" smtClean="0">
                <a:solidFill>
                  <a:schemeClr val="tx1"/>
                </a:solidFill>
                <a:effectLst/>
                <a:latin typeface="+mn-lt"/>
                <a:ea typeface="+mn-ea"/>
                <a:cs typeface="+mn-cs"/>
              </a:rPr>
              <a:t> schedule, overtime eligibility is based hours worked over 80 in that particular work period.  A non-exempt</a:t>
            </a:r>
            <a:r>
              <a:rPr lang="en-US" sz="1200" kern="1200" baseline="0" dirty="0" smtClean="0">
                <a:solidFill>
                  <a:schemeClr val="tx1"/>
                </a:solidFill>
                <a:effectLst/>
                <a:latin typeface="+mn-lt"/>
                <a:ea typeface="+mn-ea"/>
                <a:cs typeface="+mn-cs"/>
              </a:rPr>
              <a:t> employee may be hourly or salaried.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How do I know what my exemption status is?  </a:t>
            </a:r>
            <a:r>
              <a:rPr lang="en-US" sz="1200" b="0" kern="1200" dirty="0" smtClean="0">
                <a:solidFill>
                  <a:schemeClr val="tx1"/>
                </a:solidFill>
                <a:effectLst/>
                <a:latin typeface="+mn-lt"/>
                <a:ea typeface="+mn-ea"/>
                <a:cs typeface="+mn-cs"/>
              </a:rPr>
              <a:t>If</a:t>
            </a:r>
            <a:r>
              <a:rPr lang="en-US" sz="1200" b="0" kern="1200" baseline="0" dirty="0" smtClean="0">
                <a:solidFill>
                  <a:schemeClr val="tx1"/>
                </a:solidFill>
                <a:effectLst/>
                <a:latin typeface="+mn-lt"/>
                <a:ea typeface="+mn-ea"/>
                <a:cs typeface="+mn-cs"/>
              </a:rPr>
              <a:t> you have been hired into a position with an hourly rate, it has been determined that your position is non-exempt.  If you are paid a salary, this information may be found in your offer letter or classification and compensation notice, it may be displayed on “My Benefits” page (on HREO Workplace) and/or identified on your position description.  Your supervisor may also provide you with this information.   </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If you are unsure of your exemption status, you are encouraged to ask your supervisor or the Office of Human Resources and Equal Opportunity.  </a:t>
            </a:r>
          </a:p>
          <a:p>
            <a:endParaRPr lang="en-US" sz="1200" b="0" kern="1200" baseline="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2CF91E-737D-4DD2-8007-4032D7AE7992}" type="slidenum">
              <a:rPr lang="en-US" smtClean="0"/>
              <a:t>4</a:t>
            </a:fld>
            <a:endParaRPr lang="en-US"/>
          </a:p>
        </p:txBody>
      </p:sp>
    </p:spTree>
    <p:extLst>
      <p:ext uri="{BB962C8B-B14F-4D97-AF65-F5344CB8AC3E}">
        <p14:creationId xmlns:p14="http://schemas.microsoft.com/office/powerpoint/2010/main" val="2757246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a:t>
            </a:r>
            <a:r>
              <a:rPr lang="en-US" baseline="0" dirty="0" smtClean="0"/>
              <a:t> government has established a minimum wage for non-exempt employees in the United States.  The current minimum is $7.25 per hour.  Non-exempt employees must receive at least that rate per hour.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5</a:t>
            </a:fld>
            <a:endParaRPr lang="en-US"/>
          </a:p>
        </p:txBody>
      </p:sp>
    </p:spTree>
    <p:extLst>
      <p:ext uri="{BB962C8B-B14F-4D97-AF65-F5344CB8AC3E}">
        <p14:creationId xmlns:p14="http://schemas.microsoft.com/office/powerpoint/2010/main" val="196240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United States, employees often believe that their employers are required to offer certain benefits to their employees, such as </a:t>
            </a:r>
            <a:r>
              <a:rPr lang="en-US" dirty="0" smtClean="0"/>
              <a:t>Vacation, Holiday, Severance or Sick Pay,</a:t>
            </a:r>
            <a:r>
              <a:rPr lang="en-US" baseline="0" dirty="0" smtClean="0"/>
              <a:t> </a:t>
            </a:r>
            <a:r>
              <a:rPr lang="en-US" dirty="0" smtClean="0"/>
              <a:t>Meals or Rest Periods,</a:t>
            </a:r>
            <a:r>
              <a:rPr lang="en-US" baseline="0" dirty="0" smtClean="0"/>
              <a:t> </a:t>
            </a:r>
            <a:r>
              <a:rPr lang="en-US" dirty="0" smtClean="0"/>
              <a:t>Premium Pay for Weekend or Holiday Work, Pay Raises</a:t>
            </a:r>
            <a:r>
              <a:rPr lang="en-US" baseline="0" dirty="0" smtClean="0"/>
              <a:t> and </a:t>
            </a:r>
            <a:r>
              <a:rPr lang="en-US" dirty="0" smtClean="0"/>
              <a:t>Immediate Payment if Separated from Employment.  Interestingly, the FLSA</a:t>
            </a:r>
            <a:r>
              <a:rPr lang="en-US" baseline="0" dirty="0" smtClean="0"/>
              <a:t> does not require employers nationally to offer any of these items.</a:t>
            </a:r>
          </a:p>
          <a:p>
            <a:endParaRPr lang="en-US" baseline="0" dirty="0" smtClean="0"/>
          </a:p>
          <a:p>
            <a:r>
              <a:rPr lang="en-US" baseline="0" dirty="0" smtClean="0"/>
              <a:t>At CCU, some of these items may be available, based on your employment status.  The details won’t be covered during this presentation but may be provided by visiting HREO’s website, CCU’s policies page or by contacting HREO.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6</a:t>
            </a:fld>
            <a:endParaRPr lang="en-US"/>
          </a:p>
        </p:txBody>
      </p:sp>
    </p:spTree>
    <p:extLst>
      <p:ext uri="{BB962C8B-B14F-4D97-AF65-F5344CB8AC3E}">
        <p14:creationId xmlns:p14="http://schemas.microsoft.com/office/powerpoint/2010/main" val="374438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better</a:t>
            </a:r>
            <a:r>
              <a:rPr lang="en-US" baseline="0" dirty="0" smtClean="0"/>
              <a:t> understand FLSA, it is important for you to understand some of the basics about CCU’s work week.</a:t>
            </a:r>
          </a:p>
          <a:p>
            <a:endParaRPr lang="en-US" baseline="0" dirty="0" smtClean="0"/>
          </a:p>
          <a:p>
            <a:r>
              <a:rPr lang="en-US" baseline="0" dirty="0" smtClean="0"/>
              <a:t>At Coastal, a </a:t>
            </a:r>
            <a:r>
              <a:rPr lang="en-US" dirty="0" smtClean="0"/>
              <a:t>work week is defined as 7 consecutive, 24 hour periods.  CCU’s work week begins at 12:01 am Sunday and ends at midnight the following Saturday.  CCU’s work week is universal and cannot be altered</a:t>
            </a:r>
            <a:r>
              <a:rPr lang="en-US" baseline="0" dirty="0" smtClean="0"/>
              <a:t> by departments or work units.  </a:t>
            </a:r>
          </a:p>
          <a:p>
            <a:endParaRPr lang="en-US" baseline="0" dirty="0" smtClean="0"/>
          </a:p>
          <a:p>
            <a:r>
              <a:rPr lang="en-US" dirty="0" smtClean="0"/>
              <a:t>Each work week stands by itself in determining overtime compensation for Non-Exempt employees. </a:t>
            </a:r>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7</a:t>
            </a:fld>
            <a:endParaRPr lang="en-US"/>
          </a:p>
        </p:txBody>
      </p:sp>
    </p:spTree>
    <p:extLst>
      <p:ext uri="{BB962C8B-B14F-4D97-AF65-F5344CB8AC3E}">
        <p14:creationId xmlns:p14="http://schemas.microsoft.com/office/powerpoint/2010/main" val="493163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one exception</a:t>
            </a:r>
            <a:r>
              <a:rPr lang="en-US" baseline="0" dirty="0" smtClean="0"/>
              <a:t> to CCU’s work week which is allowable by federal law.  The exception is for certain CCU sworn law enforcement officers who work a variable schedule.  Their work week is a 14-day work period (80 hours) that begins at 12:01 am Sunday and ends 14 days later at midnight.</a:t>
            </a:r>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8</a:t>
            </a:fld>
            <a:endParaRPr lang="en-US"/>
          </a:p>
        </p:txBody>
      </p:sp>
    </p:spTree>
    <p:extLst>
      <p:ext uri="{BB962C8B-B14F-4D97-AF65-F5344CB8AC3E}">
        <p14:creationId xmlns:p14="http://schemas.microsoft.com/office/powerpoint/2010/main" val="333337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None/>
            </a:pPr>
            <a:r>
              <a:rPr lang="en-US" dirty="0" smtClean="0"/>
              <a:t>When</a:t>
            </a:r>
            <a:r>
              <a:rPr lang="en-US" baseline="0" dirty="0" smtClean="0"/>
              <a:t> determining employees’ FLSA statuses, that is to determine if their positions are exempt from overtime or not, there are three considerations.  These general considerations are:  </a:t>
            </a:r>
            <a:r>
              <a:rPr lang="en-US" dirty="0" smtClean="0"/>
              <a:t>(a) how much they are paid; (b) how they are paid; and (c) what kind of work they do.  More details</a:t>
            </a:r>
            <a:r>
              <a:rPr lang="en-US" baseline="0" dirty="0" smtClean="0"/>
              <a:t> will follow.</a:t>
            </a:r>
            <a:endParaRPr lang="en-US" dirty="0" smtClean="0"/>
          </a:p>
          <a:p>
            <a:endParaRPr lang="en-US" dirty="0"/>
          </a:p>
        </p:txBody>
      </p:sp>
      <p:sp>
        <p:nvSpPr>
          <p:cNvPr id="4" name="Slide Number Placeholder 3"/>
          <p:cNvSpPr>
            <a:spLocks noGrp="1"/>
          </p:cNvSpPr>
          <p:nvPr>
            <p:ph type="sldNum" sz="quarter" idx="10"/>
          </p:nvPr>
        </p:nvSpPr>
        <p:spPr/>
        <p:txBody>
          <a:bodyPr/>
          <a:lstStyle/>
          <a:p>
            <a:fld id="{1E2CF91E-737D-4DD2-8007-4032D7AE7992}" type="slidenum">
              <a:rPr lang="en-US" smtClean="0"/>
              <a:t>9</a:t>
            </a:fld>
            <a:endParaRPr lang="en-US"/>
          </a:p>
        </p:txBody>
      </p:sp>
    </p:spTree>
    <p:extLst>
      <p:ext uri="{BB962C8B-B14F-4D97-AF65-F5344CB8AC3E}">
        <p14:creationId xmlns:p14="http://schemas.microsoft.com/office/powerpoint/2010/main" val="2390701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D15B962-0BA3-4E58-96DB-B30F903D2305}" type="datetimeFigureOut">
              <a:rPr lang="en-US" smtClean="0"/>
              <a:t>10/12/2017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91E26DB-5FE6-4CDA-A687-38C4AA08B99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15B962-0BA3-4E58-96DB-B30F903D2305}" type="datetimeFigureOut">
              <a:rPr lang="en-US" smtClean="0"/>
              <a:t>10/12/2017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91E26DB-5FE6-4CDA-A687-38C4AA08B9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15B962-0BA3-4E58-96DB-B30F903D2305}" type="datetimeFigureOut">
              <a:rPr lang="en-US" smtClean="0"/>
              <a:t>10/12/2017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91E26DB-5FE6-4CDA-A687-38C4AA08B9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15B962-0BA3-4E58-96DB-B30F903D2305}" type="datetimeFigureOut">
              <a:rPr lang="en-US" smtClean="0"/>
              <a:t>10/12/2017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91E26DB-5FE6-4CDA-A687-38C4AA08B999}"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D15B962-0BA3-4E58-96DB-B30F903D2305}" type="datetimeFigureOut">
              <a:rPr lang="en-US" smtClean="0"/>
              <a:t>10/12/2017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91E26DB-5FE6-4CDA-A687-38C4AA08B99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15B962-0BA3-4E58-96DB-B30F903D2305}" type="datetimeFigureOut">
              <a:rPr lang="en-US" smtClean="0"/>
              <a:t>10/12/2017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91E26DB-5FE6-4CDA-A687-38C4AA08B999}"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15B962-0BA3-4E58-96DB-B30F903D2305}" type="datetimeFigureOut">
              <a:rPr lang="en-US" smtClean="0"/>
              <a:t>10/12/2017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91E26DB-5FE6-4CDA-A687-38C4AA08B99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D15B962-0BA3-4E58-96DB-B30F903D2305}" type="datetimeFigureOut">
              <a:rPr lang="en-US" smtClean="0"/>
              <a:t>10/12/2017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91E26DB-5FE6-4CDA-A687-38C4AA08B999}"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D15B962-0BA3-4E58-96DB-B30F903D2305}" type="datetimeFigureOut">
              <a:rPr lang="en-US" smtClean="0"/>
              <a:t>10/12/2017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91E26DB-5FE6-4CDA-A687-38C4AA08B9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D15B962-0BA3-4E58-96DB-B30F903D2305}" type="datetimeFigureOut">
              <a:rPr lang="en-US" smtClean="0"/>
              <a:t>10/12/2017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91E26DB-5FE6-4CDA-A687-38C4AA08B99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D15B962-0BA3-4E58-96DB-B30F903D2305}" type="datetimeFigureOut">
              <a:rPr lang="en-US" smtClean="0"/>
              <a:t>10/12/2017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91E26DB-5FE6-4CDA-A687-38C4AA08B99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D15B962-0BA3-4E58-96DB-B30F903D2305}" type="datetimeFigureOut">
              <a:rPr lang="en-US" smtClean="0"/>
              <a:t>10/12/2017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91E26DB-5FE6-4CDA-A687-38C4AA08B9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oastal.edu/intranet/hreo/fls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8686800" cy="1829761"/>
          </a:xfrm>
        </p:spPr>
        <p:txBody>
          <a:bodyPr>
            <a:noAutofit/>
          </a:bodyPr>
          <a:lstStyle/>
          <a:p>
            <a:pPr algn="ctr"/>
            <a:r>
              <a:rPr lang="en-US" sz="4000" dirty="0" smtClean="0"/>
              <a:t>Fair Labor Standards Act (FLSA)  </a:t>
            </a:r>
            <a:br>
              <a:rPr lang="en-US" sz="4000" dirty="0" smtClean="0"/>
            </a:br>
            <a:r>
              <a:rPr lang="en-US" sz="4000" dirty="0" smtClean="0"/>
              <a:t>Non-Exempt Employee Overview</a:t>
            </a:r>
            <a:endParaRPr lang="en-US" sz="4000" dirty="0"/>
          </a:p>
        </p:txBody>
      </p:sp>
      <p:sp>
        <p:nvSpPr>
          <p:cNvPr id="3" name="Subtitle 2"/>
          <p:cNvSpPr>
            <a:spLocks noGrp="1"/>
          </p:cNvSpPr>
          <p:nvPr>
            <p:ph type="subTitle" idx="1"/>
          </p:nvPr>
        </p:nvSpPr>
        <p:spPr/>
        <p:txBody>
          <a:bodyPr>
            <a:normAutofit fontScale="92500"/>
          </a:bodyPr>
          <a:lstStyle/>
          <a:p>
            <a:r>
              <a:rPr lang="en-US" dirty="0" smtClean="0"/>
              <a:t>Office of Human Resources &amp; Equal Opportunity</a:t>
            </a:r>
          </a:p>
          <a:p>
            <a:pPr algn="ctr"/>
            <a:r>
              <a:rPr lang="en-US" dirty="0" smtClean="0"/>
              <a:t>October 2017</a:t>
            </a:r>
            <a:endParaRPr lang="en-US" dirty="0"/>
          </a:p>
        </p:txBody>
      </p:sp>
    </p:spTree>
    <p:extLst>
      <p:ext uri="{BB962C8B-B14F-4D97-AF65-F5344CB8AC3E}">
        <p14:creationId xmlns:p14="http://schemas.microsoft.com/office/powerpoint/2010/main" val="3246179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49384331"/>
              </p:ext>
            </p:extLst>
          </p:nvPr>
        </p:nvGraphicFramePr>
        <p:xfrm>
          <a:off x="457200" y="1481138"/>
          <a:ext cx="8229600" cy="4362448"/>
        </p:xfrm>
        <a:graphic>
          <a:graphicData uri="http://schemas.openxmlformats.org/drawingml/2006/table">
            <a:tbl>
              <a:tblPr firstRow="1" bandRow="1">
                <a:tableStyleId>{5C22544A-7EE6-4342-B048-85BDC9FD1C3A}</a:tableStyleId>
              </a:tblPr>
              <a:tblGrid>
                <a:gridCol w="4114800"/>
                <a:gridCol w="4114800"/>
              </a:tblGrid>
              <a:tr h="862012">
                <a:tc>
                  <a:txBody>
                    <a:bodyPr/>
                    <a:lstStyle/>
                    <a:p>
                      <a:pPr algn="ctr"/>
                      <a:r>
                        <a:rPr lang="en-US" sz="2400" dirty="0" smtClean="0"/>
                        <a:t>Non-Exempt</a:t>
                      </a:r>
                      <a:endParaRPr lang="en-US" sz="2400" dirty="0"/>
                    </a:p>
                  </a:txBody>
                  <a:tcPr anchor="ctr"/>
                </a:tc>
                <a:tc>
                  <a:txBody>
                    <a:bodyPr/>
                    <a:lstStyle/>
                    <a:p>
                      <a:pPr algn="ctr"/>
                      <a:r>
                        <a:rPr lang="en-US" sz="2400" dirty="0" smtClean="0"/>
                        <a:t>Exempt</a:t>
                      </a:r>
                      <a:endParaRPr lang="en-US" sz="2400" dirty="0"/>
                    </a:p>
                  </a:txBody>
                  <a:tcPr anchor="ctr"/>
                </a:tc>
              </a:tr>
              <a:tr h="862012">
                <a:tc>
                  <a:txBody>
                    <a:bodyPr/>
                    <a:lstStyle/>
                    <a:p>
                      <a:r>
                        <a:rPr lang="en-US" dirty="0" smtClean="0"/>
                        <a:t>Receives</a:t>
                      </a:r>
                      <a:r>
                        <a:rPr lang="en-US" baseline="0" dirty="0" smtClean="0"/>
                        <a:t> overtime</a:t>
                      </a:r>
                      <a:endParaRPr lang="en-US" dirty="0"/>
                    </a:p>
                  </a:txBody>
                  <a:tcPr/>
                </a:tc>
                <a:tc>
                  <a:txBody>
                    <a:bodyPr/>
                    <a:lstStyle/>
                    <a:p>
                      <a:r>
                        <a:rPr lang="en-US" dirty="0" smtClean="0"/>
                        <a:t>Does not earn overtime</a:t>
                      </a:r>
                      <a:endParaRPr lang="en-US" dirty="0"/>
                    </a:p>
                  </a:txBody>
                  <a:tcPr/>
                </a:tc>
              </a:tr>
              <a:tr h="862012">
                <a:tc>
                  <a:txBody>
                    <a:bodyPr/>
                    <a:lstStyle/>
                    <a:p>
                      <a:r>
                        <a:rPr lang="en-US" dirty="0" smtClean="0"/>
                        <a:t>Paid for the hours worked </a:t>
                      </a:r>
                      <a:endParaRPr lang="en-US" dirty="0"/>
                    </a:p>
                  </a:txBody>
                  <a:tcPr/>
                </a:tc>
                <a:tc>
                  <a:txBody>
                    <a:bodyPr/>
                    <a:lstStyle/>
                    <a:p>
                      <a:r>
                        <a:rPr lang="en-US" dirty="0" smtClean="0"/>
                        <a:t>Paid “to get the job done” no matter how many hours worked in a work week </a:t>
                      </a:r>
                      <a:endParaRPr lang="en-US" dirty="0"/>
                    </a:p>
                  </a:txBody>
                  <a:tcPr/>
                </a:tc>
              </a:tr>
              <a:tr h="862012">
                <a:tc>
                  <a:txBody>
                    <a:bodyPr/>
                    <a:lstStyle/>
                    <a:p>
                      <a:r>
                        <a:rPr lang="en-US" dirty="0" smtClean="0"/>
                        <a:t>May be paid on an hourly or salary basis</a:t>
                      </a:r>
                      <a:r>
                        <a:rPr lang="en-US" baseline="0" dirty="0" smtClean="0"/>
                        <a:t> (subject to overtime)</a:t>
                      </a:r>
                      <a:endParaRPr lang="en-US" dirty="0"/>
                    </a:p>
                  </a:txBody>
                  <a:tcPr/>
                </a:tc>
                <a:tc>
                  <a:txBody>
                    <a:bodyPr/>
                    <a:lstStyle/>
                    <a:p>
                      <a:r>
                        <a:rPr lang="en-US" dirty="0" smtClean="0"/>
                        <a:t>Paid on a fixed salary basis</a:t>
                      </a:r>
                      <a:endParaRPr lang="en-US" dirty="0"/>
                    </a:p>
                  </a:txBody>
                  <a:tcPr/>
                </a:tc>
              </a:tr>
              <a:tr h="862012">
                <a:tc>
                  <a:txBody>
                    <a:bodyPr/>
                    <a:lstStyle/>
                    <a:p>
                      <a:r>
                        <a:rPr lang="en-US" dirty="0" smtClean="0"/>
                        <a:t>Does not meet any of the exemption tests</a:t>
                      </a:r>
                      <a:endParaRPr lang="en-US" dirty="0"/>
                    </a:p>
                  </a:txBody>
                  <a:tcPr/>
                </a:tc>
                <a:tc>
                  <a:txBody>
                    <a:bodyPr/>
                    <a:lstStyle/>
                    <a:p>
                      <a:r>
                        <a:rPr lang="en-US" dirty="0" smtClean="0"/>
                        <a:t>Meets one or more of the exemption tests</a:t>
                      </a:r>
                      <a:endParaRPr lang="en-US" dirty="0"/>
                    </a:p>
                  </a:txBody>
                  <a:tcPr/>
                </a:tc>
              </a:tr>
            </a:tbl>
          </a:graphicData>
        </a:graphic>
      </p:graphicFrame>
      <p:sp>
        <p:nvSpPr>
          <p:cNvPr id="3" name="Title 2"/>
          <p:cNvSpPr>
            <a:spLocks noGrp="1"/>
          </p:cNvSpPr>
          <p:nvPr>
            <p:ph type="title"/>
          </p:nvPr>
        </p:nvSpPr>
        <p:spPr/>
        <p:txBody>
          <a:bodyPr/>
          <a:lstStyle/>
          <a:p>
            <a:r>
              <a:rPr lang="en-US" dirty="0" smtClean="0"/>
              <a:t>Non-Exempt vs. Exempt</a:t>
            </a:r>
            <a:endParaRPr lang="en-US" dirty="0"/>
          </a:p>
        </p:txBody>
      </p:sp>
    </p:spTree>
    <p:extLst>
      <p:ext uri="{BB962C8B-B14F-4D97-AF65-F5344CB8AC3E}">
        <p14:creationId xmlns:p14="http://schemas.microsoft.com/office/powerpoint/2010/main" val="1673737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Exempt or Non-Exempt?</a:t>
            </a:r>
            <a:endParaRPr lang="en-US" dirty="0"/>
          </a:p>
        </p:txBody>
      </p:sp>
      <p:pic>
        <p:nvPicPr>
          <p:cNvPr id="2051" name="Picture 3" descr="C:\Users\tnbrown\AppData\Local\Microsoft\Windows\Temporary Internet Files\Content.IE5\Y33FUEZ6\Simple_Energy_Plug[1].png"/>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160000"/>
                    </a14:imgEffect>
                  </a14:imgLayer>
                </a14:imgProps>
              </a:ext>
              <a:ext uri="{28A0092B-C50C-407E-A947-70E740481C1C}">
                <a14:useLocalDpi xmlns:a14="http://schemas.microsoft.com/office/drawing/2010/main" val="0"/>
              </a:ext>
            </a:extLst>
          </a:blip>
          <a:srcRect/>
          <a:stretch>
            <a:fillRect/>
          </a:stretch>
        </p:blipFill>
        <p:spPr bwMode="auto">
          <a:xfrm rot="581928">
            <a:off x="7086654" y="270592"/>
            <a:ext cx="1567966" cy="194291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04800" y="1676401"/>
            <a:ext cx="8686800" cy="4495799"/>
          </a:xfrm>
        </p:spPr>
        <p:txBody>
          <a:bodyPr>
            <a:normAutofit fontScale="92500" lnSpcReduction="10000"/>
          </a:bodyPr>
          <a:lstStyle/>
          <a:p>
            <a:r>
              <a:rPr lang="en-US" sz="2800" b="1" dirty="0" smtClean="0"/>
              <a:t>Two-Prong Test </a:t>
            </a:r>
            <a:r>
              <a:rPr lang="en-US" dirty="0" smtClean="0"/>
              <a:t>– </a:t>
            </a:r>
            <a:r>
              <a:rPr lang="en-US" sz="2400" dirty="0" smtClean="0"/>
              <a:t>Positions must pass </a:t>
            </a:r>
            <a:br>
              <a:rPr lang="en-US" sz="2400" dirty="0" smtClean="0"/>
            </a:br>
            <a:r>
              <a:rPr lang="en-US" sz="2400" dirty="0" smtClean="0"/>
              <a:t>both tests to be designated as exempt.</a:t>
            </a:r>
            <a:br>
              <a:rPr lang="en-US" sz="2400" dirty="0" smtClean="0"/>
            </a:br>
            <a:endParaRPr lang="en-US" sz="1400" dirty="0" smtClean="0"/>
          </a:p>
          <a:p>
            <a:pPr marL="850392" lvl="1" indent="-457200">
              <a:buFont typeface="+mj-lt"/>
              <a:buAutoNum type="arabicPeriod"/>
            </a:pPr>
            <a:r>
              <a:rPr lang="en-US" dirty="0" smtClean="0"/>
              <a:t>Salary Test</a:t>
            </a:r>
          </a:p>
          <a:p>
            <a:pPr marL="630936" lvl="2" indent="0">
              <a:buNone/>
            </a:pPr>
            <a:r>
              <a:rPr lang="en-US" dirty="0" smtClean="0"/>
              <a:t>Employees must make at least $23,660 per year ($455 </a:t>
            </a:r>
            <a:r>
              <a:rPr lang="en-US" dirty="0"/>
              <a:t>per week</a:t>
            </a:r>
            <a:r>
              <a:rPr lang="en-US" dirty="0" smtClean="0"/>
              <a:t>).</a:t>
            </a:r>
            <a:endParaRPr lang="en-US" sz="1600" dirty="0" smtClean="0"/>
          </a:p>
          <a:p>
            <a:pPr marL="630936" lvl="2" indent="0">
              <a:buNone/>
            </a:pPr>
            <a:r>
              <a:rPr lang="en-US" sz="1200" dirty="0"/>
              <a:t/>
            </a:r>
            <a:br>
              <a:rPr lang="en-US" sz="1200" dirty="0"/>
            </a:br>
            <a:r>
              <a:rPr lang="en-US" sz="3200" dirty="0" smtClean="0"/>
              <a:t>AND</a:t>
            </a:r>
            <a:r>
              <a:rPr lang="en-US" dirty="0" smtClean="0"/>
              <a:t/>
            </a:r>
            <a:br>
              <a:rPr lang="en-US" dirty="0" smtClean="0"/>
            </a:br>
            <a:endParaRPr lang="en-US" sz="1400" dirty="0" smtClean="0"/>
          </a:p>
          <a:p>
            <a:pPr marL="850392" lvl="1" indent="-457200">
              <a:buFont typeface="+mj-lt"/>
              <a:buAutoNum type="arabicPeriod"/>
            </a:pPr>
            <a:r>
              <a:rPr lang="en-US" dirty="0" smtClean="0"/>
              <a:t>Duties Test</a:t>
            </a:r>
          </a:p>
          <a:p>
            <a:pPr marL="630936" lvl="2" indent="0">
              <a:buNone/>
            </a:pPr>
            <a:r>
              <a:rPr lang="en-US" dirty="0"/>
              <a:t>Falls </a:t>
            </a:r>
            <a:r>
              <a:rPr lang="en-US" dirty="0" smtClean="0"/>
              <a:t>into at least one of the following categories: </a:t>
            </a:r>
            <a:r>
              <a:rPr lang="en-US" dirty="0"/>
              <a:t>Executive, </a:t>
            </a:r>
            <a:r>
              <a:rPr lang="en-US" dirty="0" smtClean="0"/>
              <a:t>Professional (Creative or Learned), </a:t>
            </a:r>
            <a:r>
              <a:rPr lang="en-US" dirty="0"/>
              <a:t>Administrative, Computer Professional or Highly </a:t>
            </a:r>
            <a:r>
              <a:rPr lang="en-US" dirty="0" smtClean="0"/>
              <a:t>Compensated</a:t>
            </a:r>
          </a:p>
          <a:p>
            <a:pPr marL="630936" lvl="2" indent="0">
              <a:buNone/>
            </a:pPr>
            <a:endParaRPr lang="en-US" dirty="0" smtClean="0"/>
          </a:p>
          <a:p>
            <a:pPr marL="630936" lvl="2" indent="0">
              <a:buNone/>
            </a:pPr>
            <a:r>
              <a:rPr lang="en-US" i="1" dirty="0" smtClean="0"/>
              <a:t>*Job titles do not determine exemption status.</a:t>
            </a:r>
          </a:p>
          <a:p>
            <a:pPr marL="630936" lvl="2" indent="0">
              <a:buNone/>
            </a:pPr>
            <a:endParaRPr lang="en-US" i="1" dirty="0"/>
          </a:p>
          <a:p>
            <a:pPr marL="630936" lvl="2" indent="0">
              <a:buNone/>
            </a:pPr>
            <a:endParaRPr lang="en-US" i="1" dirty="0"/>
          </a:p>
        </p:txBody>
      </p:sp>
    </p:spTree>
    <p:extLst>
      <p:ext uri="{BB962C8B-B14F-4D97-AF65-F5344CB8AC3E}">
        <p14:creationId xmlns:p14="http://schemas.microsoft.com/office/powerpoint/2010/main" val="2939053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Must receive 1 1/2 times their regular rate for all hours worked in excess of 40 in a work week </a:t>
            </a:r>
            <a:r>
              <a:rPr lang="en-US" dirty="0" smtClean="0"/>
              <a:t>(except certain sworn law enforcement officers).</a:t>
            </a:r>
            <a:br>
              <a:rPr lang="en-US" dirty="0" smtClean="0"/>
            </a:br>
            <a:endParaRPr lang="en-US" dirty="0" smtClean="0"/>
          </a:p>
          <a:p>
            <a:r>
              <a:rPr lang="en-US" dirty="0" smtClean="0"/>
              <a:t>Overtime is based on hours worked.  Holidays and leave time are not included. </a:t>
            </a:r>
          </a:p>
          <a:p>
            <a:endParaRPr lang="en-US" dirty="0"/>
          </a:p>
          <a:p>
            <a:r>
              <a:rPr lang="en-US" dirty="0"/>
              <a:t>Salaried, non-exempt employees should report hours between 37.5 and 40 (if worked), even though there is not additional compensation.</a:t>
            </a:r>
          </a:p>
          <a:p>
            <a:endParaRPr lang="en-US" dirty="0" smtClean="0"/>
          </a:p>
        </p:txBody>
      </p:sp>
      <p:sp>
        <p:nvSpPr>
          <p:cNvPr id="3" name="Title 2"/>
          <p:cNvSpPr>
            <a:spLocks noGrp="1"/>
          </p:cNvSpPr>
          <p:nvPr>
            <p:ph type="title"/>
          </p:nvPr>
        </p:nvSpPr>
        <p:spPr/>
        <p:txBody>
          <a:bodyPr/>
          <a:lstStyle/>
          <a:p>
            <a:r>
              <a:rPr lang="en-US" dirty="0"/>
              <a:t>Non-Exempt Employees</a:t>
            </a:r>
          </a:p>
        </p:txBody>
      </p:sp>
    </p:spTree>
    <p:extLst>
      <p:ext uri="{BB962C8B-B14F-4D97-AF65-F5344CB8AC3E}">
        <p14:creationId xmlns:p14="http://schemas.microsoft.com/office/powerpoint/2010/main" val="1475567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All time employees are required to be on duty or at a prescribed workplace and permitted to work. </a:t>
            </a:r>
            <a:endParaRPr lang="en-US" dirty="0" smtClean="0"/>
          </a:p>
          <a:p>
            <a:r>
              <a:rPr lang="en-US" dirty="0" smtClean="0"/>
              <a:t>Includes </a:t>
            </a:r>
            <a:r>
              <a:rPr lang="en-US" dirty="0"/>
              <a:t>work performed on or away from premises if supervisor knows or has reason to believe work is being performed</a:t>
            </a:r>
            <a:r>
              <a:rPr lang="en-US" dirty="0" smtClean="0"/>
              <a:t>.</a:t>
            </a:r>
          </a:p>
          <a:p>
            <a:r>
              <a:rPr lang="en-US" dirty="0" smtClean="0"/>
              <a:t>When employees arrive </a:t>
            </a:r>
            <a:r>
              <a:rPr lang="en-US" dirty="0"/>
              <a:t>to work early and </a:t>
            </a:r>
            <a:r>
              <a:rPr lang="en-US" dirty="0" smtClean="0"/>
              <a:t>begin </a:t>
            </a:r>
            <a:r>
              <a:rPr lang="en-US" dirty="0"/>
              <a:t>working. </a:t>
            </a:r>
            <a:endParaRPr lang="en-US" dirty="0" smtClean="0"/>
          </a:p>
          <a:p>
            <a:r>
              <a:rPr lang="en-US" dirty="0" smtClean="0"/>
              <a:t>Work performed after hours including checking email, accessing CCU systems, etc.  </a:t>
            </a:r>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What is Compensable Time for Non-Exempt Employees?</a:t>
            </a:r>
          </a:p>
        </p:txBody>
      </p:sp>
    </p:spTree>
    <p:extLst>
      <p:ext uri="{BB962C8B-B14F-4D97-AF65-F5344CB8AC3E}">
        <p14:creationId xmlns:p14="http://schemas.microsoft.com/office/powerpoint/2010/main" val="2211202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610600" cy="4254691"/>
          </a:xfrm>
        </p:spPr>
        <p:txBody>
          <a:bodyPr>
            <a:normAutofit fontScale="92500" lnSpcReduction="20000"/>
          </a:bodyPr>
          <a:lstStyle/>
          <a:p>
            <a:r>
              <a:rPr lang="en-US" dirty="0" smtClean="0"/>
              <a:t>When employees are required </a:t>
            </a:r>
            <a:r>
              <a:rPr lang="en-US" dirty="0"/>
              <a:t>to attend training, lectures, meetings, etc</a:t>
            </a:r>
            <a:r>
              <a:rPr lang="en-US" dirty="0" smtClean="0"/>
              <a:t>.</a:t>
            </a:r>
          </a:p>
          <a:p>
            <a:pPr marL="109728" indent="0">
              <a:buNone/>
            </a:pPr>
            <a:endParaRPr lang="en-US" sz="1500" dirty="0" smtClean="0"/>
          </a:p>
          <a:p>
            <a:r>
              <a:rPr lang="en-US" dirty="0"/>
              <a:t>All hours spent traveling in one day by a non-exempt employee will be compensable for purposes of determining overtime hours regardless of time of day or day of the week. </a:t>
            </a:r>
            <a:r>
              <a:rPr lang="en-US" dirty="0" smtClean="0"/>
              <a:t>Refer to FAST-HREO-216 for information on overnight travel.</a:t>
            </a:r>
            <a:endParaRPr lang="en-US" dirty="0"/>
          </a:p>
          <a:p>
            <a:pPr marL="109728" indent="0">
              <a:buNone/>
            </a:pPr>
            <a:endParaRPr lang="en-US" sz="1200" dirty="0" smtClean="0"/>
          </a:p>
          <a:p>
            <a:r>
              <a:rPr lang="en-US" dirty="0" smtClean="0"/>
              <a:t>When employees are required </a:t>
            </a:r>
            <a:r>
              <a:rPr lang="en-US" dirty="0"/>
              <a:t>to remain on premises or prescribed workplace, or must remain accessible to the point the employee may not use his/her time for own purposes. </a:t>
            </a:r>
          </a:p>
        </p:txBody>
      </p:sp>
      <p:sp>
        <p:nvSpPr>
          <p:cNvPr id="3" name="Title 2"/>
          <p:cNvSpPr>
            <a:spLocks noGrp="1"/>
          </p:cNvSpPr>
          <p:nvPr>
            <p:ph type="title"/>
          </p:nvPr>
        </p:nvSpPr>
        <p:spPr/>
        <p:txBody>
          <a:bodyPr>
            <a:normAutofit fontScale="90000"/>
          </a:bodyPr>
          <a:lstStyle/>
          <a:p>
            <a:r>
              <a:rPr lang="en-US" dirty="0"/>
              <a:t>What is Compensable Time for Non-Exempt Employees?</a:t>
            </a:r>
          </a:p>
        </p:txBody>
      </p:sp>
    </p:spTree>
    <p:extLst>
      <p:ext uri="{BB962C8B-B14F-4D97-AF65-F5344CB8AC3E}">
        <p14:creationId xmlns:p14="http://schemas.microsoft.com/office/powerpoint/2010/main" val="3741328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600200"/>
            <a:ext cx="8610600" cy="4704686"/>
          </a:xfrm>
        </p:spPr>
        <p:txBody>
          <a:bodyPr>
            <a:normAutofit/>
          </a:bodyPr>
          <a:lstStyle/>
          <a:p>
            <a:pPr marL="457200" indent="-457200">
              <a:spcBef>
                <a:spcPts val="0"/>
              </a:spcBef>
              <a:buClrTx/>
              <a:buSzTx/>
              <a:defRPr/>
            </a:pPr>
            <a:r>
              <a:rPr lang="en-US" dirty="0" smtClean="0"/>
              <a:t>You </a:t>
            </a:r>
            <a:r>
              <a:rPr lang="en-US" dirty="0"/>
              <a:t>must obtain pre-approval from your supervisor before you begin any overtime work.  </a:t>
            </a:r>
          </a:p>
          <a:p>
            <a:pPr marL="0" lvl="0" indent="0">
              <a:spcBef>
                <a:spcPts val="0"/>
              </a:spcBef>
              <a:buClrTx/>
              <a:buSzTx/>
              <a:buNone/>
              <a:defRPr/>
            </a:pPr>
            <a:endParaRPr lang="en-US" dirty="0"/>
          </a:p>
          <a:p>
            <a:pPr marL="457200" indent="-457200">
              <a:spcBef>
                <a:spcPts val="0"/>
              </a:spcBef>
              <a:buClrTx/>
              <a:buSzTx/>
              <a:defRPr/>
            </a:pPr>
            <a:r>
              <a:rPr lang="en-US" dirty="0" smtClean="0"/>
              <a:t>If you </a:t>
            </a:r>
            <a:r>
              <a:rPr lang="en-US" dirty="0"/>
              <a:t>work unauthorized overtime, you </a:t>
            </a:r>
            <a:r>
              <a:rPr lang="en-US" dirty="0" smtClean="0"/>
              <a:t>will receive overtime, however, you may </a:t>
            </a:r>
            <a:r>
              <a:rPr lang="en-US" dirty="0"/>
              <a:t>be subject to disciplinary action.  </a:t>
            </a:r>
          </a:p>
        </p:txBody>
      </p:sp>
      <p:sp>
        <p:nvSpPr>
          <p:cNvPr id="3" name="Title 2"/>
          <p:cNvSpPr>
            <a:spLocks noGrp="1"/>
          </p:cNvSpPr>
          <p:nvPr>
            <p:ph type="title"/>
          </p:nvPr>
        </p:nvSpPr>
        <p:spPr/>
        <p:txBody>
          <a:bodyPr>
            <a:normAutofit fontScale="90000"/>
          </a:bodyPr>
          <a:lstStyle/>
          <a:p>
            <a:r>
              <a:rPr lang="en-US" dirty="0" smtClean="0">
                <a:solidFill>
                  <a:srgbClr val="FF0000"/>
                </a:solidFill>
              </a:rPr>
              <a:t>Caution:  </a:t>
            </a:r>
            <a:r>
              <a:rPr lang="en-US" dirty="0" smtClean="0"/>
              <a:t>Non-Exempt Employees</a:t>
            </a:r>
            <a:endParaRPr lang="en-US" dirty="0"/>
          </a:p>
        </p:txBody>
      </p:sp>
    </p:spTree>
    <p:extLst>
      <p:ext uri="{BB962C8B-B14F-4D97-AF65-F5344CB8AC3E}">
        <p14:creationId xmlns:p14="http://schemas.microsoft.com/office/powerpoint/2010/main" val="3512516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600200"/>
            <a:ext cx="8610600" cy="4704686"/>
          </a:xfrm>
        </p:spPr>
        <p:txBody>
          <a:bodyPr>
            <a:normAutofit/>
          </a:bodyPr>
          <a:lstStyle/>
          <a:p>
            <a:pPr marL="457200" indent="-457200">
              <a:spcBef>
                <a:spcPts val="0"/>
              </a:spcBef>
              <a:buClrTx/>
              <a:buSzTx/>
              <a:defRPr/>
            </a:pPr>
            <a:r>
              <a:rPr lang="en-US" dirty="0" smtClean="0"/>
              <a:t>You MUST report all hours worked.  </a:t>
            </a:r>
          </a:p>
          <a:p>
            <a:pPr marL="457200" indent="-457200">
              <a:spcBef>
                <a:spcPts val="0"/>
              </a:spcBef>
              <a:buClrTx/>
              <a:buSzTx/>
              <a:defRPr/>
            </a:pPr>
            <a:endParaRPr lang="en-US" dirty="0"/>
          </a:p>
          <a:p>
            <a:pPr marL="457200" indent="-457200">
              <a:spcBef>
                <a:spcPts val="0"/>
              </a:spcBef>
              <a:buClrTx/>
              <a:buSzTx/>
              <a:defRPr/>
            </a:pPr>
            <a:r>
              <a:rPr lang="en-US" dirty="0" smtClean="0"/>
              <a:t>You and your supervisor CANNOT waive your right to receive overtime.  </a:t>
            </a:r>
          </a:p>
          <a:p>
            <a:pPr marL="0" indent="0">
              <a:spcBef>
                <a:spcPts val="0"/>
              </a:spcBef>
              <a:buClrTx/>
              <a:buSzTx/>
              <a:buNone/>
              <a:defRPr/>
            </a:pPr>
            <a:endParaRPr lang="en-US" dirty="0"/>
          </a:p>
        </p:txBody>
      </p:sp>
      <p:sp>
        <p:nvSpPr>
          <p:cNvPr id="3" name="Title 2"/>
          <p:cNvSpPr>
            <a:spLocks noGrp="1"/>
          </p:cNvSpPr>
          <p:nvPr>
            <p:ph type="title"/>
          </p:nvPr>
        </p:nvSpPr>
        <p:spPr>
          <a:xfrm>
            <a:off x="266700" y="274638"/>
            <a:ext cx="8420100" cy="1143000"/>
          </a:xfrm>
        </p:spPr>
        <p:txBody>
          <a:bodyPr>
            <a:normAutofit fontScale="90000"/>
          </a:bodyPr>
          <a:lstStyle/>
          <a:p>
            <a:r>
              <a:rPr lang="en-US" dirty="0" smtClean="0">
                <a:solidFill>
                  <a:srgbClr val="FF0000"/>
                </a:solidFill>
              </a:rPr>
              <a:t>Important:  </a:t>
            </a:r>
            <a:r>
              <a:rPr lang="en-US" dirty="0" smtClean="0"/>
              <a:t>Non-Exempt Employees</a:t>
            </a:r>
            <a:endParaRPr lang="en-US" dirty="0"/>
          </a:p>
        </p:txBody>
      </p:sp>
    </p:spTree>
    <p:extLst>
      <p:ext uri="{BB962C8B-B14F-4D97-AF65-F5344CB8AC3E}">
        <p14:creationId xmlns:p14="http://schemas.microsoft.com/office/powerpoint/2010/main" val="1729623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0"/>
            <a:ext cx="8229600" cy="4876800"/>
          </a:xfrm>
        </p:spPr>
        <p:txBody>
          <a:bodyPr>
            <a:normAutofit/>
          </a:bodyPr>
          <a:lstStyle/>
          <a:p>
            <a:r>
              <a:rPr lang="en-US" dirty="0" smtClean="0"/>
              <a:t>Online resources are available for non-exempt employees </a:t>
            </a:r>
            <a:r>
              <a:rPr lang="en-US" dirty="0"/>
              <a:t>at </a:t>
            </a:r>
            <a:r>
              <a:rPr lang="en-US" dirty="0">
                <a:hlinkClick r:id="rId3"/>
              </a:rPr>
              <a:t>http://</a:t>
            </a:r>
            <a:r>
              <a:rPr lang="en-US" dirty="0" smtClean="0">
                <a:hlinkClick r:id="rId3"/>
              </a:rPr>
              <a:t>www.coastal.edu/intranet/hreo/flsa</a:t>
            </a:r>
            <a:endParaRPr lang="en-US" dirty="0" smtClean="0"/>
          </a:p>
          <a:p>
            <a:pPr marL="109728" indent="0">
              <a:buNone/>
            </a:pPr>
            <a:endParaRPr lang="en-US" dirty="0" smtClean="0"/>
          </a:p>
          <a:p>
            <a:r>
              <a:rPr lang="en-US" dirty="0" smtClean="0"/>
              <a:t>Non-Exempt employees should review CCU’s Minimum Wage and Overtime Policy (FAST-HREO-216)   </a:t>
            </a:r>
          </a:p>
          <a:p>
            <a:pPr marL="109728" indent="0">
              <a:buNone/>
            </a:pPr>
            <a:endParaRPr lang="en-US" dirty="0"/>
          </a:p>
        </p:txBody>
      </p:sp>
      <p:sp>
        <p:nvSpPr>
          <p:cNvPr id="3" name="Title 2"/>
          <p:cNvSpPr>
            <a:spLocks noGrp="1"/>
          </p:cNvSpPr>
          <p:nvPr>
            <p:ph type="title"/>
          </p:nvPr>
        </p:nvSpPr>
        <p:spPr>
          <a:xfrm>
            <a:off x="152400" y="274638"/>
            <a:ext cx="8991600" cy="1143000"/>
          </a:xfrm>
        </p:spPr>
        <p:txBody>
          <a:bodyPr>
            <a:normAutofit fontScale="90000"/>
          </a:bodyPr>
          <a:lstStyle/>
          <a:p>
            <a:pPr algn="ctr"/>
            <a:r>
              <a:rPr lang="en-US" dirty="0" smtClean="0"/>
              <a:t>Resources for </a:t>
            </a:r>
            <a:br>
              <a:rPr lang="en-US" dirty="0" smtClean="0"/>
            </a:br>
            <a:r>
              <a:rPr lang="en-US" dirty="0" smtClean="0"/>
              <a:t>Non-Exempt </a:t>
            </a:r>
            <a:r>
              <a:rPr lang="en-US" dirty="0"/>
              <a:t>Employees</a:t>
            </a:r>
          </a:p>
        </p:txBody>
      </p:sp>
    </p:spTree>
    <p:extLst>
      <p:ext uri="{BB962C8B-B14F-4D97-AF65-F5344CB8AC3E}">
        <p14:creationId xmlns:p14="http://schemas.microsoft.com/office/powerpoint/2010/main" val="3125935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For Assistance with FLSA:</a:t>
            </a:r>
            <a:endParaRPr lang="en-US" dirty="0"/>
          </a:p>
        </p:txBody>
      </p:sp>
      <p:sp>
        <p:nvSpPr>
          <p:cNvPr id="4" name="Content Placeholder 3"/>
          <p:cNvSpPr>
            <a:spLocks noGrp="1"/>
          </p:cNvSpPr>
          <p:nvPr>
            <p:ph idx="1"/>
          </p:nvPr>
        </p:nvSpPr>
        <p:spPr/>
        <p:txBody>
          <a:bodyPr/>
          <a:lstStyle/>
          <a:p>
            <a:r>
              <a:rPr lang="en-US" dirty="0" smtClean="0"/>
              <a:t>Questions about FLSA may be submitted to </a:t>
            </a:r>
            <a:r>
              <a:rPr lang="en-US" dirty="0" smtClean="0">
                <a:solidFill>
                  <a:schemeClr val="accent2"/>
                </a:solidFill>
              </a:rPr>
              <a:t>flsa@coastal.edu</a:t>
            </a:r>
            <a:r>
              <a:rPr lang="en-US" dirty="0" smtClean="0"/>
              <a:t> and will be forwarded to the appropriate person for response.</a:t>
            </a:r>
            <a:endParaRPr lang="en-US" dirty="0"/>
          </a:p>
        </p:txBody>
      </p:sp>
    </p:spTree>
    <p:extLst>
      <p:ext uri="{BB962C8B-B14F-4D97-AF65-F5344CB8AC3E}">
        <p14:creationId xmlns:p14="http://schemas.microsoft.com/office/powerpoint/2010/main" val="2635794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5562600"/>
            <a:ext cx="5715001" cy="1447800"/>
          </a:xfrm>
        </p:spPr>
        <p:txBody>
          <a:bodyPr>
            <a:normAutofit/>
          </a:bodyPr>
          <a:lstStyle/>
          <a:p>
            <a:r>
              <a:rPr lang="en-US" sz="2000" dirty="0" smtClean="0"/>
              <a:t>Go to webadvisor.coastal.edu</a:t>
            </a:r>
          </a:p>
          <a:p>
            <a:r>
              <a:rPr lang="en-US" sz="2000" dirty="0" smtClean="0"/>
              <a:t>Login with your user ID and password</a:t>
            </a:r>
          </a:p>
          <a:p>
            <a:r>
              <a:rPr lang="en-US" sz="2000" dirty="0" smtClean="0"/>
              <a:t>Click on “employees” </a:t>
            </a:r>
          </a:p>
        </p:txBody>
      </p:sp>
      <p:sp>
        <p:nvSpPr>
          <p:cNvPr id="3" name="Title 2"/>
          <p:cNvSpPr>
            <a:spLocks noGrp="1"/>
          </p:cNvSpPr>
          <p:nvPr>
            <p:ph type="title"/>
          </p:nvPr>
        </p:nvSpPr>
        <p:spPr>
          <a:xfrm>
            <a:off x="685800" y="1066800"/>
            <a:ext cx="7772400" cy="76200"/>
          </a:xfrm>
        </p:spPr>
        <p:txBody>
          <a:bodyPr>
            <a:normAutofit fontScale="90000"/>
          </a:bodyPr>
          <a:lstStyle/>
          <a:p>
            <a:r>
              <a:rPr lang="en-US" dirty="0" smtClean="0"/>
              <a:t>How will I report my time/leave as a non-exempt employee?</a:t>
            </a:r>
            <a:endParaRPr lang="en-US" sz="2200" dirty="0"/>
          </a:p>
        </p:txBody>
      </p:sp>
      <p:pic>
        <p:nvPicPr>
          <p:cNvPr id="4" name="Picture 3"/>
          <p:cNvPicPr>
            <a:picLocks noChangeAspect="1"/>
          </p:cNvPicPr>
          <p:nvPr/>
        </p:nvPicPr>
        <p:blipFill>
          <a:blip r:embed="rId3"/>
          <a:stretch>
            <a:fillRect/>
          </a:stretch>
        </p:blipFill>
        <p:spPr>
          <a:xfrm>
            <a:off x="1050420" y="1752600"/>
            <a:ext cx="6950580" cy="3810000"/>
          </a:xfrm>
          <a:prstGeom prst="rect">
            <a:avLst/>
          </a:prstGeom>
        </p:spPr>
      </p:pic>
    </p:spTree>
    <p:extLst>
      <p:ext uri="{BB962C8B-B14F-4D97-AF65-F5344CB8AC3E}">
        <p14:creationId xmlns:p14="http://schemas.microsoft.com/office/powerpoint/2010/main" val="1065799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610600" cy="4953000"/>
          </a:xfrm>
        </p:spPr>
        <p:txBody>
          <a:bodyPr>
            <a:normAutofit/>
          </a:bodyPr>
          <a:lstStyle/>
          <a:p>
            <a:r>
              <a:rPr lang="en-US" b="1" i="1" u="sng" dirty="0"/>
              <a:t>This </a:t>
            </a:r>
            <a:r>
              <a:rPr lang="en-US" b="1" i="1" u="sng" dirty="0" smtClean="0"/>
              <a:t>presentation </a:t>
            </a:r>
            <a:r>
              <a:rPr lang="en-US" b="1" i="1" u="sng" dirty="0"/>
              <a:t>is intended to provide general guidance regarding the Fair Labor Standards Act (FLSA) and its administration at Coastal Carolina University.  This </a:t>
            </a:r>
            <a:r>
              <a:rPr lang="en-US" b="1" i="1" u="sng" dirty="0" smtClean="0"/>
              <a:t>presentation is </a:t>
            </a:r>
            <a:r>
              <a:rPr lang="en-US" b="1" i="1" u="sng" dirty="0"/>
              <a:t>not considered to be a contract and is subject to change and/or interpretation as deemed necessary by Coastal Carolina University. </a:t>
            </a:r>
            <a:endParaRPr lang="en-US" i="1" dirty="0"/>
          </a:p>
          <a:p>
            <a:endParaRPr lang="en-US" dirty="0" smtClean="0"/>
          </a:p>
          <a:p>
            <a:r>
              <a:rPr lang="en-US" b="1" i="1" u="sng" dirty="0" smtClean="0"/>
              <a:t>This </a:t>
            </a:r>
            <a:r>
              <a:rPr lang="en-US" b="1" i="1" u="sng" dirty="0"/>
              <a:t>is not intended as legal advice and is primarily for the purpose of general guidance</a:t>
            </a:r>
            <a:r>
              <a:rPr lang="en-US" b="1" i="1" u="sng" dirty="0" smtClean="0"/>
              <a:t>. </a:t>
            </a:r>
            <a:endParaRPr lang="en-US" b="1" i="1" u="sng" dirty="0"/>
          </a:p>
        </p:txBody>
      </p:sp>
      <p:sp>
        <p:nvSpPr>
          <p:cNvPr id="3" name="Title 2"/>
          <p:cNvSpPr>
            <a:spLocks noGrp="1"/>
          </p:cNvSpPr>
          <p:nvPr>
            <p:ph type="title"/>
          </p:nvPr>
        </p:nvSpPr>
        <p:spPr/>
        <p:txBody>
          <a:bodyPr/>
          <a:lstStyle/>
          <a:p>
            <a:r>
              <a:rPr lang="en-US" dirty="0" smtClean="0"/>
              <a:t>Disclaimer</a:t>
            </a:r>
            <a:endParaRPr lang="en-US" dirty="0"/>
          </a:p>
        </p:txBody>
      </p:sp>
    </p:spTree>
    <p:extLst>
      <p:ext uri="{BB962C8B-B14F-4D97-AF65-F5344CB8AC3E}">
        <p14:creationId xmlns:p14="http://schemas.microsoft.com/office/powerpoint/2010/main" val="2158296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700" dirty="0">
                <a:solidFill>
                  <a:srgbClr val="666666"/>
                </a:solidFill>
              </a:rPr>
              <a:t>How will I report my </a:t>
            </a:r>
            <a:r>
              <a:rPr lang="en-US" sz="3700" dirty="0" smtClean="0">
                <a:solidFill>
                  <a:srgbClr val="666666"/>
                </a:solidFill>
              </a:rPr>
              <a:t>time/leave </a:t>
            </a:r>
            <a:r>
              <a:rPr lang="en-US" sz="3700" dirty="0">
                <a:solidFill>
                  <a:srgbClr val="666666"/>
                </a:solidFill>
              </a:rPr>
              <a:t>as a non-exempt employee? </a:t>
            </a:r>
            <a:endParaRPr lang="en-US" dirty="0"/>
          </a:p>
        </p:txBody>
      </p:sp>
      <p:pic>
        <p:nvPicPr>
          <p:cNvPr id="5" name="Picture 1"/>
          <p:cNvPicPr>
            <a:picLocks noChangeAspect="1" noChangeArrowheads="1"/>
          </p:cNvPicPr>
          <p:nvPr/>
        </p:nvPicPr>
        <p:blipFill>
          <a:blip r:embed="rId3"/>
          <a:srcRect/>
          <a:stretch>
            <a:fillRect/>
          </a:stretch>
        </p:blipFill>
        <p:spPr bwMode="auto">
          <a:xfrm>
            <a:off x="228600" y="1391512"/>
            <a:ext cx="8686800" cy="4710113"/>
          </a:xfrm>
          <a:prstGeom prst="rect">
            <a:avLst/>
          </a:prstGeom>
          <a:noFill/>
          <a:ln w="9525">
            <a:noFill/>
            <a:miter lim="800000"/>
            <a:headEnd/>
            <a:tailEnd/>
          </a:ln>
        </p:spPr>
      </p:pic>
    </p:spTree>
    <p:extLst>
      <p:ext uri="{BB962C8B-B14F-4D97-AF65-F5344CB8AC3E}">
        <p14:creationId xmlns:p14="http://schemas.microsoft.com/office/powerpoint/2010/main" val="3690055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264995" y="1447800"/>
            <a:ext cx="8614009" cy="4141226"/>
          </a:xfrm>
          <a:prstGeom prst="rect">
            <a:avLst/>
          </a:prstGeom>
        </p:spPr>
      </p:pic>
      <p:sp>
        <p:nvSpPr>
          <p:cNvPr id="6" name="Title 5"/>
          <p:cNvSpPr>
            <a:spLocks noGrp="1"/>
          </p:cNvSpPr>
          <p:nvPr>
            <p:ph type="title"/>
          </p:nvPr>
        </p:nvSpPr>
        <p:spPr>
          <a:xfrm>
            <a:off x="649404" y="533400"/>
            <a:ext cx="8229600" cy="1143000"/>
          </a:xfrm>
        </p:spPr>
        <p:txBody>
          <a:bodyPr>
            <a:normAutofit fontScale="90000"/>
          </a:bodyPr>
          <a:lstStyle/>
          <a:p>
            <a:r>
              <a:rPr lang="en-US" sz="3700" dirty="0">
                <a:solidFill>
                  <a:srgbClr val="666666"/>
                </a:solidFill>
              </a:rPr>
              <a:t>How will I report my </a:t>
            </a:r>
            <a:r>
              <a:rPr lang="en-US" sz="3700" dirty="0" smtClean="0">
                <a:solidFill>
                  <a:srgbClr val="666666"/>
                </a:solidFill>
              </a:rPr>
              <a:t>time/leave </a:t>
            </a:r>
            <a:r>
              <a:rPr lang="en-US" sz="3700" dirty="0">
                <a:solidFill>
                  <a:srgbClr val="666666"/>
                </a:solidFill>
              </a:rPr>
              <a:t>as a non-exempt employee? </a:t>
            </a:r>
            <a:br>
              <a:rPr lang="en-US" sz="3700" dirty="0">
                <a:solidFill>
                  <a:srgbClr val="666666"/>
                </a:solidFill>
              </a:rPr>
            </a:br>
            <a:endParaRPr lang="en-US" dirty="0"/>
          </a:p>
        </p:txBody>
      </p:sp>
    </p:spTree>
    <p:extLst>
      <p:ext uri="{BB962C8B-B14F-4D97-AF65-F5344CB8AC3E}">
        <p14:creationId xmlns:p14="http://schemas.microsoft.com/office/powerpoint/2010/main" val="271943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6751" y="34834"/>
            <a:ext cx="8229600" cy="1143000"/>
          </a:xfrm>
        </p:spPr>
        <p:txBody>
          <a:bodyPr>
            <a:normAutofit fontScale="90000"/>
          </a:bodyPr>
          <a:lstStyle/>
          <a:p>
            <a:pPr algn="ctr"/>
            <a:r>
              <a:rPr lang="en-US" sz="3700" dirty="0" smtClean="0">
                <a:solidFill>
                  <a:srgbClr val="666666"/>
                </a:solidFill>
              </a:rPr>
              <a:t>Time Entry Form</a:t>
            </a:r>
            <a:r>
              <a:rPr lang="en-US" sz="3700" dirty="0">
                <a:solidFill>
                  <a:srgbClr val="666666"/>
                </a:solidFill>
              </a:rPr>
              <a:t/>
            </a:r>
            <a:br>
              <a:rPr lang="en-US" sz="3700" dirty="0">
                <a:solidFill>
                  <a:srgbClr val="666666"/>
                </a:solidFill>
              </a:rPr>
            </a:br>
            <a:endParaRPr lang="en-US" dirty="0"/>
          </a:p>
        </p:txBody>
      </p:sp>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386752" y="762000"/>
            <a:ext cx="8452448" cy="5410200"/>
          </a:xfrm>
          <a:prstGeom prst="rect">
            <a:avLst/>
          </a:prstGeom>
        </p:spPr>
      </p:pic>
    </p:spTree>
    <p:extLst>
      <p:ext uri="{BB962C8B-B14F-4D97-AF65-F5344CB8AC3E}">
        <p14:creationId xmlns:p14="http://schemas.microsoft.com/office/powerpoint/2010/main" val="1840875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must report all hours worked each day.</a:t>
            </a:r>
          </a:p>
          <a:p>
            <a:endParaRPr lang="en-US" dirty="0"/>
          </a:p>
          <a:p>
            <a:r>
              <a:rPr lang="en-US" dirty="0" smtClean="0"/>
              <a:t>The system will automatically compute overtime.  </a:t>
            </a:r>
          </a:p>
          <a:p>
            <a:endParaRPr lang="en-US" dirty="0"/>
          </a:p>
          <a:p>
            <a:endParaRPr lang="en-US" dirty="0" smtClean="0"/>
          </a:p>
        </p:txBody>
      </p:sp>
      <p:sp>
        <p:nvSpPr>
          <p:cNvPr id="3" name="Title 2"/>
          <p:cNvSpPr>
            <a:spLocks noGrp="1"/>
          </p:cNvSpPr>
          <p:nvPr>
            <p:ph type="title"/>
          </p:nvPr>
        </p:nvSpPr>
        <p:spPr/>
        <p:txBody>
          <a:bodyPr/>
          <a:lstStyle/>
          <a:p>
            <a:r>
              <a:rPr lang="en-US" dirty="0" smtClean="0"/>
              <a:t>Reporting Hours Worked	</a:t>
            </a:r>
            <a:endParaRPr lang="en-US" dirty="0"/>
          </a:p>
        </p:txBody>
      </p:sp>
    </p:spTree>
    <p:extLst>
      <p:ext uri="{BB962C8B-B14F-4D97-AF65-F5344CB8AC3E}">
        <p14:creationId xmlns:p14="http://schemas.microsoft.com/office/powerpoint/2010/main" val="3273099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Payroll FAQs for Salaried, Non-Exempt Employees</a:t>
            </a:r>
            <a:endParaRPr lang="en-US" dirty="0"/>
          </a:p>
        </p:txBody>
      </p:sp>
      <p:sp>
        <p:nvSpPr>
          <p:cNvPr id="4" name="Content Placeholder 3"/>
          <p:cNvSpPr>
            <a:spLocks noGrp="1"/>
          </p:cNvSpPr>
          <p:nvPr>
            <p:ph idx="1"/>
          </p:nvPr>
        </p:nvSpPr>
        <p:spPr>
          <a:xfrm>
            <a:off x="391886" y="1828800"/>
            <a:ext cx="8229600" cy="4525963"/>
          </a:xfrm>
        </p:spPr>
        <p:txBody>
          <a:bodyPr/>
          <a:lstStyle/>
          <a:p>
            <a:r>
              <a:rPr lang="en-US" sz="2800" dirty="0" smtClean="0"/>
              <a:t>What </a:t>
            </a:r>
            <a:r>
              <a:rPr lang="en-US" sz="2800" dirty="0"/>
              <a:t>happens if I don’t complete my electric time/leave form by the deadline</a:t>
            </a:r>
            <a:r>
              <a:rPr lang="en-US" sz="2800" dirty="0" smtClean="0"/>
              <a:t>?</a:t>
            </a:r>
          </a:p>
          <a:p>
            <a:endParaRPr lang="en-US" sz="2800" dirty="0"/>
          </a:p>
          <a:p>
            <a:r>
              <a:rPr lang="en-US" sz="2800" dirty="0"/>
              <a:t>Will my pay be impacted in any way? </a:t>
            </a:r>
          </a:p>
          <a:p>
            <a:endParaRPr lang="en-US" sz="2800" dirty="0" smtClean="0"/>
          </a:p>
          <a:p>
            <a:endParaRPr lang="en-US" sz="2800" b="1" dirty="0" smtClean="0"/>
          </a:p>
          <a:p>
            <a:endParaRPr lang="en-US" sz="2800" b="1" dirty="0"/>
          </a:p>
          <a:p>
            <a:endParaRPr lang="en-US" sz="2800" dirty="0"/>
          </a:p>
        </p:txBody>
      </p:sp>
    </p:spTree>
    <p:extLst>
      <p:ext uri="{BB962C8B-B14F-4D97-AF65-F5344CB8AC3E}">
        <p14:creationId xmlns:p14="http://schemas.microsoft.com/office/powerpoint/2010/main" val="3775528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Payroll FAQs for Salaried, Non-Exempt Employees</a:t>
            </a:r>
            <a:endParaRPr lang="en-US" dirty="0"/>
          </a:p>
        </p:txBody>
      </p:sp>
      <p:sp>
        <p:nvSpPr>
          <p:cNvPr id="4" name="Content Placeholder 3"/>
          <p:cNvSpPr>
            <a:spLocks noGrp="1"/>
          </p:cNvSpPr>
          <p:nvPr>
            <p:ph idx="1"/>
          </p:nvPr>
        </p:nvSpPr>
        <p:spPr>
          <a:xfrm>
            <a:off x="391886" y="1828800"/>
            <a:ext cx="8229600" cy="4525963"/>
          </a:xfrm>
        </p:spPr>
        <p:txBody>
          <a:bodyPr>
            <a:normAutofit/>
          </a:bodyPr>
          <a:lstStyle/>
          <a:p>
            <a:r>
              <a:rPr lang="en-US" sz="2800" dirty="0" smtClean="0"/>
              <a:t>How </a:t>
            </a:r>
            <a:r>
              <a:rPr lang="en-US" sz="2800" dirty="0"/>
              <a:t>can I make sure that my pay processes correctly? </a:t>
            </a:r>
          </a:p>
          <a:p>
            <a:pPr marL="109728" indent="0">
              <a:buNone/>
            </a:pPr>
            <a:endParaRPr lang="en-US" sz="2800" dirty="0" smtClean="0"/>
          </a:p>
          <a:p>
            <a:r>
              <a:rPr lang="en-US" sz="2800" dirty="0"/>
              <a:t>Who can I call if I have any questions about </a:t>
            </a:r>
            <a:r>
              <a:rPr lang="en-US" sz="2800" dirty="0" smtClean="0"/>
              <a:t>time and/or leave reporting?</a:t>
            </a:r>
          </a:p>
          <a:p>
            <a:pPr marL="109728" indent="0">
              <a:buNone/>
            </a:pPr>
            <a:endParaRPr lang="en-US" sz="2800" dirty="0"/>
          </a:p>
          <a:p>
            <a:endParaRPr lang="en-US" sz="2800" b="1" dirty="0"/>
          </a:p>
          <a:p>
            <a:endParaRPr lang="en-US" sz="2800" dirty="0"/>
          </a:p>
        </p:txBody>
      </p:sp>
    </p:spTree>
    <p:extLst>
      <p:ext uri="{BB962C8B-B14F-4D97-AF65-F5344CB8AC3E}">
        <p14:creationId xmlns:p14="http://schemas.microsoft.com/office/powerpoint/2010/main" val="1559947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Thank you for your participation in this important training program!</a:t>
            </a:r>
            <a:endParaRPr lang="en-US" dirty="0"/>
          </a:p>
        </p:txBody>
      </p:sp>
    </p:spTree>
    <p:extLst>
      <p:ext uri="{BB962C8B-B14F-4D97-AF65-F5344CB8AC3E}">
        <p14:creationId xmlns:p14="http://schemas.microsoft.com/office/powerpoint/2010/main" val="877031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334000"/>
          </a:xfrm>
        </p:spPr>
        <p:txBody>
          <a:bodyPr>
            <a:normAutofit/>
          </a:bodyPr>
          <a:lstStyle/>
          <a:p>
            <a:endParaRPr lang="en-US" dirty="0" smtClean="0"/>
          </a:p>
          <a:p>
            <a:r>
              <a:rPr lang="en-US" dirty="0" smtClean="0"/>
              <a:t>Fair Labor Standard Act</a:t>
            </a:r>
          </a:p>
          <a:p>
            <a:endParaRPr lang="en-US" dirty="0" smtClean="0"/>
          </a:p>
          <a:p>
            <a:r>
              <a:rPr lang="en-US" dirty="0" smtClean="0"/>
              <a:t>Why is this information important to you?</a:t>
            </a:r>
          </a:p>
        </p:txBody>
      </p:sp>
      <p:sp>
        <p:nvSpPr>
          <p:cNvPr id="2" name="Title 1"/>
          <p:cNvSpPr>
            <a:spLocks noGrp="1"/>
          </p:cNvSpPr>
          <p:nvPr>
            <p:ph type="title"/>
          </p:nvPr>
        </p:nvSpPr>
        <p:spPr/>
        <p:txBody>
          <a:bodyPr>
            <a:normAutofit fontScale="90000"/>
          </a:bodyPr>
          <a:lstStyle/>
          <a:p>
            <a:r>
              <a:rPr lang="en-US" dirty="0" smtClean="0"/>
              <a:t>What is the Fair Labor Standards Act?  </a:t>
            </a:r>
            <a:endParaRPr lang="en-US" dirty="0"/>
          </a:p>
        </p:txBody>
      </p:sp>
    </p:spTree>
    <p:extLst>
      <p:ext uri="{BB962C8B-B14F-4D97-AF65-F5344CB8AC3E}">
        <p14:creationId xmlns:p14="http://schemas.microsoft.com/office/powerpoint/2010/main" val="565645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077200" cy="5029200"/>
          </a:xfrm>
        </p:spPr>
        <p:txBody>
          <a:bodyPr>
            <a:normAutofit/>
          </a:bodyPr>
          <a:lstStyle/>
          <a:p>
            <a:pPr marL="109728" indent="0">
              <a:buNone/>
            </a:pPr>
            <a:r>
              <a:rPr lang="en-US" sz="2800" dirty="0" smtClean="0">
                <a:solidFill>
                  <a:srgbClr val="000000"/>
                </a:solidFill>
                <a:latin typeface="Arial" panose="020B0604020202020204" pitchFamily="34" charset="0"/>
              </a:rPr>
              <a:t>  </a:t>
            </a:r>
            <a:endParaRPr lang="en-US" sz="2800" dirty="0"/>
          </a:p>
          <a:p>
            <a:r>
              <a:rPr lang="en-US" sz="2800" dirty="0" smtClean="0"/>
              <a:t>Non-Exempt: Covered by FLSA</a:t>
            </a:r>
          </a:p>
          <a:p>
            <a:pPr marL="393192" lvl="1" indent="0">
              <a:buNone/>
            </a:pPr>
            <a:endParaRPr lang="en-US" dirty="0"/>
          </a:p>
          <a:p>
            <a:r>
              <a:rPr lang="en-US" sz="2800" dirty="0" smtClean="0">
                <a:solidFill>
                  <a:srgbClr val="000000"/>
                </a:solidFill>
                <a:latin typeface="Arial" panose="020B0604020202020204" pitchFamily="34" charset="0"/>
              </a:rPr>
              <a:t>Exempt:  Not covered by FLSA</a:t>
            </a:r>
          </a:p>
        </p:txBody>
      </p:sp>
      <p:sp>
        <p:nvSpPr>
          <p:cNvPr id="2" name="Title 1"/>
          <p:cNvSpPr>
            <a:spLocks noGrp="1"/>
          </p:cNvSpPr>
          <p:nvPr>
            <p:ph type="title"/>
          </p:nvPr>
        </p:nvSpPr>
        <p:spPr/>
        <p:txBody>
          <a:bodyPr>
            <a:normAutofit/>
          </a:bodyPr>
          <a:lstStyle/>
          <a:p>
            <a:r>
              <a:rPr lang="en-US" dirty="0" smtClean="0"/>
              <a:t>Definitions</a:t>
            </a:r>
            <a:endParaRPr lang="en-US" dirty="0"/>
          </a:p>
        </p:txBody>
      </p:sp>
    </p:spTree>
    <p:extLst>
      <p:ext uri="{BB962C8B-B14F-4D97-AF65-F5344CB8AC3E}">
        <p14:creationId xmlns:p14="http://schemas.microsoft.com/office/powerpoint/2010/main" val="672726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r>
              <a:rPr lang="en-US" dirty="0" smtClean="0"/>
              <a:t>Effective July 24, 2009, the minimum wage was established at $7.25/hour.</a:t>
            </a:r>
          </a:p>
          <a:p>
            <a:pPr marL="109728" indent="0">
              <a:buNone/>
            </a:pPr>
            <a:endParaRPr lang="en-US" dirty="0"/>
          </a:p>
          <a:p>
            <a:pPr marL="109728" indent="0">
              <a:buNone/>
            </a:pPr>
            <a:r>
              <a:rPr lang="en-US" dirty="0" smtClean="0"/>
              <a:t>Non-exempt employees must receive at least that rate per hour.  </a:t>
            </a:r>
          </a:p>
          <a:p>
            <a:pPr marL="109728" indent="0">
              <a:buNone/>
            </a:pPr>
            <a:endParaRPr lang="en-US" dirty="0"/>
          </a:p>
          <a:p>
            <a:pPr marL="109728" indent="0">
              <a:buNone/>
            </a:pPr>
            <a:r>
              <a:rPr lang="en-US" dirty="0" smtClean="0"/>
              <a:t>The new FLSA rules do NOT impact your current pay rate.</a:t>
            </a:r>
            <a:endParaRPr lang="en-US" dirty="0"/>
          </a:p>
        </p:txBody>
      </p:sp>
      <p:sp>
        <p:nvSpPr>
          <p:cNvPr id="2" name="Title 1"/>
          <p:cNvSpPr>
            <a:spLocks noGrp="1"/>
          </p:cNvSpPr>
          <p:nvPr>
            <p:ph type="title"/>
          </p:nvPr>
        </p:nvSpPr>
        <p:spPr/>
        <p:txBody>
          <a:bodyPr/>
          <a:lstStyle/>
          <a:p>
            <a:r>
              <a:rPr lang="en-US" dirty="0" smtClean="0"/>
              <a:t>Minimum Wage Requirement</a:t>
            </a:r>
            <a:endParaRPr lang="en-US" dirty="0"/>
          </a:p>
        </p:txBody>
      </p:sp>
    </p:spTree>
    <p:extLst>
      <p:ext uri="{BB962C8B-B14F-4D97-AF65-F5344CB8AC3E}">
        <p14:creationId xmlns:p14="http://schemas.microsoft.com/office/powerpoint/2010/main" val="1648082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Vacation, Holiday, Severance or Sick Pay </a:t>
            </a:r>
            <a:br>
              <a:rPr lang="en-US" dirty="0" smtClean="0"/>
            </a:br>
            <a:endParaRPr lang="en-US" dirty="0" smtClean="0"/>
          </a:p>
          <a:p>
            <a:r>
              <a:rPr lang="en-US" dirty="0" smtClean="0"/>
              <a:t>Meals or Rest Periods</a:t>
            </a:r>
            <a:br>
              <a:rPr lang="en-US" dirty="0" smtClean="0"/>
            </a:br>
            <a:endParaRPr lang="en-US" dirty="0" smtClean="0"/>
          </a:p>
          <a:p>
            <a:r>
              <a:rPr lang="en-US" dirty="0" smtClean="0"/>
              <a:t>Premium Pay for Weekend or Holiday Work </a:t>
            </a:r>
            <a:br>
              <a:rPr lang="en-US" dirty="0" smtClean="0"/>
            </a:br>
            <a:endParaRPr lang="en-US" dirty="0" smtClean="0"/>
          </a:p>
          <a:p>
            <a:r>
              <a:rPr lang="en-US" dirty="0" smtClean="0"/>
              <a:t>Pay Raises </a:t>
            </a:r>
            <a:br>
              <a:rPr lang="en-US" dirty="0" smtClean="0"/>
            </a:br>
            <a:endParaRPr lang="en-US" dirty="0" smtClean="0"/>
          </a:p>
          <a:p>
            <a:r>
              <a:rPr lang="en-US" dirty="0" smtClean="0"/>
              <a:t>Immediate Payment if Separated from Employment</a:t>
            </a:r>
            <a:endParaRPr lang="en-US" dirty="0"/>
          </a:p>
        </p:txBody>
      </p:sp>
      <p:sp>
        <p:nvSpPr>
          <p:cNvPr id="2" name="Title 1"/>
          <p:cNvSpPr>
            <a:spLocks noGrp="1"/>
          </p:cNvSpPr>
          <p:nvPr>
            <p:ph type="title"/>
          </p:nvPr>
        </p:nvSpPr>
        <p:spPr/>
        <p:txBody>
          <a:bodyPr/>
          <a:lstStyle/>
          <a:p>
            <a:r>
              <a:rPr lang="en-US" dirty="0" smtClean="0"/>
              <a:t>FLSA Does Not Require</a:t>
            </a:r>
            <a:endParaRPr lang="en-US" dirty="0"/>
          </a:p>
        </p:txBody>
      </p:sp>
    </p:spTree>
    <p:extLst>
      <p:ext uri="{BB962C8B-B14F-4D97-AF65-F5344CB8AC3E}">
        <p14:creationId xmlns:p14="http://schemas.microsoft.com/office/powerpoint/2010/main" val="3128001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work week is 7 consecutive, 24 hour periods. </a:t>
            </a:r>
            <a:br>
              <a:rPr lang="en-US" dirty="0" smtClean="0"/>
            </a:br>
            <a:endParaRPr lang="en-US" dirty="0" smtClean="0"/>
          </a:p>
          <a:p>
            <a:r>
              <a:rPr lang="en-US" dirty="0" smtClean="0"/>
              <a:t>CCU’s work week begins at 12:01 am Sunday and ends at midnight the following Saturday.</a:t>
            </a:r>
            <a:br>
              <a:rPr lang="en-US" dirty="0" smtClean="0"/>
            </a:br>
            <a:r>
              <a:rPr lang="en-US" dirty="0" smtClean="0"/>
              <a:t> </a:t>
            </a:r>
          </a:p>
          <a:p>
            <a:r>
              <a:rPr lang="en-US" dirty="0" smtClean="0"/>
              <a:t>Each work week stands by itself in determining overtime compensation for Non-Exempt employees. </a:t>
            </a:r>
            <a:endParaRPr lang="en-US" dirty="0"/>
          </a:p>
        </p:txBody>
      </p:sp>
      <p:sp>
        <p:nvSpPr>
          <p:cNvPr id="2" name="Title 1"/>
          <p:cNvSpPr>
            <a:spLocks noGrp="1"/>
          </p:cNvSpPr>
          <p:nvPr>
            <p:ph type="title"/>
          </p:nvPr>
        </p:nvSpPr>
        <p:spPr/>
        <p:txBody>
          <a:bodyPr/>
          <a:lstStyle/>
          <a:p>
            <a:r>
              <a:rPr lang="en-US" dirty="0" smtClean="0"/>
              <a:t>What is a Work Week?</a:t>
            </a:r>
            <a:endParaRPr lang="en-US" dirty="0"/>
          </a:p>
        </p:txBody>
      </p:sp>
    </p:spTree>
    <p:extLst>
      <p:ext uri="{BB962C8B-B14F-4D97-AF65-F5344CB8AC3E}">
        <p14:creationId xmlns:p14="http://schemas.microsoft.com/office/powerpoint/2010/main" val="4038327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Certain CCU sworn law </a:t>
            </a:r>
            <a:r>
              <a:rPr lang="en-US" dirty="0"/>
              <a:t>e</a:t>
            </a:r>
            <a:r>
              <a:rPr lang="en-US" dirty="0" smtClean="0"/>
              <a:t>nforcement officers may work a variable schedule.</a:t>
            </a:r>
          </a:p>
          <a:p>
            <a:r>
              <a:rPr lang="en-US" dirty="0" smtClean="0"/>
              <a:t>A 14-day work period (80 hours) that begins at 12:01 am Sunday and ends 14 days later at midnight.</a:t>
            </a:r>
            <a:endParaRPr lang="en-US" dirty="0"/>
          </a:p>
        </p:txBody>
      </p:sp>
      <p:sp>
        <p:nvSpPr>
          <p:cNvPr id="2" name="Title 1"/>
          <p:cNvSpPr>
            <a:spLocks noGrp="1"/>
          </p:cNvSpPr>
          <p:nvPr>
            <p:ph type="title"/>
          </p:nvPr>
        </p:nvSpPr>
        <p:spPr/>
        <p:txBody>
          <a:bodyPr/>
          <a:lstStyle/>
          <a:p>
            <a:r>
              <a:rPr lang="en-US" dirty="0" smtClean="0"/>
              <a:t>Exception to the Work Week</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0"/>
            <a:ext cx="6096000" cy="207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828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r>
              <a:rPr lang="en-US" dirty="0"/>
              <a:t>For most employees, </a:t>
            </a:r>
            <a:r>
              <a:rPr lang="en-US" dirty="0" smtClean="0"/>
              <a:t>the FLSA designation of exempt </a:t>
            </a:r>
            <a:r>
              <a:rPr lang="en-US" dirty="0"/>
              <a:t>or </a:t>
            </a:r>
            <a:r>
              <a:rPr lang="en-US" dirty="0" smtClean="0"/>
              <a:t>non-exempt </a:t>
            </a:r>
            <a:r>
              <a:rPr lang="en-US" dirty="0"/>
              <a:t>depends </a:t>
            </a:r>
            <a:r>
              <a:rPr lang="en-US" dirty="0" smtClean="0"/>
              <a:t>on:</a:t>
            </a:r>
          </a:p>
          <a:p>
            <a:pPr marL="109728" indent="0">
              <a:buNone/>
            </a:pPr>
            <a:endParaRPr lang="en-US" sz="1200" dirty="0" smtClean="0"/>
          </a:p>
          <a:p>
            <a:pPr marL="109728" indent="0">
              <a:buNone/>
            </a:pPr>
            <a:r>
              <a:rPr lang="en-US" dirty="0" smtClean="0"/>
              <a:t>(a) how </a:t>
            </a:r>
            <a:r>
              <a:rPr lang="en-US" dirty="0"/>
              <a:t>much they are </a:t>
            </a:r>
            <a:r>
              <a:rPr lang="en-US" dirty="0" smtClean="0"/>
              <a:t>paid; </a:t>
            </a:r>
          </a:p>
          <a:p>
            <a:pPr marL="109728" indent="0">
              <a:buNone/>
            </a:pPr>
            <a:r>
              <a:rPr lang="en-US" dirty="0" smtClean="0"/>
              <a:t>(</a:t>
            </a:r>
            <a:r>
              <a:rPr lang="en-US" dirty="0"/>
              <a:t>b) how they are </a:t>
            </a:r>
            <a:r>
              <a:rPr lang="en-US" dirty="0" smtClean="0"/>
              <a:t>paid; and                                               (</a:t>
            </a:r>
            <a:r>
              <a:rPr lang="en-US" dirty="0"/>
              <a:t>c) what kind of work they do</a:t>
            </a:r>
            <a:r>
              <a:rPr lang="en-US" dirty="0" smtClean="0"/>
              <a:t>.</a:t>
            </a:r>
          </a:p>
          <a:p>
            <a:pPr marL="109728" indent="0">
              <a:buNone/>
            </a:pPr>
            <a:endParaRPr lang="en-US" dirty="0"/>
          </a:p>
          <a:p>
            <a:pPr marL="109728" indent="0">
              <a:buNone/>
            </a:pPr>
            <a:r>
              <a:rPr lang="en-US" dirty="0" smtClean="0"/>
              <a:t>More details to follow.</a:t>
            </a:r>
            <a:endParaRPr lang="en-US" dirty="0"/>
          </a:p>
        </p:txBody>
      </p:sp>
      <p:sp>
        <p:nvSpPr>
          <p:cNvPr id="2" name="Title 1"/>
          <p:cNvSpPr>
            <a:spLocks noGrp="1"/>
          </p:cNvSpPr>
          <p:nvPr>
            <p:ph type="title"/>
          </p:nvPr>
        </p:nvSpPr>
        <p:spPr/>
        <p:txBody>
          <a:bodyPr>
            <a:normAutofit/>
          </a:bodyPr>
          <a:lstStyle/>
          <a:p>
            <a:r>
              <a:rPr lang="en-US" dirty="0" smtClean="0"/>
              <a:t>Determining FLSA Status</a:t>
            </a:r>
            <a:endParaRPr lang="en-US" dirty="0"/>
          </a:p>
        </p:txBody>
      </p:sp>
    </p:spTree>
    <p:extLst>
      <p:ext uri="{BB962C8B-B14F-4D97-AF65-F5344CB8AC3E}">
        <p14:creationId xmlns:p14="http://schemas.microsoft.com/office/powerpoint/2010/main" val="38223534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666666"/>
      </a:dk2>
      <a:lt2>
        <a:srgbClr val="D2D2D2"/>
      </a:lt2>
      <a:accent1>
        <a:srgbClr val="008080"/>
      </a:accent1>
      <a:accent2>
        <a:srgbClr val="009999"/>
      </a:accent2>
      <a:accent3>
        <a:srgbClr val="9C007F"/>
      </a:accent3>
      <a:accent4>
        <a:srgbClr val="68007F"/>
      </a:accent4>
      <a:accent5>
        <a:srgbClr val="005BD3"/>
      </a:accent5>
      <a:accent6>
        <a:srgbClr val="00349E"/>
      </a:accent6>
      <a:hlink>
        <a:srgbClr val="17BBFD"/>
      </a:hlink>
      <a:folHlink>
        <a:srgbClr val="FF79C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800</TotalTime>
  <Words>3512</Words>
  <Application>Microsoft Office PowerPoint</Application>
  <PresentationFormat>On-screen Show (4:3)</PresentationFormat>
  <Paragraphs>292</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Lucida Sans Unicode</vt:lpstr>
      <vt:lpstr>Verdana</vt:lpstr>
      <vt:lpstr>Wingdings 2</vt:lpstr>
      <vt:lpstr>Wingdings 3</vt:lpstr>
      <vt:lpstr>Concourse</vt:lpstr>
      <vt:lpstr>Fair Labor Standards Act (FLSA)   Non-Exempt Employee Overview</vt:lpstr>
      <vt:lpstr>Disclaimer</vt:lpstr>
      <vt:lpstr>What is the Fair Labor Standards Act?  </vt:lpstr>
      <vt:lpstr>Definitions</vt:lpstr>
      <vt:lpstr>Minimum Wage Requirement</vt:lpstr>
      <vt:lpstr>FLSA Does Not Require</vt:lpstr>
      <vt:lpstr>What is a Work Week?</vt:lpstr>
      <vt:lpstr>Exception to the Work Week</vt:lpstr>
      <vt:lpstr>Determining FLSA Status</vt:lpstr>
      <vt:lpstr>Non-Exempt vs. Exempt</vt:lpstr>
      <vt:lpstr>Exempt or Non-Exempt?</vt:lpstr>
      <vt:lpstr>Non-Exempt Employees</vt:lpstr>
      <vt:lpstr>What is Compensable Time for Non-Exempt Employees?</vt:lpstr>
      <vt:lpstr>What is Compensable Time for Non-Exempt Employees?</vt:lpstr>
      <vt:lpstr>Caution:  Non-Exempt Employees</vt:lpstr>
      <vt:lpstr>Important:  Non-Exempt Employees</vt:lpstr>
      <vt:lpstr>Resources for  Non-Exempt Employees</vt:lpstr>
      <vt:lpstr>For Assistance with FLSA:</vt:lpstr>
      <vt:lpstr>How will I report my time/leave as a non-exempt employee?</vt:lpstr>
      <vt:lpstr>How will I report my time/leave as a non-exempt employee? </vt:lpstr>
      <vt:lpstr>How will I report my time/leave as a non-exempt employee?  </vt:lpstr>
      <vt:lpstr>Time Entry Form </vt:lpstr>
      <vt:lpstr>Reporting Hours Worked </vt:lpstr>
      <vt:lpstr>Payroll FAQs for Salaried, Non-Exempt Employees</vt:lpstr>
      <vt:lpstr>Payroll FAQs for Salaried, Non-Exempt Employees</vt:lpstr>
      <vt:lpstr>Thank you for your participation in this important training program!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Labor Standards Act (FLSA) Overview</dc:title>
  <dc:creator>Windows User</dc:creator>
  <cp:lastModifiedBy>John Dooley</cp:lastModifiedBy>
  <cp:revision>83</cp:revision>
  <dcterms:created xsi:type="dcterms:W3CDTF">2016-08-11T18:02:43Z</dcterms:created>
  <dcterms:modified xsi:type="dcterms:W3CDTF">2017-10-12T12:03:13Z</dcterms:modified>
</cp:coreProperties>
</file>