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9781D-FC1A-4C6F-B8D4-EE4B819FA1E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16A1B-7E66-4F5E-86D6-45BF95D8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2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888" indent="-288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70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925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1213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04AF2C-D094-4C4D-902E-8FF71DFECCCB}" type="slidenum">
              <a:rPr lang="en-US" altLang="en-US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addition to CCU text alerts site, another important website is “Workplace.” Workplace is the HR-specific website where employees can view: announcements, personalized benefits statements, University holiday schedule, discounts, and more. The next few slides show benefits including leave information, retirement, and Life Services EAP that are available for temporary employees.</a:t>
            </a:r>
          </a:p>
        </p:txBody>
      </p:sp>
    </p:spTree>
    <p:extLst>
      <p:ext uri="{BB962C8B-B14F-4D97-AF65-F5344CB8AC3E}">
        <p14:creationId xmlns:p14="http://schemas.microsoft.com/office/powerpoint/2010/main" val="3646698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888" indent="-288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70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925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1213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04AF2C-D094-4C4D-902E-8FF71DFECCCB}" type="slidenum">
              <a:rPr lang="en-US" altLang="en-US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addition to CCU text alerts site, another important website is “Workplace.” Workplace is the HR-specific website where employees can view: announcements, personalized benefits statements, University holiday schedule, discounts, and more. The next few slides show benefits including leave information, retirement, and Life Services EAP that are available for temporary employees.</a:t>
            </a:r>
          </a:p>
        </p:txBody>
      </p:sp>
    </p:spTree>
    <p:extLst>
      <p:ext uri="{BB962C8B-B14F-4D97-AF65-F5344CB8AC3E}">
        <p14:creationId xmlns:p14="http://schemas.microsoft.com/office/powerpoint/2010/main" val="4195037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888" indent="-288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70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925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1213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04AF2C-D094-4C4D-902E-8FF71DFECCCB}" type="slidenum">
              <a:rPr lang="en-US" altLang="en-US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addition to CCU text alerts site, another important website is “Workplace.” Workplace is the HR-specific website where employees can view: announcements, personalized benefits statements, University holiday schedule, discounts, and more. The next few slides show benefits including leave information, retirement, and Life Services EAP that are available for temporary employees.</a:t>
            </a:r>
          </a:p>
        </p:txBody>
      </p:sp>
    </p:spTree>
    <p:extLst>
      <p:ext uri="{BB962C8B-B14F-4D97-AF65-F5344CB8AC3E}">
        <p14:creationId xmlns:p14="http://schemas.microsoft.com/office/powerpoint/2010/main" val="74959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888" indent="-288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70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925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1213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04AF2C-D094-4C4D-902E-8FF71DFECCCB}" type="slidenum">
              <a:rPr lang="en-US" altLang="en-US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addition to CCU text alerts site, another important website is “Workplace.” Workplace is the HR-specific website where employees can view: announcements, personalized benefits statements, University holiday schedule, discounts, and more. The next few slides show benefits including leave information, retirement, and Life Services EAP that are available for temporary employees.</a:t>
            </a:r>
          </a:p>
        </p:txBody>
      </p:sp>
    </p:spTree>
    <p:extLst>
      <p:ext uri="{BB962C8B-B14F-4D97-AF65-F5344CB8AC3E}">
        <p14:creationId xmlns:p14="http://schemas.microsoft.com/office/powerpoint/2010/main" val="1998485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888" indent="-288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70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925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1213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04AF2C-D094-4C4D-902E-8FF71DFECCCB}" type="slidenum">
              <a:rPr lang="en-US" altLang="en-US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addition to CCU text alerts site, another important website is “Workplace.” Workplace is the HR-specific website where employees can view: announcements, personalized benefits statements, University holiday schedule, discounts, and more. The next few slides show benefits including leave information, retirement, and Life Services EAP that are available for temporary employees.</a:t>
            </a:r>
          </a:p>
        </p:txBody>
      </p:sp>
    </p:spTree>
    <p:extLst>
      <p:ext uri="{BB962C8B-B14F-4D97-AF65-F5344CB8AC3E}">
        <p14:creationId xmlns:p14="http://schemas.microsoft.com/office/powerpoint/2010/main" val="2567280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888" indent="-288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70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925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1213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04AF2C-D094-4C4D-902E-8FF71DFECCCB}" type="slidenum">
              <a:rPr lang="en-US" altLang="en-US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addition to CCU text alerts site, another important website is “Workplace.” Workplace is the HR-specific website where employees can view: announcements, personalized benefits statements, University holiday schedule, discounts, and more. The next few slides show benefits including leave information, retirement, and Life Services EAP that are available for temporary employees.</a:t>
            </a:r>
          </a:p>
        </p:txBody>
      </p:sp>
    </p:spTree>
    <p:extLst>
      <p:ext uri="{BB962C8B-B14F-4D97-AF65-F5344CB8AC3E}">
        <p14:creationId xmlns:p14="http://schemas.microsoft.com/office/powerpoint/2010/main" val="3170078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888" indent="-288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70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925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1213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04AF2C-D094-4C4D-902E-8FF71DFECCCB}" type="slidenum">
              <a:rPr lang="en-US" altLang="en-US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addition to CCU text alerts site, another important website is “Workplace.” Workplace is the HR-specific website where employees can view: announcements, personalized benefits statements, University holiday schedule, discounts, and more. The next few slides show benefits including leave information, retirement, and Life Services EAP that are available for temporary employees.</a:t>
            </a:r>
          </a:p>
        </p:txBody>
      </p:sp>
    </p:spTree>
    <p:extLst>
      <p:ext uri="{BB962C8B-B14F-4D97-AF65-F5344CB8AC3E}">
        <p14:creationId xmlns:p14="http://schemas.microsoft.com/office/powerpoint/2010/main" val="2662867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888" indent="-288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70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9250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1213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04AF2C-D094-4C4D-902E-8FF71DFECCCB}" type="slidenum">
              <a:rPr lang="en-US" altLang="en-US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addition to CCU text alerts site, another important website is “Workplace.” Workplace is the HR-specific website where employees can view: announcements, personalized benefits statements, University holiday schedule, discounts, and more. The next few slides show benefits including leave information, retirement, and Life Services EAP that are available for temporary employees.</a:t>
            </a:r>
          </a:p>
        </p:txBody>
      </p:sp>
    </p:spTree>
    <p:extLst>
      <p:ext uri="{BB962C8B-B14F-4D97-AF65-F5344CB8AC3E}">
        <p14:creationId xmlns:p14="http://schemas.microsoft.com/office/powerpoint/2010/main" val="322414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0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4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3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7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8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1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2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3E6E6-C575-4542-B838-774FA955CCB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3640-47EC-47BD-91E5-61D9B0FE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jobs.coastal.edu/hr/shibbolet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"/>
            <a:ext cx="12192000" cy="1093696"/>
          </a:xfrm>
          <a:solidFill>
            <a:srgbClr val="006666"/>
          </a:solidFill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PERFORMANCE MANAGEMENT</a:t>
            </a:r>
          </a:p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Accessing the Employee Portal</a:t>
            </a:r>
          </a:p>
        </p:txBody>
      </p:sp>
      <p:pic>
        <p:nvPicPr>
          <p:cNvPr id="115715" name="Picture 23" descr="bot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" y="4459861"/>
            <a:ext cx="12138212" cy="23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3676" y="2004645"/>
            <a:ext cx="98825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Supervisors and employees will access the Performance Management System (EPMS) through the Coastal Carolina University Employee Portal site in PeopleAdmin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251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"/>
            <a:ext cx="12192000" cy="1093696"/>
          </a:xfrm>
          <a:solidFill>
            <a:srgbClr val="006666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Employee Portal Homepage</a:t>
            </a:r>
          </a:p>
        </p:txBody>
      </p:sp>
      <p:pic>
        <p:nvPicPr>
          <p:cNvPr id="115715" name="Picture 23" descr="bot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" y="4459861"/>
            <a:ext cx="12138212" cy="23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6" name="TextBox 2"/>
          <p:cNvSpPr txBox="1">
            <a:spLocks noChangeArrowheads="1"/>
          </p:cNvSpPr>
          <p:nvPr/>
        </p:nvSpPr>
        <p:spPr bwMode="auto">
          <a:xfrm>
            <a:off x="251012" y="1093695"/>
            <a:ext cx="11940987" cy="2272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b="1" spc="-10" dirty="0" smtClean="0">
              <a:latin typeface="Calibri"/>
              <a:cs typeface="Calibri"/>
            </a:endParaRP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tabLst>
                <a:tab pos="354965" algn="l"/>
                <a:tab pos="355600" algn="l"/>
              </a:tabLst>
            </a:pPr>
            <a:r>
              <a:rPr lang="en-US" sz="2200" b="1" spc="-10" dirty="0" smtClean="0">
                <a:latin typeface="Calibri"/>
                <a:cs typeface="Calibri"/>
              </a:rPr>
              <a:t>Access via the Employee Portal Link </a:t>
            </a:r>
            <a:r>
              <a:rPr lang="en-US" sz="2200" b="1" spc="-10" dirty="0" smtClean="0">
                <a:latin typeface="Calibri"/>
                <a:cs typeface="Calibri"/>
                <a:hlinkClick r:id="rId4"/>
              </a:rPr>
              <a:t>https://jobs.coastal.edu/hr/shibboleth</a:t>
            </a:r>
            <a:endParaRPr lang="en-US" sz="2200" b="1" spc="-10" dirty="0" smtClean="0">
              <a:latin typeface="Calibri"/>
              <a:cs typeface="Calibri"/>
            </a:endParaRP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tabLst>
                <a:tab pos="354965" algn="l"/>
                <a:tab pos="355600" algn="l"/>
              </a:tabLst>
            </a:pPr>
            <a:r>
              <a:rPr lang="en-US" sz="2200" b="1" spc="-10" dirty="0" smtClean="0">
                <a:latin typeface="Calibri"/>
                <a:cs typeface="Calibri"/>
              </a:rPr>
              <a:t>Left side of navigation window click on three blue dots </a:t>
            </a:r>
            <a:endParaRPr lang="en-US" sz="2200" b="1" spc="-10" dirty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b="1" spc="-10" dirty="0" smtClean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b="1" spc="-10" dirty="0" smtClean="0">
              <a:latin typeface="Calibri"/>
              <a:cs typeface="Calibri"/>
            </a:endParaRPr>
          </a:p>
          <a:p>
            <a:pPr marL="342900" lvl="1">
              <a:lnSpc>
                <a:spcPts val="2635"/>
              </a:lnSpc>
              <a:buFont typeface="Arial" panose="020B0604020202020204" pitchFamily="34" charset="0"/>
              <a:buChar char="•"/>
              <a:tabLst>
                <a:tab pos="755015" algn="l"/>
                <a:tab pos="755650" algn="l"/>
              </a:tabLst>
            </a:pPr>
            <a:r>
              <a:rPr lang="en-US" sz="2200" b="1" spc="-5" dirty="0" smtClean="0">
                <a:latin typeface="Calibri"/>
                <a:cs typeface="Calibri"/>
              </a:rPr>
              <a:t>Click on Coastal Carolina Employee Portal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3935" y="1957628"/>
            <a:ext cx="2086536" cy="1068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2565" y="3064396"/>
            <a:ext cx="2001370" cy="1525533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7064188" y="1919636"/>
            <a:ext cx="889746" cy="267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840940" y="41052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"/>
            <a:ext cx="12192000" cy="1093696"/>
          </a:xfrm>
          <a:solidFill>
            <a:srgbClr val="006666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Employee Portal, p2</a:t>
            </a:r>
          </a:p>
        </p:txBody>
      </p:sp>
      <p:pic>
        <p:nvPicPr>
          <p:cNvPr id="115715" name="Picture 23" descr="bot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" y="4459861"/>
            <a:ext cx="12138212" cy="23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6" name="TextBox 2"/>
          <p:cNvSpPr txBox="1">
            <a:spLocks noChangeArrowheads="1"/>
          </p:cNvSpPr>
          <p:nvPr/>
        </p:nvSpPr>
        <p:spPr bwMode="auto">
          <a:xfrm>
            <a:off x="251012" y="1093695"/>
            <a:ext cx="11940987" cy="219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b="1" spc="-10" dirty="0" smtClean="0">
              <a:latin typeface="Calibri"/>
              <a:cs typeface="Calibri"/>
            </a:endParaRP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b="1" spc="-10" dirty="0" smtClean="0">
                <a:latin typeface="Calibri"/>
                <a:cs typeface="Calibri"/>
              </a:rPr>
              <a:t>Action Items – these are items for your attention, and they also work in conjunction with emails, i.e. you should receive an email for each action item.</a:t>
            </a:r>
            <a:endParaRPr lang="en-US" sz="2200" b="1" spc="-10" dirty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b="1" spc="-10" dirty="0" smtClean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b="1" spc="-10" dirty="0" smtClean="0">
              <a:latin typeface="Calibri"/>
              <a:cs typeface="Calibri"/>
            </a:endParaRPr>
          </a:p>
          <a:p>
            <a:pPr marL="342900" lvl="1">
              <a:lnSpc>
                <a:spcPts val="2635"/>
              </a:lnSpc>
              <a:buFont typeface="Arial" panose="020B0604020202020204" pitchFamily="34" charset="0"/>
              <a:buChar char="•"/>
              <a:tabLst>
                <a:tab pos="755015" algn="l"/>
                <a:tab pos="755650" algn="l"/>
              </a:tabLst>
            </a:pPr>
            <a:endParaRPr lang="en-US" sz="2200" spc="-5" dirty="0" smtClean="0">
              <a:latin typeface="Calibri"/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900" y="2566987"/>
            <a:ext cx="92202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"/>
            <a:ext cx="12192000" cy="1093696"/>
          </a:xfrm>
          <a:solidFill>
            <a:srgbClr val="006666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Employee Portal, p3</a:t>
            </a:r>
          </a:p>
        </p:txBody>
      </p:sp>
      <p:pic>
        <p:nvPicPr>
          <p:cNvPr id="115715" name="Picture 23" descr="bot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59860"/>
            <a:ext cx="12138212" cy="23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7177" y="1414679"/>
            <a:ext cx="113672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My Reviews and My Employees Reviews (supervisors only)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Clicking on My Reviews will provide a view of your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Clicking on My Employees Reviews will provide a supervisor a dashboard display of all employees and the status of their reviews.  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2117" y="1503091"/>
            <a:ext cx="2151529" cy="120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"/>
            <a:ext cx="12192000" cy="1093696"/>
          </a:xfrm>
          <a:solidFill>
            <a:srgbClr val="006666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Employee Portal, p4</a:t>
            </a:r>
          </a:p>
        </p:txBody>
      </p:sp>
      <p:pic>
        <p:nvPicPr>
          <p:cNvPr id="115715" name="Picture 23" descr="bot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59860"/>
            <a:ext cx="12138212" cy="23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591" y="2231242"/>
            <a:ext cx="9353550" cy="27712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0635" y="1567374"/>
            <a:ext cx="1099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Reviews Dashboard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92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"/>
            <a:ext cx="12192000" cy="1093696"/>
          </a:xfrm>
          <a:solidFill>
            <a:srgbClr val="006666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Dashboard Views</a:t>
            </a:r>
          </a:p>
        </p:txBody>
      </p:sp>
      <p:pic>
        <p:nvPicPr>
          <p:cNvPr id="115715" name="Picture 23" descr="bot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" y="4459861"/>
            <a:ext cx="12138212" cy="23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6" name="TextBox 2"/>
          <p:cNvSpPr txBox="1">
            <a:spLocks noChangeArrowheads="1"/>
          </p:cNvSpPr>
          <p:nvPr/>
        </p:nvSpPr>
        <p:spPr bwMode="auto">
          <a:xfrm>
            <a:off x="251012" y="1093695"/>
            <a:ext cx="11940987" cy="358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b="1" spc="-10" dirty="0" smtClean="0">
              <a:latin typeface="Calibri"/>
              <a:cs typeface="Calibri"/>
            </a:endParaRP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b="1" spc="-10" dirty="0">
              <a:latin typeface="Calibri"/>
              <a:cs typeface="Calibri"/>
            </a:endParaRP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b="1" spc="-10" dirty="0" smtClean="0">
                <a:latin typeface="Calibri"/>
                <a:cs typeface="Calibri"/>
              </a:rPr>
              <a:t>Filter – Program type (i.e. Universal, Probationary, Short Term)</a:t>
            </a: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b="1" spc="-10" dirty="0" smtClean="0">
                <a:latin typeface="Calibri"/>
                <a:cs typeface="Calibri"/>
              </a:rPr>
              <a:t>Keyword Search – Employee Name</a:t>
            </a: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b="1" spc="-10" dirty="0" smtClean="0">
                <a:latin typeface="Calibri"/>
                <a:cs typeface="Calibri"/>
              </a:rPr>
              <a:t>Two Available Views – Status of all employees to a given supervisor and individual tasks for an employee (by clicking on the employee’s name)</a:t>
            </a:r>
          </a:p>
          <a:p>
            <a:pPr marL="12700" marR="443230">
              <a:lnSpc>
                <a:spcPct val="80000"/>
              </a:lnSpc>
              <a:spcBef>
                <a:spcPts val="630"/>
              </a:spcBef>
              <a:buNone/>
              <a:tabLst>
                <a:tab pos="354965" algn="l"/>
                <a:tab pos="355600" algn="l"/>
              </a:tabLst>
            </a:pPr>
            <a:endParaRPr lang="en-US" sz="2200" dirty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b="1" spc="-10" dirty="0" smtClean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b="1" spc="-10" dirty="0" smtClean="0">
              <a:latin typeface="Calibri"/>
              <a:cs typeface="Calibri"/>
            </a:endParaRPr>
          </a:p>
          <a:p>
            <a:pPr marL="342900" lvl="1">
              <a:lnSpc>
                <a:spcPts val="2635"/>
              </a:lnSpc>
              <a:buFont typeface="Arial" panose="020B0604020202020204" pitchFamily="34" charset="0"/>
              <a:buChar char="•"/>
              <a:tabLst>
                <a:tab pos="755015" algn="l"/>
                <a:tab pos="755650" algn="l"/>
              </a:tabLst>
            </a:pPr>
            <a:endParaRPr lang="en-US" sz="2200" spc="-5" dirty="0" smtClean="0">
              <a:latin typeface="Calibri"/>
              <a:cs typeface="Calibri"/>
            </a:endParaRPr>
          </a:p>
        </p:txBody>
      </p:sp>
      <p:sp>
        <p:nvSpPr>
          <p:cNvPr id="5" name="object 6"/>
          <p:cNvSpPr/>
          <p:nvPr/>
        </p:nvSpPr>
        <p:spPr>
          <a:xfrm>
            <a:off x="3025589" y="3182425"/>
            <a:ext cx="5827483" cy="21963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73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"/>
            <a:ext cx="12192000" cy="1093696"/>
          </a:xfrm>
          <a:solidFill>
            <a:srgbClr val="006666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Searching Reviews</a:t>
            </a:r>
          </a:p>
        </p:txBody>
      </p:sp>
      <p:pic>
        <p:nvPicPr>
          <p:cNvPr id="115715" name="Picture 23" descr="bot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" y="4459861"/>
            <a:ext cx="12138212" cy="23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6" name="TextBox 2"/>
          <p:cNvSpPr txBox="1">
            <a:spLocks noChangeArrowheads="1"/>
          </p:cNvSpPr>
          <p:nvPr/>
        </p:nvSpPr>
        <p:spPr bwMode="auto">
          <a:xfrm>
            <a:off x="251012" y="1093695"/>
            <a:ext cx="11940987" cy="29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b="1" spc="-10" dirty="0" smtClean="0">
              <a:latin typeface="Calibri"/>
              <a:cs typeface="Calibri"/>
            </a:endParaRP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b="1" spc="-10" dirty="0">
              <a:latin typeface="Calibri"/>
              <a:cs typeface="Calibri"/>
            </a:endParaRPr>
          </a:p>
          <a:p>
            <a:pPr marL="469900" indent="-457200">
              <a:lnSpc>
                <a:spcPts val="2395"/>
              </a:lnSpc>
              <a:tabLst>
                <a:tab pos="354965" algn="l"/>
                <a:tab pos="355600" algn="l"/>
              </a:tabLst>
            </a:pPr>
            <a:r>
              <a:rPr lang="en-US" sz="2000" b="1" spc="-10" dirty="0" smtClean="0">
                <a:latin typeface="Calibri"/>
                <a:cs typeface="Calibri"/>
              </a:rPr>
              <a:t>My Employees’ Review are only available to supervisors</a:t>
            </a:r>
          </a:p>
          <a:p>
            <a:pPr marL="469900" indent="-457200">
              <a:lnSpc>
                <a:spcPts val="2395"/>
              </a:lnSpc>
              <a:tabLst>
                <a:tab pos="354965" algn="l"/>
                <a:tab pos="355600" algn="l"/>
              </a:tabLst>
            </a:pPr>
            <a:r>
              <a:rPr lang="en-US" sz="2000" b="1" spc="-10" dirty="0" smtClean="0">
                <a:latin typeface="Calibri"/>
                <a:cs typeface="Calibri"/>
              </a:rPr>
              <a:t>Search results columns are non-configurable</a:t>
            </a:r>
          </a:p>
          <a:p>
            <a:pPr marL="469900" indent="-457200">
              <a:lnSpc>
                <a:spcPts val="2395"/>
              </a:lnSpc>
              <a:tabLst>
                <a:tab pos="354965" algn="l"/>
                <a:tab pos="355600" algn="l"/>
              </a:tabLst>
            </a:pPr>
            <a:r>
              <a:rPr lang="en-US" sz="2000" b="1" spc="-10" dirty="0" smtClean="0">
                <a:latin typeface="Calibri"/>
                <a:cs typeface="Calibri"/>
              </a:rPr>
              <a:t>Status is displayed real-time for all review and can be displayed by status</a:t>
            </a: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sz="2000" b="1" spc="-10" dirty="0" smtClean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b="1" spc="-10" dirty="0" smtClean="0">
              <a:latin typeface="Calibri"/>
              <a:cs typeface="Calibri"/>
            </a:endParaRPr>
          </a:p>
          <a:p>
            <a:pPr marL="342900" lvl="1">
              <a:lnSpc>
                <a:spcPts val="2635"/>
              </a:lnSpc>
              <a:buFont typeface="Arial" panose="020B0604020202020204" pitchFamily="34" charset="0"/>
              <a:buChar char="•"/>
              <a:tabLst>
                <a:tab pos="755015" algn="l"/>
                <a:tab pos="755650" algn="l"/>
              </a:tabLst>
            </a:pPr>
            <a:endParaRPr lang="en-US" sz="2200" spc="-5" dirty="0" smtClean="0">
              <a:latin typeface="Calibri"/>
              <a:cs typeface="Calibri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3294529" y="2935264"/>
            <a:ext cx="5085803" cy="30491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26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"/>
            <a:ext cx="12192000" cy="1093696"/>
          </a:xfrm>
          <a:solidFill>
            <a:srgbClr val="006666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Employee and Supervisor View</a:t>
            </a:r>
          </a:p>
        </p:txBody>
      </p:sp>
      <p:pic>
        <p:nvPicPr>
          <p:cNvPr id="115715" name="Picture 23" descr="bot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" y="4459861"/>
            <a:ext cx="12138212" cy="23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6" name="TextBox 2"/>
          <p:cNvSpPr txBox="1">
            <a:spLocks noChangeArrowheads="1"/>
          </p:cNvSpPr>
          <p:nvPr/>
        </p:nvSpPr>
        <p:spPr bwMode="auto">
          <a:xfrm>
            <a:off x="251012" y="1093695"/>
            <a:ext cx="11940987" cy="257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b="1" spc="-10" dirty="0" smtClean="0">
              <a:latin typeface="Calibri"/>
              <a:cs typeface="Calibri"/>
            </a:endParaRP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b="1" spc="-10" dirty="0" smtClean="0">
                <a:latin typeface="Calibri"/>
                <a:cs typeface="Calibri"/>
              </a:rPr>
              <a:t>Detailed information on the tasks are viewable</a:t>
            </a:r>
          </a:p>
          <a:p>
            <a:pPr marL="355600" marR="443230" indent="-3429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b="1" spc="-10" dirty="0" smtClean="0">
                <a:latin typeface="Calibri"/>
                <a:cs typeface="Calibri"/>
              </a:rPr>
              <a:t>ACTION tab includes buttons for available actions</a:t>
            </a:r>
          </a:p>
          <a:p>
            <a:pPr marL="12700" marR="443230">
              <a:lnSpc>
                <a:spcPct val="80000"/>
              </a:lnSpc>
              <a:spcBef>
                <a:spcPts val="630"/>
              </a:spcBef>
              <a:buNone/>
              <a:tabLst>
                <a:tab pos="354965" algn="l"/>
                <a:tab pos="355600" algn="l"/>
              </a:tabLst>
            </a:pPr>
            <a:endParaRPr lang="en-US" sz="2200" b="1" spc="-10" dirty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sz="1800" b="1" spc="-10" dirty="0" smtClean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buNone/>
              <a:tabLst>
                <a:tab pos="354965" algn="l"/>
                <a:tab pos="355600" algn="l"/>
              </a:tabLst>
            </a:pPr>
            <a:endParaRPr lang="en-US" b="1" spc="-10" dirty="0" smtClean="0">
              <a:latin typeface="Calibri"/>
              <a:cs typeface="Calibri"/>
            </a:endParaRPr>
          </a:p>
          <a:p>
            <a:pPr marL="342900" lvl="1">
              <a:lnSpc>
                <a:spcPts val="2635"/>
              </a:lnSpc>
              <a:buFont typeface="Arial" panose="020B0604020202020204" pitchFamily="34" charset="0"/>
              <a:buChar char="•"/>
              <a:tabLst>
                <a:tab pos="755015" algn="l"/>
                <a:tab pos="755650" algn="l"/>
              </a:tabLst>
            </a:pPr>
            <a:endParaRPr lang="en-US" sz="2200" spc="-5" dirty="0" smtClean="0">
              <a:latin typeface="Calibri"/>
              <a:cs typeface="Calibri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1936376" y="2438400"/>
            <a:ext cx="6668889" cy="25280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21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750</Words>
  <Application>Microsoft Office PowerPoint</Application>
  <PresentationFormat>Widescreen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Dooley</dc:creator>
  <cp:lastModifiedBy>John Dooley</cp:lastModifiedBy>
  <cp:revision>3</cp:revision>
  <dcterms:created xsi:type="dcterms:W3CDTF">2018-09-25T15:14:15Z</dcterms:created>
  <dcterms:modified xsi:type="dcterms:W3CDTF">2018-10-01T11:32:05Z</dcterms:modified>
</cp:coreProperties>
</file>