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257" r:id="rId5"/>
    <p:sldId id="258" r:id="rId6"/>
    <p:sldId id="259" r:id="rId7"/>
    <p:sldId id="260" r:id="rId8"/>
    <p:sldId id="267" r:id="rId9"/>
    <p:sldId id="274" r:id="rId10"/>
    <p:sldId id="294" r:id="rId11"/>
    <p:sldId id="265" r:id="rId12"/>
    <p:sldId id="293" r:id="rId13"/>
    <p:sldId id="263" r:id="rId14"/>
    <p:sldId id="264" r:id="rId15"/>
    <p:sldId id="301" r:id="rId16"/>
    <p:sldId id="261" r:id="rId17"/>
    <p:sldId id="300" r:id="rId18"/>
    <p:sldId id="290" r:id="rId19"/>
    <p:sldId id="299" r:id="rId20"/>
    <p:sldId id="309" r:id="rId21"/>
    <p:sldId id="310" r:id="rId22"/>
    <p:sldId id="311" r:id="rId23"/>
    <p:sldId id="319" r:id="rId24"/>
    <p:sldId id="316" r:id="rId25"/>
    <p:sldId id="312" r:id="rId26"/>
    <p:sldId id="313" r:id="rId27"/>
    <p:sldId id="314" r:id="rId28"/>
    <p:sldId id="315" r:id="rId29"/>
    <p:sldId id="273" r:id="rId30"/>
    <p:sldId id="32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uerite O'Brien" initials="MO" lastIdx="5" clrIdx="0">
    <p:extLst>
      <p:ext uri="{19B8F6BF-5375-455C-9EA6-DF929625EA0E}">
        <p15:presenceInfo xmlns:p15="http://schemas.microsoft.com/office/powerpoint/2012/main" userId="S-1-5-21-768003418-508086870-1387899415-526384" providerId="AD"/>
      </p:ext>
    </p:extLst>
  </p:cmAuthor>
  <p:cmAuthor id="2" name="Bevelyn Mitchell" initials="BM" lastIdx="2" clrIdx="1">
    <p:extLst>
      <p:ext uri="{19B8F6BF-5375-455C-9EA6-DF929625EA0E}">
        <p15:presenceInfo xmlns:p15="http://schemas.microsoft.com/office/powerpoint/2012/main" userId="S-1-5-21-768003418-508086870-1387899415-5170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94799" autoAdjust="0"/>
  </p:normalViewPr>
  <p:slideViewPr>
    <p:cSldViewPr snapToGrid="0">
      <p:cViewPr varScale="1">
        <p:scale>
          <a:sx n="103" d="100"/>
          <a:sy n="103" d="100"/>
        </p:scale>
        <p:origin x="114" y="204"/>
      </p:cViewPr>
      <p:guideLst/>
    </p:cSldViewPr>
  </p:slideViewPr>
  <p:outlineViewPr>
    <p:cViewPr>
      <p:scale>
        <a:sx n="33" d="100"/>
        <a:sy n="33" d="100"/>
      </p:scale>
      <p:origin x="0" y="-237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4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FD4E62-3C47-4CB8-B4D2-0DE91E394518}"/>
              </a:ext>
            </a:extLst>
          </p:cNvPr>
          <p:cNvSpPr>
            <a:spLocks noGrp="1"/>
          </p:cNvSpPr>
          <p:nvPr>
            <p:ph type="hdr" sz="quarter"/>
          </p:nvPr>
        </p:nvSpPr>
        <p:spPr>
          <a:xfrm>
            <a:off x="0" y="1"/>
            <a:ext cx="3037840" cy="466972"/>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C65E6C1-CD8D-4A53-BAE7-6844DC8072A6}"/>
              </a:ext>
            </a:extLst>
          </p:cNvPr>
          <p:cNvSpPr>
            <a:spLocks noGrp="1"/>
          </p:cNvSpPr>
          <p:nvPr>
            <p:ph type="dt" sz="quarter" idx="1"/>
          </p:nvPr>
        </p:nvSpPr>
        <p:spPr>
          <a:xfrm>
            <a:off x="3971344" y="1"/>
            <a:ext cx="3037840" cy="466972"/>
          </a:xfrm>
          <a:prstGeom prst="rect">
            <a:avLst/>
          </a:prstGeom>
        </p:spPr>
        <p:txBody>
          <a:bodyPr vert="horz" lIns="93177" tIns="46589" rIns="93177" bIns="46589" rtlCol="0"/>
          <a:lstStyle>
            <a:lvl1pPr algn="r">
              <a:defRPr sz="1200"/>
            </a:lvl1pPr>
          </a:lstStyle>
          <a:p>
            <a:fld id="{233FE134-5F84-401B-AE92-951A788F791E}" type="datetimeFigureOut">
              <a:rPr lang="en-US" smtClean="0"/>
              <a:t>9/1/2022</a:t>
            </a:fld>
            <a:endParaRPr lang="en-US"/>
          </a:p>
        </p:txBody>
      </p:sp>
      <p:sp>
        <p:nvSpPr>
          <p:cNvPr id="4" name="Footer Placeholder 3">
            <a:extLst>
              <a:ext uri="{FF2B5EF4-FFF2-40B4-BE49-F238E27FC236}">
                <a16:creationId xmlns:a16="http://schemas.microsoft.com/office/drawing/2014/main" id="{67926B98-157C-4695-AE9E-30741B7815AA}"/>
              </a:ext>
            </a:extLst>
          </p:cNvPr>
          <p:cNvSpPr>
            <a:spLocks noGrp="1"/>
          </p:cNvSpPr>
          <p:nvPr>
            <p:ph type="ftr" sz="quarter" idx="2"/>
          </p:nvPr>
        </p:nvSpPr>
        <p:spPr>
          <a:xfrm>
            <a:off x="0" y="8829430"/>
            <a:ext cx="3037840" cy="466971"/>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691D44-D7DA-4DAD-8962-1841391F8698}"/>
              </a:ext>
            </a:extLst>
          </p:cNvPr>
          <p:cNvSpPr>
            <a:spLocks noGrp="1"/>
          </p:cNvSpPr>
          <p:nvPr>
            <p:ph type="sldNum" sz="quarter" idx="3"/>
          </p:nvPr>
        </p:nvSpPr>
        <p:spPr>
          <a:xfrm>
            <a:off x="3971344" y="8829430"/>
            <a:ext cx="3037840" cy="466971"/>
          </a:xfrm>
          <a:prstGeom prst="rect">
            <a:avLst/>
          </a:prstGeom>
        </p:spPr>
        <p:txBody>
          <a:bodyPr vert="horz" lIns="93177" tIns="46589" rIns="93177" bIns="46589" rtlCol="0" anchor="b"/>
          <a:lstStyle>
            <a:lvl1pPr algn="r">
              <a:defRPr sz="1200"/>
            </a:lvl1pPr>
          </a:lstStyle>
          <a:p>
            <a:fld id="{EDFC1EFC-DB63-4BBD-8953-FCB1494A550C}" type="slidenum">
              <a:rPr lang="en-US" smtClean="0"/>
              <a:t>‹#›</a:t>
            </a:fld>
            <a:endParaRPr lang="en-US"/>
          </a:p>
        </p:txBody>
      </p:sp>
    </p:spTree>
    <p:extLst>
      <p:ext uri="{BB962C8B-B14F-4D97-AF65-F5344CB8AC3E}">
        <p14:creationId xmlns:p14="http://schemas.microsoft.com/office/powerpoint/2010/main" val="3663575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4AC22249-E647-4E63-B519-65FC7ACFA7C1}" type="datetimeFigureOut">
              <a:rPr lang="en-US" smtClean="0"/>
              <a:t>9/1/2022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3FB886-BD77-4689-95A0-82A5AEEF131F}" type="slidenum">
              <a:rPr lang="en-US" smtClean="0"/>
              <a:t>‹#›</a:t>
            </a:fld>
            <a:endParaRPr lang="en-US"/>
          </a:p>
        </p:txBody>
      </p:sp>
    </p:spTree>
    <p:extLst>
      <p:ext uri="{BB962C8B-B14F-4D97-AF65-F5344CB8AC3E}">
        <p14:creationId xmlns:p14="http://schemas.microsoft.com/office/powerpoint/2010/main" val="177590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a:t>
            </a:fld>
            <a:endParaRPr lang="en-US"/>
          </a:p>
        </p:txBody>
      </p:sp>
    </p:spTree>
    <p:extLst>
      <p:ext uri="{BB962C8B-B14F-4D97-AF65-F5344CB8AC3E}">
        <p14:creationId xmlns:p14="http://schemas.microsoft.com/office/powerpoint/2010/main" val="31129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anose="05000000000000000000" pitchFamily="2" charset="2"/>
              <a:buChar char="§"/>
            </a:pPr>
            <a:r>
              <a:rPr lang="en-US" dirty="0"/>
              <a:t>The student can speak to the </a:t>
            </a:r>
            <a:r>
              <a:rPr lang="en-US" b="1" dirty="0"/>
              <a:t>confidential advocate </a:t>
            </a:r>
            <a:r>
              <a:rPr lang="en-US" dirty="0"/>
              <a:t>regardless to where the incident occurred. CA will not disclose any information about what the student shared regarding incident.  CA will listen to the student, and offer options related to the incident.   </a:t>
            </a:r>
          </a:p>
          <a:p>
            <a:pPr marL="174708" indent="-174708">
              <a:buFont typeface="Wingdings" panose="05000000000000000000" pitchFamily="2" charset="2"/>
              <a:buChar char="§"/>
            </a:pPr>
            <a:endParaRPr lang="en-US" dirty="0"/>
          </a:p>
          <a:p>
            <a:pPr marL="174708" indent="-174708">
              <a:buFont typeface="Wingdings" panose="05000000000000000000" pitchFamily="2" charset="2"/>
              <a:buChar char="§"/>
            </a:pPr>
            <a:r>
              <a:rPr lang="en-US" dirty="0"/>
              <a:t> </a:t>
            </a:r>
            <a:r>
              <a:rPr lang="en-US" b="1" dirty="0"/>
              <a:t>Most importantly the student  will make the ultimate decision if they want to make a formal report or not.  IF</a:t>
            </a:r>
            <a:r>
              <a:rPr lang="en-US" dirty="0"/>
              <a:t> they CHOOSE to report…  CA can assist with the following:  </a:t>
            </a:r>
            <a:r>
              <a:rPr lang="en-US" b="1" dirty="0"/>
              <a:t>Academic assistance</a:t>
            </a:r>
            <a:r>
              <a:rPr lang="en-US" dirty="0"/>
              <a:t>:  if they need to change classes, or need additional time with academic deadlines, etc.</a:t>
            </a:r>
          </a:p>
          <a:p>
            <a:pPr marL="0" indent="0">
              <a:buFont typeface="Wingdings" panose="05000000000000000000" pitchFamily="2" charset="2"/>
              <a:buNone/>
            </a:pPr>
            <a:endParaRPr lang="en-US" dirty="0"/>
          </a:p>
          <a:p>
            <a:pPr marL="174708" indent="-174708">
              <a:buFont typeface="Wingdings" panose="05000000000000000000" pitchFamily="2" charset="2"/>
              <a:buChar char="§"/>
            </a:pPr>
            <a:r>
              <a:rPr lang="en-US" dirty="0"/>
              <a:t>If the student chooses to make a formal complain  CA will encourage the student  to answer and respond to every email  from DOS and Title IX  in a timely manner.  Student can also request a no contact order through DOS and Title IX</a:t>
            </a:r>
            <a:endParaRPr lang="en-US" dirty="0">
              <a:highlight>
                <a:srgbClr val="FFFF00"/>
              </a:highlight>
            </a:endParaRPr>
          </a:p>
          <a:p>
            <a:pPr marL="174708" indent="-174708">
              <a:buFont typeface="Wingdings" panose="05000000000000000000" pitchFamily="2" charset="2"/>
              <a:buChar char="§"/>
            </a:pPr>
            <a:endParaRPr lang="en-US" b="1" dirty="0"/>
          </a:p>
          <a:p>
            <a:pPr marL="174708" indent="-174708">
              <a:buFont typeface="Wingdings" panose="05000000000000000000" pitchFamily="2" charset="2"/>
              <a:buChar char="§"/>
            </a:pPr>
            <a:r>
              <a:rPr lang="en-US" b="1" dirty="0"/>
              <a:t>Accompaniment</a:t>
            </a:r>
            <a:r>
              <a:rPr lang="en-US" dirty="0"/>
              <a:t>  CA will accompany the student at all meetings, and appointments related to the incident.  This includes but not limited to hospital and dr appointments.   </a:t>
            </a:r>
          </a:p>
          <a:p>
            <a:pPr marL="174708" indent="-174708">
              <a:buFont typeface="Wingdings" panose="05000000000000000000" pitchFamily="2" charset="2"/>
              <a:buChar char="§"/>
            </a:pPr>
            <a:endParaRPr lang="en-US" dirty="0"/>
          </a:p>
          <a:p>
            <a:pPr marL="174708" indent="-174708">
              <a:buFont typeface="Wingdings" panose="05000000000000000000" pitchFamily="2" charset="2"/>
              <a:buChar char="§"/>
            </a:pPr>
            <a:r>
              <a:rPr lang="en-US" b="1" dirty="0"/>
              <a:t>Housing change </a:t>
            </a:r>
            <a:r>
              <a:rPr lang="en-US" dirty="0"/>
              <a:t>CA will also assist student with the process, of changing residents at any campus housing facility here at the university.  Through DOS and Title IX CA can also assist accessing a no contact order for the safety and wellbeing of the students</a:t>
            </a:r>
          </a:p>
          <a:p>
            <a:pPr marL="174708" indent="-174708">
              <a:buFont typeface="Wingdings" panose="05000000000000000000" pitchFamily="2" charset="2"/>
              <a:buChar char="§"/>
            </a:pPr>
            <a:endParaRPr lang="en-US" dirty="0"/>
          </a:p>
          <a:p>
            <a:pPr marL="174708" indent="-174708">
              <a:buFont typeface="Wingdings" panose="05000000000000000000" pitchFamily="2" charset="2"/>
              <a:buChar char="§"/>
            </a:pPr>
            <a:r>
              <a:rPr lang="en-US" b="1" dirty="0"/>
              <a:t>Consultation-</a:t>
            </a:r>
            <a:r>
              <a:rPr lang="en-US" dirty="0"/>
              <a:t> CA will NEVER disclose information to anyone about a student without a signed ROI </a:t>
            </a:r>
            <a:r>
              <a:rPr lang="en-US" b="1" dirty="0"/>
              <a:t>Release of Information</a:t>
            </a:r>
            <a:r>
              <a:rPr lang="en-US" dirty="0"/>
              <a:t>… that includes parents and guardians  </a:t>
            </a:r>
          </a:p>
          <a:p>
            <a:pPr marL="174708" indent="-174708">
              <a:buFont typeface="Wingdings" panose="05000000000000000000" pitchFamily="2" charset="2"/>
              <a:buChar char="§"/>
            </a:pPr>
            <a:endParaRPr lang="en-US" dirty="0"/>
          </a:p>
          <a:p>
            <a:pPr marL="174708" indent="-174708">
              <a:buFont typeface="Wingdings" panose="05000000000000000000" pitchFamily="2" charset="2"/>
              <a:buChar char="§"/>
            </a:pPr>
            <a:r>
              <a:rPr lang="en-US" dirty="0"/>
              <a:t>As university housing staff it is likely that you may be the first person a students goes to when in distress </a:t>
            </a:r>
          </a:p>
          <a:p>
            <a:endParaRPr lang="en-US" dirty="0"/>
          </a:p>
          <a:p>
            <a:pPr marL="174708" indent="-174708">
              <a:buFont typeface="Wingdings" panose="05000000000000000000" pitchFamily="2" charset="2"/>
              <a:buChar char="§"/>
            </a:pPr>
            <a:r>
              <a:rPr lang="en-US" dirty="0"/>
              <a:t>The university encourages students  to speak out,</a:t>
            </a:r>
            <a:r>
              <a:rPr lang="en-US" u="sng" dirty="0"/>
              <a:t> report </a:t>
            </a:r>
            <a:r>
              <a:rPr lang="en-US" dirty="0"/>
              <a:t>and seek </a:t>
            </a:r>
            <a:r>
              <a:rPr lang="en-US" u="sng" dirty="0"/>
              <a:t>support. </a:t>
            </a:r>
            <a:r>
              <a:rPr lang="en-US" dirty="0"/>
              <a:t>There are various channels for them to do so.  We have adopted a model that works to ensure that students are supported on their terms- and they are in control of what happens next. </a:t>
            </a:r>
          </a:p>
          <a:p>
            <a:pPr marL="174708" indent="-174708">
              <a:buFont typeface="Wingdings" panose="05000000000000000000" pitchFamily="2" charset="2"/>
              <a:buChar char="§"/>
            </a:pPr>
            <a:endParaRPr lang="en-US" dirty="0"/>
          </a:p>
          <a:p>
            <a:pPr marL="171450" indent="-171450">
              <a:buFont typeface="Wingdings" panose="05000000000000000000" pitchFamily="2" charset="2"/>
              <a:buChar char="§"/>
            </a:pPr>
            <a:r>
              <a:rPr lang="en-US" dirty="0"/>
              <a:t>You can speak with a confidential advocate, who will listen to you, believe you and talk to you about your options.  We can connect the student with support services and assist in the impacts on their studies.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CA can provide information to the student decide if they  want to make a formal report to the university about what has happened.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They can also report the matter to the Department of Public Safety;, we can help you do that too.  Be assured we will inform you and support you every step of the way. </a:t>
            </a:r>
          </a:p>
        </p:txBody>
      </p:sp>
      <p:sp>
        <p:nvSpPr>
          <p:cNvPr id="4" name="Slide Number Placeholder 3"/>
          <p:cNvSpPr>
            <a:spLocks noGrp="1"/>
          </p:cNvSpPr>
          <p:nvPr>
            <p:ph type="sldNum" sz="quarter" idx="5"/>
          </p:nvPr>
        </p:nvSpPr>
        <p:spPr/>
        <p:txBody>
          <a:bodyPr/>
          <a:lstStyle/>
          <a:p>
            <a:fld id="{B43FB886-BD77-4689-95A0-82A5AEEF131F}" type="slidenum">
              <a:rPr lang="en-US" smtClean="0"/>
              <a:t>18</a:t>
            </a:fld>
            <a:endParaRPr lang="en-US"/>
          </a:p>
        </p:txBody>
      </p:sp>
    </p:spTree>
    <p:extLst>
      <p:ext uri="{BB962C8B-B14F-4D97-AF65-F5344CB8AC3E}">
        <p14:creationId xmlns:p14="http://schemas.microsoft.com/office/powerpoint/2010/main" val="727255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IPV page is still under construction:  We will let you  when the updates are completed. All of the information shared </a:t>
            </a:r>
          </a:p>
          <a:p>
            <a:r>
              <a:rPr lang="en-US" dirty="0"/>
              <a:t>URGENT:  This is a friendly reminder, if you</a:t>
            </a:r>
            <a:r>
              <a:rPr lang="en-US" dirty="0">
                <a:highlight>
                  <a:srgbClr val="FFFF00"/>
                </a:highlight>
              </a:rPr>
              <a:t> think </a:t>
            </a:r>
            <a:r>
              <a:rPr lang="en-US" dirty="0"/>
              <a:t>a student is about to disclose sexual assault, remind them that you are a mandated reporter, and let the student know, if they would prefer to speak to a  confidential advocate assist the student in making the call.  </a:t>
            </a:r>
          </a:p>
        </p:txBody>
      </p:sp>
      <p:sp>
        <p:nvSpPr>
          <p:cNvPr id="4" name="Slide Number Placeholder 3"/>
          <p:cNvSpPr>
            <a:spLocks noGrp="1"/>
          </p:cNvSpPr>
          <p:nvPr>
            <p:ph type="sldNum" sz="quarter" idx="5"/>
          </p:nvPr>
        </p:nvSpPr>
        <p:spPr/>
        <p:txBody>
          <a:bodyPr/>
          <a:lstStyle/>
          <a:p>
            <a:fld id="{B43FB886-BD77-4689-95A0-82A5AEEF131F}" type="slidenum">
              <a:rPr lang="en-US" smtClean="0"/>
              <a:t>19</a:t>
            </a:fld>
            <a:endParaRPr lang="en-US"/>
          </a:p>
        </p:txBody>
      </p:sp>
    </p:spTree>
    <p:extLst>
      <p:ext uri="{BB962C8B-B14F-4D97-AF65-F5344CB8AC3E}">
        <p14:creationId xmlns:p14="http://schemas.microsoft.com/office/powerpoint/2010/main" val="344338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student contacts CCU Public Safety, a member of the University Housing staff, or an off-campus law enforcement personnel (for off-campus incidents) regarding a medical emergency related to alcohol or drug consumption, neither the student making the contact nor the student in need of assistance will be charged with violations of the University Alcohol and Drug Policy.</a:t>
            </a:r>
          </a:p>
          <a:p>
            <a:endParaRPr lang="en-US" dirty="0"/>
          </a:p>
          <a:p>
            <a:r>
              <a:rPr lang="en-US" dirty="0"/>
              <a:t>This is referred to as medical amnesty.</a:t>
            </a:r>
          </a:p>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20</a:t>
            </a:fld>
            <a:endParaRPr lang="en-US"/>
          </a:p>
        </p:txBody>
      </p:sp>
    </p:spTree>
    <p:extLst>
      <p:ext uri="{BB962C8B-B14F-4D97-AF65-F5344CB8AC3E}">
        <p14:creationId xmlns:p14="http://schemas.microsoft.com/office/powerpoint/2010/main" val="93853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9 dimension of wellness;  LiveWell office wants you to recognize when a student may be in any stressful situation and want you to know that resources at your fingertips.  </a:t>
            </a:r>
          </a:p>
          <a:p>
            <a:r>
              <a:rPr lang="en-US" dirty="0"/>
              <a:t>Here we will reiterate  IPV services and  </a:t>
            </a:r>
            <a:r>
              <a:rPr lang="en-US"/>
              <a:t>campus resources.  </a:t>
            </a:r>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21</a:t>
            </a:fld>
            <a:endParaRPr lang="en-US"/>
          </a:p>
        </p:txBody>
      </p:sp>
    </p:spTree>
    <p:extLst>
      <p:ext uri="{BB962C8B-B14F-4D97-AF65-F5344CB8AC3E}">
        <p14:creationId xmlns:p14="http://schemas.microsoft.com/office/powerpoint/2010/main" val="175615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Font typeface="Wingdings" panose="05000000000000000000" pitchFamily="2" charset="2"/>
              <a:buNone/>
            </a:pPr>
            <a:endParaRPr lang="en-US" dirty="0"/>
          </a:p>
          <a:p>
            <a:pPr marL="171450" indent="-171450">
              <a:buFont typeface="Wingdings" panose="05000000000000000000" pitchFamily="2" charset="2"/>
              <a:buChar char="§"/>
            </a:pPr>
            <a:r>
              <a:rPr lang="en-US" dirty="0"/>
              <a:t>It’s not always easy to know what to say when someone tells you they’ve been sexually assaulted, especially if they are a friend or family member. For a survivor, disclosing to someone they care about can be very difficult, so we encourage you to be as supportive and non-judgmental as possible.</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Again I cant stress enough to encourage her/him/they to reach out to the confidential advocate. </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22</a:t>
            </a:fld>
            <a:endParaRPr lang="en-US"/>
          </a:p>
        </p:txBody>
      </p:sp>
    </p:spTree>
    <p:extLst>
      <p:ext uri="{BB962C8B-B14F-4D97-AF65-F5344CB8AC3E}">
        <p14:creationId xmlns:p14="http://schemas.microsoft.com/office/powerpoint/2010/main" val="2126660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Sometimes support means providing resources, such as how to reach the Confidential Advocate.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Some supportive things you can say:</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 “</a:t>
            </a:r>
            <a:r>
              <a:rPr lang="en-US" u="sng" dirty="0"/>
              <a:t>I believe you. </a:t>
            </a:r>
            <a:r>
              <a:rPr lang="en-US" dirty="0"/>
              <a:t>It took a lot of courage to tell me about this.” It can be extremely difficult for survivors to come forward and share their story. They may feel ashamed, concerned that they won’t be believed, or worried they’ll be blamed. Leave any “why” questions or investigations to the experts—your job is to support this person. Be careful not to interpret calmness as a sign that the event did not occur—everyone responds to traumatic events differently. The best thing you can do is to believe them.</a:t>
            </a:r>
          </a:p>
          <a:p>
            <a:pPr marL="171450" indent="-171450">
              <a:buFont typeface="Wingdings" panose="05000000000000000000" pitchFamily="2" charset="2"/>
              <a:buChar char="§"/>
            </a:pPr>
            <a:endParaRPr lang="en-US" dirty="0"/>
          </a:p>
          <a:p>
            <a:pPr marL="0" indent="0">
              <a:buFont typeface="Wingdings" panose="05000000000000000000" pitchFamily="2" charset="2"/>
              <a:buNone/>
            </a:pPr>
            <a:endParaRPr lang="en-US" dirty="0"/>
          </a:p>
          <a:p>
            <a:pPr marL="171450" indent="-171450">
              <a:buFont typeface="Wingdings" panose="05000000000000000000" pitchFamily="2" charset="2"/>
              <a:buChar char="§"/>
            </a:pPr>
            <a:r>
              <a:rPr lang="en-US" dirty="0"/>
              <a:t>  “</a:t>
            </a:r>
            <a:r>
              <a:rPr lang="en-US" u="sng" dirty="0"/>
              <a:t>It’s not your fault. </a:t>
            </a:r>
            <a:r>
              <a:rPr lang="en-US" dirty="0"/>
              <a:t>You didn’t do anything to deserve this.” Survivors may blame themselves, especially if they know the perpetrator personally. Remind the survivor, maybe even more than once, that they are not to blame.</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 “</a:t>
            </a:r>
            <a:r>
              <a:rPr lang="en-US" u="sng" dirty="0"/>
              <a:t>You are not alone. </a:t>
            </a:r>
            <a:r>
              <a:rPr lang="en-US" dirty="0"/>
              <a:t>I care about you and am here to listen or help in any way I can.” Let the survivor know that you are there for them and willing to listen to their story if they are comfortable sharing it. Assess if there are people in their life they feel comfortable going to, and remind them that there are service providers who will be able to support them as they heal from the experience.</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  “</a:t>
            </a:r>
            <a:r>
              <a:rPr lang="en-US" u="sng" dirty="0"/>
              <a:t>I’m sorry this happened. </a:t>
            </a:r>
            <a:r>
              <a:rPr lang="en-US" dirty="0"/>
              <a:t>This shouldn’t have happened to you.” Acknowledge that the experience has affected their life. Phrases like “This must be really tough for you,” and, “I’m so glad you are sharing this with me,” help to communicate empathy.</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u="sng" dirty="0"/>
              <a:t>There’s no timetable </a:t>
            </a:r>
            <a:r>
              <a:rPr lang="en-US" dirty="0"/>
              <a:t>when it comes to recovering from sexual violence. If someone trusted you enough to disclose the event to you, consider the following ways to show your continued support.:</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 </a:t>
            </a:r>
            <a:r>
              <a:rPr lang="en-US" u="sng" dirty="0"/>
              <a:t>Avoid judgment. </a:t>
            </a:r>
            <a:r>
              <a:rPr lang="en-US" dirty="0"/>
              <a:t>It can be difficult to watch a survivor struggle with the effects of sexual assault for an extended period of time. Avoid phrases that suggest they’re taking too long to recover such as, “You’ve been acting like this for a while now,” or “How much longer will you feel this way?”</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 </a:t>
            </a:r>
            <a:r>
              <a:rPr lang="en-US" u="sng" dirty="0"/>
              <a:t>Check in periodically. </a:t>
            </a:r>
            <a:r>
              <a:rPr lang="en-US" dirty="0"/>
              <a:t>The event may have happened a long time ago, but that doesn’t mean the pain is gone. Check in with the survivor to remind them you still care about their well-being and believe their story.</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But often listening is the best way to support a survivor.</a:t>
            </a:r>
          </a:p>
        </p:txBody>
      </p:sp>
      <p:sp>
        <p:nvSpPr>
          <p:cNvPr id="4" name="Slide Number Placeholder 3"/>
          <p:cNvSpPr>
            <a:spLocks noGrp="1"/>
          </p:cNvSpPr>
          <p:nvPr>
            <p:ph type="sldNum" sz="quarter" idx="5"/>
          </p:nvPr>
        </p:nvSpPr>
        <p:spPr/>
        <p:txBody>
          <a:bodyPr/>
          <a:lstStyle/>
          <a:p>
            <a:fld id="{B43FB886-BD77-4689-95A0-82A5AEEF131F}" type="slidenum">
              <a:rPr lang="en-US" smtClean="0"/>
              <a:t>23</a:t>
            </a:fld>
            <a:endParaRPr lang="en-US"/>
          </a:p>
        </p:txBody>
      </p:sp>
    </p:spTree>
    <p:extLst>
      <p:ext uri="{BB962C8B-B14F-4D97-AF65-F5344CB8AC3E}">
        <p14:creationId xmlns:p14="http://schemas.microsoft.com/office/powerpoint/2010/main" val="2048740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Confidential advocate is available the above number Monday-Friday 8:30am – 5:00pm 843-333-2266</a:t>
            </a:r>
          </a:p>
          <a:p>
            <a:endParaRPr lang="en-US" dirty="0"/>
          </a:p>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24</a:t>
            </a:fld>
            <a:endParaRPr lang="en-US"/>
          </a:p>
        </p:txBody>
      </p:sp>
    </p:spTree>
    <p:extLst>
      <p:ext uri="{BB962C8B-B14F-4D97-AF65-F5344CB8AC3E}">
        <p14:creationId xmlns:p14="http://schemas.microsoft.com/office/powerpoint/2010/main" val="167256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student can speak to the </a:t>
            </a:r>
            <a:r>
              <a:rPr kumimoji="0" lang="en-US" sz="1200" b="1" i="0" u="none" strike="noStrike" kern="1200" cap="none" spc="0" normalizeH="0" baseline="0" noProof="0" dirty="0">
                <a:ln>
                  <a:noFill/>
                </a:ln>
                <a:solidFill>
                  <a:prstClr val="black"/>
                </a:solidFill>
                <a:effectLst/>
                <a:uLnTx/>
                <a:uFillTx/>
                <a:latin typeface="+mn-lt"/>
                <a:ea typeface="+mn-ea"/>
                <a:cs typeface="+mn-cs"/>
              </a:rPr>
              <a:t>confidential advocate </a:t>
            </a:r>
            <a:r>
              <a:rPr kumimoji="0" lang="en-US" sz="1200" b="0" i="0" u="none" strike="noStrike" kern="1200" cap="none" spc="0" normalizeH="0" baseline="0" noProof="0" dirty="0">
                <a:ln>
                  <a:noFill/>
                </a:ln>
                <a:solidFill>
                  <a:prstClr val="black"/>
                </a:solidFill>
                <a:effectLst/>
                <a:uLnTx/>
                <a:uFillTx/>
                <a:latin typeface="+mn-lt"/>
                <a:ea typeface="+mn-ea"/>
                <a:cs typeface="+mn-cs"/>
              </a:rPr>
              <a:t>regardless to where the incident occurred. CA will not disclose any information about what the student shared regarding incident.  CA will listen to the student, and offer options related to the incident.   </a:t>
            </a: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Most importantly the student  will make the ultimate decision if they want to make a formal report or not.  IF</a:t>
            </a:r>
            <a:r>
              <a:rPr kumimoji="0" lang="en-US" sz="1200" b="0" i="0" u="none" strike="noStrike" kern="1200" cap="none" spc="0" normalizeH="0" baseline="0" noProof="0" dirty="0">
                <a:ln>
                  <a:noFill/>
                </a:ln>
                <a:solidFill>
                  <a:prstClr val="black"/>
                </a:solidFill>
                <a:effectLst/>
                <a:uLnTx/>
                <a:uFillTx/>
                <a:latin typeface="+mn-lt"/>
                <a:ea typeface="+mn-ea"/>
                <a:cs typeface="+mn-cs"/>
              </a:rPr>
              <a:t> they CHOOSE to report…  CA can assist with the following:  </a:t>
            </a:r>
            <a:r>
              <a:rPr kumimoji="0" lang="en-US" sz="1200" b="1" i="0" u="none" strike="noStrike" kern="1200" cap="none" spc="0" normalizeH="0" baseline="0" noProof="0" dirty="0">
                <a:ln>
                  <a:noFill/>
                </a:ln>
                <a:solidFill>
                  <a:prstClr val="black"/>
                </a:solidFill>
                <a:effectLst/>
                <a:uLnTx/>
                <a:uFillTx/>
                <a:latin typeface="+mn-lt"/>
                <a:ea typeface="+mn-ea"/>
                <a:cs typeface="+mn-cs"/>
              </a:rPr>
              <a:t>Academic assistance</a:t>
            </a:r>
            <a:r>
              <a:rPr kumimoji="0" lang="en-US" sz="1200" b="0" i="0" u="none" strike="noStrike" kern="1200" cap="none" spc="0" normalizeH="0" baseline="0" noProof="0" dirty="0">
                <a:ln>
                  <a:noFill/>
                </a:ln>
                <a:solidFill>
                  <a:prstClr val="black"/>
                </a:solidFill>
                <a:effectLst/>
                <a:uLnTx/>
                <a:uFillTx/>
                <a:latin typeface="+mn-lt"/>
                <a:ea typeface="+mn-ea"/>
                <a:cs typeface="+mn-cs"/>
              </a:rPr>
              <a:t>:  if they need to change classes, or need additional time with academic deadlines, etc.</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the student chooses to make a formal complain  CA will encourage the student  to answer and respond to every email  from DOS and Title IX  in a timely manner.  Student can also request a no contact order through DOS and Title IX</a:t>
            </a: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Accompaniment</a:t>
            </a:r>
            <a:r>
              <a:rPr kumimoji="0" lang="en-US" sz="1200" b="0" i="0" u="none" strike="noStrike" kern="1200" cap="none" spc="0" normalizeH="0" baseline="0" noProof="0" dirty="0">
                <a:ln>
                  <a:noFill/>
                </a:ln>
                <a:solidFill>
                  <a:prstClr val="black"/>
                </a:solidFill>
                <a:effectLst/>
                <a:uLnTx/>
                <a:uFillTx/>
                <a:latin typeface="+mn-lt"/>
                <a:ea typeface="+mn-ea"/>
                <a:cs typeface="+mn-cs"/>
              </a:rPr>
              <a:t>  CA will accompany the student at all meetings, and appointments related to the incident.  This includes but not limited to hospital and dr appointments.   </a:t>
            </a: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Housing change </a:t>
            </a:r>
            <a:r>
              <a:rPr kumimoji="0" lang="en-US" sz="1200" b="0" i="0" u="none" strike="noStrike" kern="1200" cap="none" spc="0" normalizeH="0" baseline="0" noProof="0" dirty="0">
                <a:ln>
                  <a:noFill/>
                </a:ln>
                <a:solidFill>
                  <a:prstClr val="black"/>
                </a:solidFill>
                <a:effectLst/>
                <a:uLnTx/>
                <a:uFillTx/>
                <a:latin typeface="+mn-lt"/>
                <a:ea typeface="+mn-ea"/>
                <a:cs typeface="+mn-cs"/>
              </a:rPr>
              <a:t>CA will also assist student with the process, of changing residents at any campus housing facility here at the university.  Through DOS and Title IX CA can also assist accessing a no contact order for the safety and wellbeing of the students</a:t>
            </a: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Consultation-</a:t>
            </a:r>
            <a:r>
              <a:rPr kumimoji="0" lang="en-US" sz="1200" b="0" i="0" u="none" strike="noStrike" kern="1200" cap="none" spc="0" normalizeH="0" baseline="0" noProof="0" dirty="0">
                <a:ln>
                  <a:noFill/>
                </a:ln>
                <a:solidFill>
                  <a:prstClr val="black"/>
                </a:solidFill>
                <a:effectLst/>
                <a:uLnTx/>
                <a:uFillTx/>
                <a:latin typeface="+mn-lt"/>
                <a:ea typeface="+mn-ea"/>
                <a:cs typeface="+mn-cs"/>
              </a:rPr>
              <a:t> CA will NEVER disclose information to anyone about a student without a signed ROI </a:t>
            </a:r>
            <a:r>
              <a:rPr kumimoji="0" lang="en-US" sz="1200" b="1" i="0" u="none" strike="noStrike" kern="1200" cap="none" spc="0" normalizeH="0" baseline="0" noProof="0" dirty="0">
                <a:ln>
                  <a:noFill/>
                </a:ln>
                <a:solidFill>
                  <a:prstClr val="black"/>
                </a:solidFill>
                <a:effectLst/>
                <a:uLnTx/>
                <a:uFillTx/>
                <a:latin typeface="+mn-lt"/>
                <a:ea typeface="+mn-ea"/>
                <a:cs typeface="+mn-cs"/>
              </a:rPr>
              <a:t>Release of Information</a:t>
            </a:r>
            <a:r>
              <a:rPr kumimoji="0" lang="en-US" sz="1200" b="0" i="0" u="none" strike="noStrike" kern="1200" cap="none" spc="0" normalizeH="0" baseline="0" noProof="0" dirty="0">
                <a:ln>
                  <a:noFill/>
                </a:ln>
                <a:solidFill>
                  <a:prstClr val="black"/>
                </a:solidFill>
                <a:effectLst/>
                <a:uLnTx/>
                <a:uFillTx/>
                <a:latin typeface="+mn-lt"/>
                <a:ea typeface="+mn-ea"/>
                <a:cs typeface="+mn-cs"/>
              </a:rPr>
              <a:t>… that includes parents and guardians  </a:t>
            </a: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university housing staff it is likely that you may be the first person a students goes to when in distress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university encourages students  to speak out,</a:t>
            </a:r>
            <a:r>
              <a:rPr kumimoji="0" lang="en-US" sz="1200" b="0" i="0" u="sng" strike="noStrike" kern="1200" cap="none" spc="0" normalizeH="0" baseline="0" noProof="0" dirty="0">
                <a:ln>
                  <a:noFill/>
                </a:ln>
                <a:solidFill>
                  <a:prstClr val="black"/>
                </a:solidFill>
                <a:effectLst/>
                <a:uLnTx/>
                <a:uFillTx/>
                <a:latin typeface="+mn-lt"/>
                <a:ea typeface="+mn-ea"/>
                <a:cs typeface="+mn-cs"/>
              </a:rPr>
              <a:t> report </a:t>
            </a:r>
            <a:r>
              <a:rPr kumimoji="0" lang="en-US" sz="1200" b="0" i="0" u="none" strike="noStrike" kern="1200" cap="none" spc="0" normalizeH="0" baseline="0" noProof="0" dirty="0">
                <a:ln>
                  <a:noFill/>
                </a:ln>
                <a:solidFill>
                  <a:prstClr val="black"/>
                </a:solidFill>
                <a:effectLst/>
                <a:uLnTx/>
                <a:uFillTx/>
                <a:latin typeface="+mn-lt"/>
                <a:ea typeface="+mn-ea"/>
                <a:cs typeface="+mn-cs"/>
              </a:rPr>
              <a:t>and seek </a:t>
            </a:r>
            <a:r>
              <a:rPr kumimoji="0" lang="en-US" sz="1200" b="0" i="0" u="sng" strike="noStrike" kern="1200" cap="none" spc="0" normalizeH="0" baseline="0" noProof="0" dirty="0">
                <a:ln>
                  <a:noFill/>
                </a:ln>
                <a:solidFill>
                  <a:prstClr val="black"/>
                </a:solidFill>
                <a:effectLst/>
                <a:uLnTx/>
                <a:uFillTx/>
                <a:latin typeface="+mn-lt"/>
                <a:ea typeface="+mn-ea"/>
                <a:cs typeface="+mn-cs"/>
              </a:rPr>
              <a:t>support. </a:t>
            </a:r>
            <a:r>
              <a:rPr kumimoji="0" lang="en-US" sz="1200" b="0" i="0" u="none" strike="noStrike" kern="1200" cap="none" spc="0" normalizeH="0" baseline="0" noProof="0" dirty="0">
                <a:ln>
                  <a:noFill/>
                </a:ln>
                <a:solidFill>
                  <a:prstClr val="black"/>
                </a:solidFill>
                <a:effectLst/>
                <a:uLnTx/>
                <a:uFillTx/>
                <a:latin typeface="+mn-lt"/>
                <a:ea typeface="+mn-ea"/>
                <a:cs typeface="+mn-cs"/>
              </a:rPr>
              <a:t>There are various channels for them to do so.  We have adopted a model that works to ensure that students are supported on their terms- and they are in control of what happens next. </a:t>
            </a:r>
          </a:p>
          <a:p>
            <a:pPr marL="174708" marR="0" lvl="0"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 can speak with a confidential advocate, who will listen to you, believe you and talk to you about your options.  We can connect the student with support services and assist in the impacts on their studies.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 can provide information to the student decide if they  want to make a formal report to the university about what has happened.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can also report the matter to the Department of Public Safety;, we can help you do that too.  Be assured we will inform you and support you every step of the way.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FB886-BD77-4689-95A0-82A5AEEF13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3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4</a:t>
            </a:fld>
            <a:endParaRPr lang="en-US"/>
          </a:p>
        </p:txBody>
      </p:sp>
    </p:spTree>
    <p:extLst>
      <p:ext uri="{BB962C8B-B14F-4D97-AF65-F5344CB8AC3E}">
        <p14:creationId xmlns:p14="http://schemas.microsoft.com/office/powerpoint/2010/main" val="66825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6</a:t>
            </a:fld>
            <a:endParaRPr lang="en-US"/>
          </a:p>
        </p:txBody>
      </p:sp>
    </p:spTree>
    <p:extLst>
      <p:ext uri="{BB962C8B-B14F-4D97-AF65-F5344CB8AC3E}">
        <p14:creationId xmlns:p14="http://schemas.microsoft.com/office/powerpoint/2010/main" val="361879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12</a:t>
            </a:fld>
            <a:endParaRPr lang="en-US"/>
          </a:p>
        </p:txBody>
      </p:sp>
    </p:spTree>
    <p:extLst>
      <p:ext uri="{BB962C8B-B14F-4D97-AF65-F5344CB8AC3E}">
        <p14:creationId xmlns:p14="http://schemas.microsoft.com/office/powerpoint/2010/main" val="68930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13</a:t>
            </a:fld>
            <a:endParaRPr lang="en-US"/>
          </a:p>
        </p:txBody>
      </p:sp>
    </p:spTree>
    <p:extLst>
      <p:ext uri="{BB962C8B-B14F-4D97-AF65-F5344CB8AC3E}">
        <p14:creationId xmlns:p14="http://schemas.microsoft.com/office/powerpoint/2010/main" val="134357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students determine their strategy for a safe, healthy and low risk lifestyle in regard to alcohol and substance use choices in order to achieve academic success and personal satisfaction (supportive, confidential, non-shaming environment).</a:t>
            </a:r>
          </a:p>
          <a:p>
            <a:r>
              <a:rPr lang="en-US" dirty="0"/>
              <a:t>Tom Fontana-University of Vermont</a:t>
            </a:r>
          </a:p>
        </p:txBody>
      </p:sp>
      <p:sp>
        <p:nvSpPr>
          <p:cNvPr id="4" name="Slide Number Placeholder 3"/>
          <p:cNvSpPr>
            <a:spLocks noGrp="1"/>
          </p:cNvSpPr>
          <p:nvPr>
            <p:ph type="sldNum" sz="quarter" idx="5"/>
          </p:nvPr>
        </p:nvSpPr>
        <p:spPr/>
        <p:txBody>
          <a:bodyPr/>
          <a:lstStyle/>
          <a:p>
            <a:fld id="{B43FB886-BD77-4689-95A0-82A5AEEF131F}" type="slidenum">
              <a:rPr lang="en-US" smtClean="0"/>
              <a:t>14</a:t>
            </a:fld>
            <a:endParaRPr lang="en-US"/>
          </a:p>
        </p:txBody>
      </p:sp>
    </p:spTree>
    <p:extLst>
      <p:ext uri="{BB962C8B-B14F-4D97-AF65-F5344CB8AC3E}">
        <p14:creationId xmlns:p14="http://schemas.microsoft.com/office/powerpoint/2010/main" val="300420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15</a:t>
            </a:fld>
            <a:endParaRPr lang="en-US"/>
          </a:p>
        </p:txBody>
      </p:sp>
    </p:spTree>
    <p:extLst>
      <p:ext uri="{BB962C8B-B14F-4D97-AF65-F5344CB8AC3E}">
        <p14:creationId xmlns:p14="http://schemas.microsoft.com/office/powerpoint/2010/main" val="2106755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16</a:t>
            </a:fld>
            <a:endParaRPr lang="en-US"/>
          </a:p>
        </p:txBody>
      </p:sp>
    </p:spTree>
    <p:extLst>
      <p:ext uri="{BB962C8B-B14F-4D97-AF65-F5344CB8AC3E}">
        <p14:creationId xmlns:p14="http://schemas.microsoft.com/office/powerpoint/2010/main" val="117538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IPV mission is to provide information, support, referrals, and education about sexual and intimate partner violence (including sexual harassment, sexual assault, dating violence, and stalking), as well as consent, healthy relationships, and healthy sexuality to the Coastal Carolina community.</a:t>
            </a:r>
          </a:p>
          <a:p>
            <a:endParaRPr lang="en-US" dirty="0"/>
          </a:p>
          <a:p>
            <a:r>
              <a:rPr lang="en-US" dirty="0"/>
              <a:t>The LiveWell office provides outreach &amp; awareness and prevention services.    And serves as a central resource for those impacted by sexual and intimate partner violence and can assist with navigating the University’s resource and support network (including the University Counseling Center, Student Health Center, the Title IX Office, Equal Opportunity and Access, the Employee Assistance Program, and the Coastal Carolina University Police Department), as well as external support and law enforcement resources.</a:t>
            </a:r>
          </a:p>
          <a:p>
            <a:endParaRPr lang="en-US" dirty="0"/>
          </a:p>
          <a:p>
            <a:endParaRPr lang="en-US" dirty="0"/>
          </a:p>
          <a:p>
            <a:r>
              <a:rPr lang="en-US" dirty="0"/>
              <a:t>If you have witnessed or experienced sexual assault, stalking, harassment, or dating violence you are not alone and its not your fault.  The university encourages you to speak out, report and seek support. There are various channels for you to do so.  We have adopted a model that works to ensure you are supported on your terms- you are in control of what happens next.  </a:t>
            </a:r>
          </a:p>
          <a:p>
            <a:endParaRPr lang="en-US" dirty="0"/>
          </a:p>
          <a:p>
            <a:endParaRPr lang="en-US" dirty="0"/>
          </a:p>
          <a:p>
            <a:r>
              <a:rPr lang="en-US" dirty="0"/>
              <a:t>Advocacy-  We can assist you by providing information and resources that can empower you with making your own choices</a:t>
            </a:r>
          </a:p>
          <a:p>
            <a:endParaRPr lang="en-US" dirty="0"/>
          </a:p>
          <a:p>
            <a:r>
              <a:rPr lang="en-US" dirty="0"/>
              <a:t>Academic Assistance-  We can assist with facilitating academic assistance to minimize negative academic performance </a:t>
            </a:r>
          </a:p>
          <a:p>
            <a:endParaRPr lang="en-US" dirty="0"/>
          </a:p>
          <a:p>
            <a:r>
              <a:rPr lang="en-US" dirty="0"/>
              <a:t>Hospital Accompaniment-  A staff will go with you to the hospital for a forensic exam.  We can assist you with Title IX, and meeting other appointment related to your incident</a:t>
            </a:r>
          </a:p>
          <a:p>
            <a:endParaRPr lang="en-US" dirty="0"/>
          </a:p>
          <a:p>
            <a:r>
              <a:rPr lang="en-US" dirty="0"/>
              <a:t>Consultation-  We are available to meet with your family to explain the processes, rights, options, and resources. And to help others who may be supporting the survivor.</a:t>
            </a:r>
          </a:p>
          <a:p>
            <a:endParaRPr lang="en-US" dirty="0"/>
          </a:p>
          <a:p>
            <a:r>
              <a:rPr lang="en-US" dirty="0"/>
              <a:t>Safety planning- We can assist in helping to increase your physical safety and on safety including ride sharing and other secure services.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43FB886-BD77-4689-95A0-82A5AEEF131F}" type="slidenum">
              <a:rPr lang="en-US" smtClean="0"/>
              <a:t>17</a:t>
            </a:fld>
            <a:endParaRPr lang="en-US"/>
          </a:p>
        </p:txBody>
      </p:sp>
    </p:spTree>
    <p:extLst>
      <p:ext uri="{BB962C8B-B14F-4D97-AF65-F5344CB8AC3E}">
        <p14:creationId xmlns:p14="http://schemas.microsoft.com/office/powerpoint/2010/main" val="271025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078442" y="1449147"/>
            <a:ext cx="10035117"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078442" y="5280847"/>
            <a:ext cx="10035117"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192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3151" y="4800600"/>
            <a:ext cx="10035116"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1073151" y="5367338"/>
            <a:ext cx="1003511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61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46809" y="1338479"/>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097" y="1495525"/>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68302" y="4700703"/>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198512" y="1338479"/>
            <a:ext cx="4403088" cy="4075464"/>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8900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5267" y="2286000"/>
            <a:ext cx="4895851" cy="2300288"/>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9/1/2022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773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429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6978651" y="0"/>
            <a:ext cx="521334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8183540" y="586171"/>
            <a:ext cx="2269067"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73150" y="446089"/>
            <a:ext cx="6596501"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473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79997" y="2222287"/>
            <a:ext cx="10032004" cy="363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434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2951396"/>
            <a:ext cx="10035116"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1073151" y="5281201"/>
            <a:ext cx="10035116"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9/1/2022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56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79995" y="2222288"/>
            <a:ext cx="4894297"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7" y="2222288"/>
            <a:ext cx="489429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057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9995" y="2174875"/>
            <a:ext cx="489429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79996" y="2751138"/>
            <a:ext cx="4916521"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707" y="2174875"/>
            <a:ext cx="489429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7" y="2751138"/>
            <a:ext cx="489429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9/1/2022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474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9/1/2022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1680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9/1/2022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60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9/1/2022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670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9995" y="727522"/>
            <a:ext cx="4668731"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1079995" y="2344684"/>
            <a:ext cx="4668731"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9/1/2022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269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9997" y="447188"/>
            <a:ext cx="10032004"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1079997" y="2184401"/>
            <a:ext cx="1003200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90396" y="6041362"/>
            <a:ext cx="8386043"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215230" y="6041362"/>
            <a:ext cx="1324215"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9/1/2022</a:t>
            </a:fld>
            <a:endParaRPr lang="en-US" dirty="0"/>
          </a:p>
        </p:txBody>
      </p:sp>
      <p:sp>
        <p:nvSpPr>
          <p:cNvPr id="6" name="Slide Number Placeholder 5"/>
          <p:cNvSpPr>
            <a:spLocks noGrp="1"/>
          </p:cNvSpPr>
          <p:nvPr>
            <p:ph type="sldNum" sz="quarter" idx="4"/>
          </p:nvPr>
        </p:nvSpPr>
        <p:spPr>
          <a:xfrm>
            <a:off x="10539445"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98510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mailto:bmitchell@coastal.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cm.maxient.com/reportingform.php?CoastalCarolinaUniv&amp;layout_id=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metro.co.uk/2014/12/28/abusive-drunks-in-hospitals-should-be-arrested-says-leading-doctor-500131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flickr.com/photos/fibonacciblue/3133457021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youlivewell.coastal.edu/"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hyperlink" Target="https://nam11.safelinks.protection.outlook.com/?url=https%3A%2F%2Fecho360.org%2Fmedia%2F266c3b53-190d-4cfd-b551-050bbdc111e7%2Fpublic&amp;data=04%7C01%7Cecarter%40coastal.edu%7C4f06b0cc3117498b08c908d8db77a318%7Cbf1f856b8ef84e52be9387d3c3622797%7C0%7C0%7C637500654187459914%7CUnknown%7CTWFpbGZsb3d8eyJWIjoiMC4wLjAwMDAiLCJQIjoiV2luMzIiLCJBTiI6Ik1haWwiLCJXVCI6Mn0%3D%7C1000&amp;sdata=5x7yWZC5ejGAulZIurOhkZryDWsJLwxqOF9BwbVCIZg%3D&amp;reserved=0" TargetMode="External"/><Relationship Id="rId2" Type="http://schemas.openxmlformats.org/officeDocument/2006/relationships/hyperlink" Target="https://train.coastal.edu/"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4820" y="1540224"/>
            <a:ext cx="7526338" cy="2971051"/>
          </a:xfrm>
        </p:spPr>
        <p:txBody>
          <a:bodyPr/>
          <a:lstStyle/>
          <a:p>
            <a:endParaRPr lang="en-US" dirty="0"/>
          </a:p>
        </p:txBody>
      </p:sp>
      <p:sp>
        <p:nvSpPr>
          <p:cNvPr id="3" name="Subtitle 2"/>
          <p:cNvSpPr>
            <a:spLocks noGrp="1"/>
          </p:cNvSpPr>
          <p:nvPr>
            <p:ph type="subTitle" idx="1"/>
          </p:nvPr>
        </p:nvSpPr>
        <p:spPr>
          <a:xfrm>
            <a:off x="1078441" y="4879910"/>
            <a:ext cx="10035117" cy="915649"/>
          </a:xfrm>
        </p:spPr>
        <p:txBody>
          <a:bodyPr>
            <a:noAutofit/>
          </a:bodyPr>
          <a:lstStyle/>
          <a:p>
            <a:pPr algn="ctr"/>
            <a:r>
              <a:rPr lang="en-US" sz="6000" b="1" dirty="0"/>
              <a:t>The LiveWell Office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9267" y="0"/>
            <a:ext cx="1384292" cy="1430796"/>
          </a:xfrm>
          <a:prstGeom prst="rect">
            <a:avLst/>
          </a:prstGeom>
        </p:spPr>
      </p:pic>
      <p:pic>
        <p:nvPicPr>
          <p:cNvPr id="6" name="Picture 5"/>
          <p:cNvPicPr>
            <a:picLocks noChangeAspect="1"/>
          </p:cNvPicPr>
          <p:nvPr/>
        </p:nvPicPr>
        <p:blipFill>
          <a:blip r:embed="rId4"/>
          <a:stretch>
            <a:fillRect/>
          </a:stretch>
        </p:blipFill>
        <p:spPr>
          <a:xfrm>
            <a:off x="701040" y="1540224"/>
            <a:ext cx="10789920" cy="3163404"/>
          </a:xfrm>
          <a:prstGeom prst="rect">
            <a:avLst/>
          </a:prstGeom>
        </p:spPr>
      </p:pic>
      <p:sp>
        <p:nvSpPr>
          <p:cNvPr id="5" name="TextBox 4">
            <a:extLst>
              <a:ext uri="{FF2B5EF4-FFF2-40B4-BE49-F238E27FC236}">
                <a16:creationId xmlns:a16="http://schemas.microsoft.com/office/drawing/2014/main" id="{5B2D9247-BBB3-483A-B9A9-841ABC5254C9}"/>
              </a:ext>
            </a:extLst>
          </p:cNvPr>
          <p:cNvSpPr txBox="1"/>
          <p:nvPr/>
        </p:nvSpPr>
        <p:spPr>
          <a:xfrm>
            <a:off x="3516661" y="5971841"/>
            <a:ext cx="4533900" cy="646331"/>
          </a:xfrm>
          <a:prstGeom prst="rect">
            <a:avLst/>
          </a:prstGeom>
          <a:noFill/>
        </p:spPr>
        <p:txBody>
          <a:bodyPr wrap="square" rtlCol="0">
            <a:spAutoFit/>
          </a:bodyPr>
          <a:lstStyle/>
          <a:p>
            <a:pPr algn="ctr"/>
            <a:r>
              <a:rPr lang="en-US" dirty="0"/>
              <a:t>Staff Senate  </a:t>
            </a:r>
          </a:p>
          <a:p>
            <a:pPr algn="ctr"/>
            <a:r>
              <a:rPr lang="en-US" dirty="0"/>
              <a:t>September 13, 2022</a:t>
            </a:r>
          </a:p>
        </p:txBody>
      </p:sp>
    </p:spTree>
    <p:extLst>
      <p:ext uri="{BB962C8B-B14F-4D97-AF65-F5344CB8AC3E}">
        <p14:creationId xmlns:p14="http://schemas.microsoft.com/office/powerpoint/2010/main" val="211367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861" y="316560"/>
            <a:ext cx="7524003" cy="970450"/>
          </a:xfrm>
        </p:spPr>
        <p:txBody>
          <a:bodyPr/>
          <a:lstStyle/>
          <a:p>
            <a:r>
              <a:rPr lang="en-US" dirty="0"/>
              <a:t>Campus Events</a:t>
            </a:r>
          </a:p>
        </p:txBody>
      </p:sp>
      <p:sp>
        <p:nvSpPr>
          <p:cNvPr id="3" name="Content Placeholder 2"/>
          <p:cNvSpPr>
            <a:spLocks noGrp="1"/>
          </p:cNvSpPr>
          <p:nvPr>
            <p:ph idx="1"/>
          </p:nvPr>
        </p:nvSpPr>
        <p:spPr>
          <a:xfrm>
            <a:off x="308141" y="2078816"/>
            <a:ext cx="8760721" cy="4432513"/>
          </a:xfrm>
        </p:spPr>
        <p:txBody>
          <a:bodyPr>
            <a:noAutofit/>
          </a:bodyPr>
          <a:lstStyle/>
          <a:p>
            <a:r>
              <a:rPr lang="en-US" sz="2400" dirty="0"/>
              <a:t>Sexual/Dating Violence Awareness Week (Take Back the Night, Clothesline Project &amp; other events)</a:t>
            </a:r>
          </a:p>
          <a:p>
            <a:r>
              <a:rPr lang="en-US" sz="2400" dirty="0"/>
              <a:t>Love Your Body Day</a:t>
            </a:r>
          </a:p>
          <a:p>
            <a:r>
              <a:rPr lang="en-US" sz="2400" dirty="0"/>
              <a:t>Fall </a:t>
            </a:r>
            <a:r>
              <a:rPr lang="en-US" sz="2400" dirty="0" err="1"/>
              <a:t>Stresstival</a:t>
            </a:r>
            <a:endParaRPr lang="en-US" sz="2400" dirty="0"/>
          </a:p>
          <a:p>
            <a:r>
              <a:rPr lang="en-US" sz="2400" dirty="0"/>
              <a:t>Wellness Week (Wellness-</a:t>
            </a:r>
            <a:r>
              <a:rPr lang="en-US" sz="2400" dirty="0" err="1"/>
              <a:t>Palooza</a:t>
            </a:r>
            <a:r>
              <a:rPr lang="en-US" sz="2400" dirty="0"/>
              <a:t>)</a:t>
            </a:r>
          </a:p>
          <a:p>
            <a:r>
              <a:rPr lang="en-US" sz="2400" dirty="0"/>
              <a:t>Out of the Darkness Walk for Suicide Awareness</a:t>
            </a:r>
          </a:p>
          <a:p>
            <a:r>
              <a:rPr lang="en-US" sz="2400" dirty="0"/>
              <a:t>Countdown Don’t Melt Down!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7429" y="316560"/>
            <a:ext cx="1398708" cy="14456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307" y="3269293"/>
            <a:ext cx="4183693" cy="3137770"/>
          </a:xfrm>
          <a:prstGeom prst="rect">
            <a:avLst/>
          </a:prstGeom>
        </p:spPr>
      </p:pic>
    </p:spTree>
    <p:extLst>
      <p:ext uri="{BB962C8B-B14F-4D97-AF65-F5344CB8AC3E}">
        <p14:creationId xmlns:p14="http://schemas.microsoft.com/office/powerpoint/2010/main" val="254269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40" y="532093"/>
            <a:ext cx="10032004" cy="970450"/>
          </a:xfrm>
        </p:spPr>
        <p:txBody>
          <a:bodyPr/>
          <a:lstStyle/>
          <a:p>
            <a:r>
              <a:rPr lang="en-US" dirty="0"/>
              <a:t>Peer Educator Student Organizations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17" y="2338705"/>
            <a:ext cx="2879647" cy="14520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933" y="4225948"/>
            <a:ext cx="2058643" cy="2127801"/>
          </a:xfrm>
          <a:prstGeom prst="rect">
            <a:avLst/>
          </a:prstGeom>
        </p:spPr>
      </p:pic>
      <p:sp>
        <p:nvSpPr>
          <p:cNvPr id="7" name="TextBox 6"/>
          <p:cNvSpPr txBox="1"/>
          <p:nvPr/>
        </p:nvSpPr>
        <p:spPr>
          <a:xfrm>
            <a:off x="3728621" y="2348698"/>
            <a:ext cx="8292655" cy="1200329"/>
          </a:xfrm>
          <a:prstGeom prst="rect">
            <a:avLst/>
          </a:prstGeom>
          <a:noFill/>
        </p:spPr>
        <p:txBody>
          <a:bodyPr wrap="square" rtlCol="0">
            <a:spAutoFit/>
          </a:bodyPr>
          <a:lstStyle/>
          <a:p>
            <a:pPr defTabSz="457200"/>
            <a:r>
              <a:rPr lang="en-US" sz="2400" dirty="0">
                <a:solidFill>
                  <a:prstClr val="white"/>
                </a:solidFill>
                <a:latin typeface="Century Gothic" panose="020B0502020202020204"/>
              </a:rPr>
              <a:t>Areas of focus include mental/emotional health</a:t>
            </a:r>
          </a:p>
          <a:p>
            <a:pPr defTabSz="457200"/>
            <a:r>
              <a:rPr lang="en-US" sz="2400" dirty="0">
                <a:solidFill>
                  <a:prstClr val="white"/>
                </a:solidFill>
                <a:latin typeface="Century Gothic" panose="020B0502020202020204"/>
              </a:rPr>
              <a:t>and wellness as well as sexual/dating/</a:t>
            </a:r>
          </a:p>
          <a:p>
            <a:pPr defTabSz="457200"/>
            <a:r>
              <a:rPr lang="en-US" sz="2400" dirty="0">
                <a:solidFill>
                  <a:prstClr val="white"/>
                </a:solidFill>
                <a:latin typeface="Century Gothic" panose="020B0502020202020204"/>
              </a:rPr>
              <a:t>interpersonal violence prevention</a:t>
            </a:r>
          </a:p>
        </p:txBody>
      </p:sp>
      <p:sp>
        <p:nvSpPr>
          <p:cNvPr id="9" name="TextBox 8"/>
          <p:cNvSpPr txBox="1"/>
          <p:nvPr/>
        </p:nvSpPr>
        <p:spPr>
          <a:xfrm>
            <a:off x="3728620" y="4961360"/>
            <a:ext cx="8292655" cy="461665"/>
          </a:xfrm>
          <a:prstGeom prst="rect">
            <a:avLst/>
          </a:prstGeom>
          <a:noFill/>
        </p:spPr>
        <p:txBody>
          <a:bodyPr wrap="none" rtlCol="0">
            <a:spAutoFit/>
          </a:bodyPr>
          <a:lstStyle/>
          <a:p>
            <a:pPr defTabSz="457200"/>
            <a:r>
              <a:rPr lang="en-US" sz="2400" dirty="0">
                <a:solidFill>
                  <a:prstClr val="white"/>
                </a:solidFill>
                <a:latin typeface="Century Gothic" panose="020B0502020202020204"/>
              </a:rPr>
              <a:t>Areas of focus include all forms of health and wellness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8560" y="8536"/>
            <a:ext cx="1704979" cy="1762256"/>
          </a:xfrm>
          <a:prstGeom prst="rect">
            <a:avLst/>
          </a:prstGeom>
        </p:spPr>
      </p:pic>
    </p:spTree>
    <p:extLst>
      <p:ext uri="{BB962C8B-B14F-4D97-AF65-F5344CB8AC3E}">
        <p14:creationId xmlns:p14="http://schemas.microsoft.com/office/powerpoint/2010/main" val="400600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36AA-679D-4E46-AEBD-0D8ACC2C4BCB}"/>
              </a:ext>
            </a:extLst>
          </p:cNvPr>
          <p:cNvSpPr>
            <a:spLocks noGrp="1"/>
          </p:cNvSpPr>
          <p:nvPr>
            <p:ph type="title"/>
          </p:nvPr>
        </p:nvSpPr>
        <p:spPr/>
        <p:txBody>
          <a:bodyPr/>
          <a:lstStyle/>
          <a:p>
            <a:r>
              <a:rPr lang="en-US" dirty="0"/>
              <a:t>Alcohol and Other Drugs (AOD)</a:t>
            </a:r>
          </a:p>
        </p:txBody>
      </p:sp>
      <p:pic>
        <p:nvPicPr>
          <p:cNvPr id="3" name="Picture 2">
            <a:extLst>
              <a:ext uri="{FF2B5EF4-FFF2-40B4-BE49-F238E27FC236}">
                <a16:creationId xmlns:a16="http://schemas.microsoft.com/office/drawing/2014/main" id="{1FC0BD3F-133F-453A-91C6-F98201835C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9" y="127136"/>
            <a:ext cx="1580932" cy="1610553"/>
          </a:xfrm>
          <a:prstGeom prst="rect">
            <a:avLst/>
          </a:prstGeom>
        </p:spPr>
      </p:pic>
      <p:sp>
        <p:nvSpPr>
          <p:cNvPr id="4" name="Rectangle 3">
            <a:extLst>
              <a:ext uri="{FF2B5EF4-FFF2-40B4-BE49-F238E27FC236}">
                <a16:creationId xmlns:a16="http://schemas.microsoft.com/office/drawing/2014/main" id="{1C4D9E0A-C2F7-4A47-8BD5-E61F4A1F5E7A}"/>
              </a:ext>
            </a:extLst>
          </p:cNvPr>
          <p:cNvSpPr/>
          <p:nvPr/>
        </p:nvSpPr>
        <p:spPr>
          <a:xfrm>
            <a:off x="3047999" y="2738115"/>
            <a:ext cx="6096000" cy="3293209"/>
          </a:xfrm>
          <a:prstGeom prst="rect">
            <a:avLst/>
          </a:prstGeom>
        </p:spPr>
        <p:txBody>
          <a:bodyPr>
            <a:spAutoFit/>
          </a:bodyPr>
          <a:lstStyle/>
          <a:p>
            <a:pPr marL="285750" indent="-285750">
              <a:buClr>
                <a:schemeClr val="accent1"/>
              </a:buClr>
              <a:buFont typeface="Courier New" panose="02070309020205020404" pitchFamily="49" charset="0"/>
              <a:buChar char="o"/>
            </a:pPr>
            <a:r>
              <a:rPr lang="en-US" sz="2600" dirty="0"/>
              <a:t>Tobacco/Vape Free Campus</a:t>
            </a:r>
          </a:p>
          <a:p>
            <a:pPr>
              <a:buClr>
                <a:schemeClr val="accent1"/>
              </a:buClr>
            </a:pPr>
            <a:endParaRPr lang="en-US" sz="2600" dirty="0"/>
          </a:p>
          <a:p>
            <a:pPr marL="285750" indent="-285750">
              <a:buClr>
                <a:schemeClr val="accent1"/>
              </a:buClr>
              <a:buFont typeface="Courier New" panose="02070309020205020404" pitchFamily="49" charset="0"/>
              <a:buChar char="o"/>
            </a:pPr>
            <a:r>
              <a:rPr lang="en-US" sz="2600" dirty="0"/>
              <a:t>Prevention and Harm Reduction</a:t>
            </a:r>
          </a:p>
          <a:p>
            <a:pPr>
              <a:buClr>
                <a:schemeClr val="accent1"/>
              </a:buClr>
            </a:pPr>
            <a:endParaRPr lang="en-US" sz="2600" dirty="0"/>
          </a:p>
          <a:p>
            <a:pPr marL="285750" indent="-285750">
              <a:buClr>
                <a:schemeClr val="accent1"/>
              </a:buClr>
              <a:buFont typeface="Courier New" panose="02070309020205020404" pitchFamily="49" charset="0"/>
              <a:buChar char="o"/>
            </a:pPr>
            <a:r>
              <a:rPr lang="en-US" sz="2600" dirty="0"/>
              <a:t>Chants for Recovery</a:t>
            </a:r>
          </a:p>
          <a:p>
            <a:pPr>
              <a:buClr>
                <a:schemeClr val="accent1"/>
              </a:buClr>
            </a:pPr>
            <a:endParaRPr lang="en-US" sz="2600" dirty="0"/>
          </a:p>
          <a:p>
            <a:pPr marL="285750" indent="-285750">
              <a:buClr>
                <a:schemeClr val="accent1"/>
              </a:buClr>
              <a:buFont typeface="Courier New" panose="02070309020205020404" pitchFamily="49" charset="0"/>
              <a:buChar char="o"/>
            </a:pPr>
            <a:r>
              <a:rPr lang="en-US" sz="2600" dirty="0"/>
              <a:t>AOD Use-Students Perception versus Reality</a:t>
            </a:r>
          </a:p>
        </p:txBody>
      </p:sp>
    </p:spTree>
    <p:extLst>
      <p:ext uri="{BB962C8B-B14F-4D97-AF65-F5344CB8AC3E}">
        <p14:creationId xmlns:p14="http://schemas.microsoft.com/office/powerpoint/2010/main" val="9415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DD3DE8-2B0B-41F2-8A8B-1C8ED714B81D}"/>
              </a:ext>
            </a:extLst>
          </p:cNvPr>
          <p:cNvPicPr>
            <a:picLocks noChangeAspect="1"/>
          </p:cNvPicPr>
          <p:nvPr/>
        </p:nvPicPr>
        <p:blipFill>
          <a:blip r:embed="rId3"/>
          <a:stretch>
            <a:fillRect/>
          </a:stretch>
        </p:blipFill>
        <p:spPr>
          <a:xfrm>
            <a:off x="3689711" y="2222287"/>
            <a:ext cx="4679227" cy="4457162"/>
          </a:xfrm>
          <a:prstGeom prst="rect">
            <a:avLst/>
          </a:prstGeom>
        </p:spPr>
      </p:pic>
      <p:sp>
        <p:nvSpPr>
          <p:cNvPr id="2" name="Title 1"/>
          <p:cNvSpPr>
            <a:spLocks noGrp="1"/>
          </p:cNvSpPr>
          <p:nvPr>
            <p:ph type="title"/>
          </p:nvPr>
        </p:nvSpPr>
        <p:spPr>
          <a:xfrm>
            <a:off x="1759232" y="674206"/>
            <a:ext cx="7524003" cy="970450"/>
          </a:xfrm>
        </p:spPr>
        <p:txBody>
          <a:bodyPr/>
          <a:lstStyle/>
          <a:p>
            <a:r>
              <a:rPr lang="en-US" dirty="0"/>
              <a:t>Campus Wellness Initiative: Tobacco/Vape Free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3235" y="135118"/>
            <a:ext cx="1626920" cy="1622430"/>
          </a:xfrm>
          <a:prstGeom prst="rect">
            <a:avLst/>
          </a:prstGeom>
        </p:spPr>
      </p:pic>
    </p:spTree>
    <p:extLst>
      <p:ext uri="{BB962C8B-B14F-4D97-AF65-F5344CB8AC3E}">
        <p14:creationId xmlns:p14="http://schemas.microsoft.com/office/powerpoint/2010/main" val="481640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E2CD-F82D-480A-AA7C-A1D11E381D1B}"/>
              </a:ext>
            </a:extLst>
          </p:cNvPr>
          <p:cNvSpPr>
            <a:spLocks noGrp="1"/>
          </p:cNvSpPr>
          <p:nvPr>
            <p:ph type="title"/>
          </p:nvPr>
        </p:nvSpPr>
        <p:spPr>
          <a:xfrm>
            <a:off x="665018" y="447188"/>
            <a:ext cx="10446983" cy="970450"/>
          </a:xfrm>
        </p:spPr>
        <p:txBody>
          <a:bodyPr/>
          <a:lstStyle/>
          <a:p>
            <a:r>
              <a:rPr lang="en-US" dirty="0"/>
              <a:t>Prevention and Harm Reduction</a:t>
            </a:r>
          </a:p>
        </p:txBody>
      </p:sp>
      <p:sp>
        <p:nvSpPr>
          <p:cNvPr id="3" name="Content Placeholder 2">
            <a:extLst>
              <a:ext uri="{FF2B5EF4-FFF2-40B4-BE49-F238E27FC236}">
                <a16:creationId xmlns:a16="http://schemas.microsoft.com/office/drawing/2014/main" id="{1D174398-263F-48DE-B2CD-D8C7F03170D6}"/>
              </a:ext>
            </a:extLst>
          </p:cNvPr>
          <p:cNvSpPr>
            <a:spLocks noGrp="1"/>
          </p:cNvSpPr>
          <p:nvPr>
            <p:ph sz="half" idx="1"/>
          </p:nvPr>
        </p:nvSpPr>
        <p:spPr>
          <a:xfrm>
            <a:off x="294261" y="2590574"/>
            <a:ext cx="4370779" cy="4071484"/>
          </a:xfrm>
        </p:spPr>
        <p:txBody>
          <a:bodyPr>
            <a:normAutofit fontScale="92500" lnSpcReduction="20000"/>
          </a:bodyPr>
          <a:lstStyle/>
          <a:p>
            <a:pPr marL="0" indent="0">
              <a:buNone/>
            </a:pPr>
            <a:endParaRPr lang="en-US" sz="2400" b="1" dirty="0"/>
          </a:p>
          <a:p>
            <a:r>
              <a:rPr lang="en-US" sz="2600" dirty="0"/>
              <a:t>Refer for </a:t>
            </a:r>
            <a:r>
              <a:rPr lang="en-US" sz="2600" b="1" dirty="0"/>
              <a:t>BASICS/CASICS</a:t>
            </a:r>
          </a:p>
          <a:p>
            <a:pPr lvl="1"/>
            <a:r>
              <a:rPr lang="en-US" sz="2400" dirty="0"/>
              <a:t>Brief Alcohol/Cannabis Screening and Intervention for College Students</a:t>
            </a:r>
          </a:p>
          <a:p>
            <a:r>
              <a:rPr lang="en-US" sz="2600" dirty="0"/>
              <a:t>eCHECK UP TO GO</a:t>
            </a:r>
          </a:p>
          <a:p>
            <a:r>
              <a:rPr lang="en-US" sz="2600" dirty="0"/>
              <a:t>Outreach events</a:t>
            </a:r>
          </a:p>
          <a:p>
            <a:r>
              <a:rPr lang="en-US" sz="2600" dirty="0"/>
              <a:t>Education and support</a:t>
            </a:r>
          </a:p>
          <a:p>
            <a:pPr lvl="1"/>
            <a:r>
              <a:rPr lang="en-US" sz="2400" dirty="0"/>
              <a:t>Medical Amnesty</a:t>
            </a:r>
          </a:p>
          <a:p>
            <a:pPr marL="0" indent="0">
              <a:buNone/>
            </a:pPr>
            <a:endParaRPr lang="en-US" sz="2400" dirty="0"/>
          </a:p>
          <a:p>
            <a:pPr marL="457200" lvl="1" indent="0">
              <a:buNone/>
            </a:pPr>
            <a:endParaRPr lang="en-US" sz="1800" dirty="0"/>
          </a:p>
        </p:txBody>
      </p:sp>
      <p:pic>
        <p:nvPicPr>
          <p:cNvPr id="7" name="Content Placeholder 6">
            <a:extLst>
              <a:ext uri="{FF2B5EF4-FFF2-40B4-BE49-F238E27FC236}">
                <a16:creationId xmlns:a16="http://schemas.microsoft.com/office/drawing/2014/main" id="{3F1D0F9F-936E-4628-B64B-3D9F22AE7B8A}"/>
              </a:ext>
            </a:extLst>
          </p:cNvPr>
          <p:cNvPicPr>
            <a:picLocks noGrp="1" noChangeAspect="1"/>
          </p:cNvPicPr>
          <p:nvPr>
            <p:ph sz="half" idx="2"/>
          </p:nvPr>
        </p:nvPicPr>
        <p:blipFill>
          <a:blip r:embed="rId3"/>
          <a:stretch>
            <a:fillRect/>
          </a:stretch>
        </p:blipFill>
        <p:spPr>
          <a:xfrm>
            <a:off x="4839902" y="2310871"/>
            <a:ext cx="2094258" cy="3121915"/>
          </a:xfrm>
          <a:prstGeom prst="rect">
            <a:avLst/>
          </a:prstGeom>
        </p:spPr>
      </p:pic>
      <p:pic>
        <p:nvPicPr>
          <p:cNvPr id="5" name="Picture 4">
            <a:extLst>
              <a:ext uri="{FF2B5EF4-FFF2-40B4-BE49-F238E27FC236}">
                <a16:creationId xmlns:a16="http://schemas.microsoft.com/office/drawing/2014/main" id="{662AE1D8-BE76-4500-9C2E-49FBFAAE2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2246" y="128389"/>
            <a:ext cx="1575356" cy="1608048"/>
          </a:xfrm>
          <a:prstGeom prst="rect">
            <a:avLst/>
          </a:prstGeom>
        </p:spPr>
      </p:pic>
      <p:pic>
        <p:nvPicPr>
          <p:cNvPr id="8" name="Picture 7">
            <a:extLst>
              <a:ext uri="{FF2B5EF4-FFF2-40B4-BE49-F238E27FC236}">
                <a16:creationId xmlns:a16="http://schemas.microsoft.com/office/drawing/2014/main" id="{8A24B264-9602-4E73-811E-06CEAFD78D21}"/>
              </a:ext>
            </a:extLst>
          </p:cNvPr>
          <p:cNvPicPr>
            <a:picLocks noChangeAspect="1"/>
          </p:cNvPicPr>
          <p:nvPr/>
        </p:nvPicPr>
        <p:blipFill>
          <a:blip r:embed="rId5"/>
          <a:stretch>
            <a:fillRect/>
          </a:stretch>
        </p:blipFill>
        <p:spPr>
          <a:xfrm>
            <a:off x="7263291" y="3312791"/>
            <a:ext cx="2258702" cy="2950415"/>
          </a:xfrm>
          <a:prstGeom prst="rect">
            <a:avLst/>
          </a:prstGeom>
        </p:spPr>
      </p:pic>
      <p:pic>
        <p:nvPicPr>
          <p:cNvPr id="9" name="Picture 8">
            <a:extLst>
              <a:ext uri="{FF2B5EF4-FFF2-40B4-BE49-F238E27FC236}">
                <a16:creationId xmlns:a16="http://schemas.microsoft.com/office/drawing/2014/main" id="{E2088084-D685-4D4E-A169-40F25E615BF4}"/>
              </a:ext>
            </a:extLst>
          </p:cNvPr>
          <p:cNvPicPr>
            <a:picLocks noChangeAspect="1"/>
          </p:cNvPicPr>
          <p:nvPr/>
        </p:nvPicPr>
        <p:blipFill>
          <a:blip r:embed="rId6"/>
          <a:stretch>
            <a:fillRect/>
          </a:stretch>
        </p:blipFill>
        <p:spPr>
          <a:xfrm>
            <a:off x="9869924" y="2310872"/>
            <a:ext cx="2094258" cy="3121915"/>
          </a:xfrm>
          <a:prstGeom prst="rect">
            <a:avLst/>
          </a:prstGeom>
        </p:spPr>
      </p:pic>
    </p:spTree>
    <p:extLst>
      <p:ext uri="{BB962C8B-B14F-4D97-AF65-F5344CB8AC3E}">
        <p14:creationId xmlns:p14="http://schemas.microsoft.com/office/powerpoint/2010/main" val="287846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750" y="404439"/>
            <a:ext cx="10032004" cy="970450"/>
          </a:xfrm>
        </p:spPr>
        <p:txBody>
          <a:bodyPr/>
          <a:lstStyle/>
          <a:p>
            <a:r>
              <a:rPr lang="en-US" dirty="0"/>
              <a:t>Chants for Recovery (CFR)</a:t>
            </a:r>
          </a:p>
        </p:txBody>
      </p:sp>
      <p:sp>
        <p:nvSpPr>
          <p:cNvPr id="13" name="Content Placeholder 12">
            <a:extLst>
              <a:ext uri="{FF2B5EF4-FFF2-40B4-BE49-F238E27FC236}">
                <a16:creationId xmlns:a16="http://schemas.microsoft.com/office/drawing/2014/main" id="{F697EB7D-D7B0-4806-952E-163B04364BFD}"/>
              </a:ext>
            </a:extLst>
          </p:cNvPr>
          <p:cNvSpPr>
            <a:spLocks noGrp="1"/>
          </p:cNvSpPr>
          <p:nvPr>
            <p:ph sz="half" idx="2"/>
          </p:nvPr>
        </p:nvSpPr>
        <p:spPr>
          <a:xfrm>
            <a:off x="4927598" y="2994039"/>
            <a:ext cx="6664825" cy="3331689"/>
          </a:xfrm>
        </p:spPr>
        <p:txBody>
          <a:bodyPr>
            <a:normAutofit fontScale="85000" lnSpcReduction="10000"/>
          </a:bodyPr>
          <a:lstStyle/>
          <a:p>
            <a:pPr marL="0" indent="0">
              <a:buNone/>
            </a:pPr>
            <a:endParaRPr lang="en-US" sz="3100" b="1" dirty="0"/>
          </a:p>
          <a:p>
            <a:r>
              <a:rPr lang="en-US" sz="2800" b="1" dirty="0"/>
              <a:t>Collegiate Recovery Program (CRP)</a:t>
            </a:r>
            <a:r>
              <a:rPr lang="en-US" sz="2800" dirty="0"/>
              <a:t> for students in or seeking recovery from substance use disorders.  We are a welcoming and inclusive environment that promotes a nurturing campus and healthy community where students in recovery can achieve academic, professional and personal success.</a:t>
            </a:r>
          </a:p>
          <a:p>
            <a:pPr marL="457200" lvl="1" indent="0">
              <a:buNone/>
            </a:pPr>
            <a:endParaRPr lang="en-US" sz="2000" dirty="0"/>
          </a:p>
          <a:p>
            <a:endParaRPr lang="en-US" sz="2200" dirty="0"/>
          </a:p>
          <a:p>
            <a:endParaRPr lang="en-US" sz="22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008" y="67198"/>
            <a:ext cx="1638160" cy="1644931"/>
          </a:xfrm>
          <a:prstGeom prst="rect">
            <a:avLst/>
          </a:prstGeom>
        </p:spPr>
      </p:pic>
      <p:pic>
        <p:nvPicPr>
          <p:cNvPr id="3" name="Picture 2">
            <a:extLst>
              <a:ext uri="{FF2B5EF4-FFF2-40B4-BE49-F238E27FC236}">
                <a16:creationId xmlns:a16="http://schemas.microsoft.com/office/drawing/2014/main" id="{852C4988-532E-4D69-880A-F303D506C63F}"/>
              </a:ext>
            </a:extLst>
          </p:cNvPr>
          <p:cNvPicPr>
            <a:picLocks noChangeAspect="1"/>
          </p:cNvPicPr>
          <p:nvPr/>
        </p:nvPicPr>
        <p:blipFill>
          <a:blip r:embed="rId4"/>
          <a:stretch>
            <a:fillRect/>
          </a:stretch>
        </p:blipFill>
        <p:spPr>
          <a:xfrm>
            <a:off x="694580" y="2462689"/>
            <a:ext cx="3698066" cy="3863039"/>
          </a:xfrm>
          <a:prstGeom prst="rect">
            <a:avLst/>
          </a:prstGeom>
        </p:spPr>
      </p:pic>
    </p:spTree>
    <p:extLst>
      <p:ext uri="{BB962C8B-B14F-4D97-AF65-F5344CB8AC3E}">
        <p14:creationId xmlns:p14="http://schemas.microsoft.com/office/powerpoint/2010/main" val="2958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750" y="404439"/>
            <a:ext cx="10032004" cy="970450"/>
          </a:xfrm>
        </p:spPr>
        <p:txBody>
          <a:bodyPr/>
          <a:lstStyle/>
          <a:p>
            <a:r>
              <a:rPr lang="en-US" dirty="0"/>
              <a:t>Chants for Recovery (CFR)</a:t>
            </a:r>
          </a:p>
        </p:txBody>
      </p:sp>
      <p:sp>
        <p:nvSpPr>
          <p:cNvPr id="13" name="Content Placeholder 12">
            <a:extLst>
              <a:ext uri="{FF2B5EF4-FFF2-40B4-BE49-F238E27FC236}">
                <a16:creationId xmlns:a16="http://schemas.microsoft.com/office/drawing/2014/main" id="{F697EB7D-D7B0-4806-952E-163B04364BFD}"/>
              </a:ext>
            </a:extLst>
          </p:cNvPr>
          <p:cNvSpPr>
            <a:spLocks noGrp="1"/>
          </p:cNvSpPr>
          <p:nvPr>
            <p:ph sz="half" idx="2"/>
          </p:nvPr>
        </p:nvSpPr>
        <p:spPr>
          <a:xfrm>
            <a:off x="6378766" y="2223162"/>
            <a:ext cx="5251088" cy="3529025"/>
          </a:xfrm>
        </p:spPr>
        <p:txBody>
          <a:bodyPr>
            <a:normAutofit/>
          </a:bodyPr>
          <a:lstStyle/>
          <a:p>
            <a:pPr marL="457200" lvl="1" indent="0">
              <a:buNone/>
            </a:pPr>
            <a:endParaRPr lang="en-US" sz="2000" dirty="0"/>
          </a:p>
          <a:p>
            <a:endParaRPr lang="en-US" sz="2200" dirty="0"/>
          </a:p>
          <a:p>
            <a:endParaRPr lang="en-US" sz="22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2126" y="73136"/>
            <a:ext cx="1614409" cy="1633056"/>
          </a:xfrm>
          <a:prstGeom prst="rect">
            <a:avLst/>
          </a:prstGeom>
        </p:spPr>
      </p:pic>
      <p:pic>
        <p:nvPicPr>
          <p:cNvPr id="7" name="Picture 6">
            <a:extLst>
              <a:ext uri="{FF2B5EF4-FFF2-40B4-BE49-F238E27FC236}">
                <a16:creationId xmlns:a16="http://schemas.microsoft.com/office/drawing/2014/main" id="{21952831-1C45-4DB0-BC85-EF112E92FDCD}"/>
              </a:ext>
            </a:extLst>
          </p:cNvPr>
          <p:cNvPicPr>
            <a:picLocks noChangeAspect="1"/>
          </p:cNvPicPr>
          <p:nvPr/>
        </p:nvPicPr>
        <p:blipFill>
          <a:blip r:embed="rId4"/>
          <a:stretch>
            <a:fillRect/>
          </a:stretch>
        </p:blipFill>
        <p:spPr>
          <a:xfrm>
            <a:off x="2673463" y="4471949"/>
            <a:ext cx="2635761" cy="1981612"/>
          </a:xfrm>
          <a:prstGeom prst="rect">
            <a:avLst/>
          </a:prstGeom>
        </p:spPr>
      </p:pic>
      <p:pic>
        <p:nvPicPr>
          <p:cNvPr id="8" name="Picture 7">
            <a:extLst>
              <a:ext uri="{FF2B5EF4-FFF2-40B4-BE49-F238E27FC236}">
                <a16:creationId xmlns:a16="http://schemas.microsoft.com/office/drawing/2014/main" id="{05C65CB7-C0F3-4EA4-B3F2-A1F836DD09F5}"/>
              </a:ext>
            </a:extLst>
          </p:cNvPr>
          <p:cNvPicPr>
            <a:picLocks noChangeAspect="1"/>
          </p:cNvPicPr>
          <p:nvPr/>
        </p:nvPicPr>
        <p:blipFill>
          <a:blip r:embed="rId5"/>
          <a:stretch>
            <a:fillRect/>
          </a:stretch>
        </p:blipFill>
        <p:spPr>
          <a:xfrm>
            <a:off x="2673463" y="2265277"/>
            <a:ext cx="2635761" cy="1981612"/>
          </a:xfrm>
          <a:prstGeom prst="rect">
            <a:avLst/>
          </a:prstGeom>
        </p:spPr>
      </p:pic>
      <p:sp>
        <p:nvSpPr>
          <p:cNvPr id="12" name="Rectangle 11">
            <a:extLst>
              <a:ext uri="{FF2B5EF4-FFF2-40B4-BE49-F238E27FC236}">
                <a16:creationId xmlns:a16="http://schemas.microsoft.com/office/drawing/2014/main" id="{FF268767-EF62-4D84-BC69-5F2F66965CBF}"/>
              </a:ext>
            </a:extLst>
          </p:cNvPr>
          <p:cNvSpPr/>
          <p:nvPr/>
        </p:nvSpPr>
        <p:spPr>
          <a:xfrm>
            <a:off x="5877779" y="2265277"/>
            <a:ext cx="5868694" cy="6463308"/>
          </a:xfrm>
          <a:prstGeom prst="rect">
            <a:avLst/>
          </a:prstGeom>
        </p:spPr>
        <p:txBody>
          <a:bodyPr wrap="square">
            <a:spAutoFit/>
          </a:bodyPr>
          <a:lstStyle/>
          <a:p>
            <a:pPr>
              <a:buClr>
                <a:schemeClr val="accent1"/>
              </a:buClr>
            </a:pPr>
            <a:r>
              <a:rPr lang="en-US" sz="2200" dirty="0"/>
              <a:t>Our mission is to create a supportive campus community where students in recovery can thrive by:</a:t>
            </a:r>
          </a:p>
          <a:p>
            <a:pPr>
              <a:buClr>
                <a:schemeClr val="accent1"/>
              </a:buClr>
            </a:pPr>
            <a:endParaRPr lang="en-US" sz="2200" dirty="0"/>
          </a:p>
          <a:p>
            <a:pPr marL="342900" indent="-342900">
              <a:buClr>
                <a:schemeClr val="accent1"/>
              </a:buClr>
              <a:buFont typeface="Courier New" panose="02070309020205020404" pitchFamily="49" charset="0"/>
              <a:buChar char="o"/>
            </a:pPr>
            <a:r>
              <a:rPr lang="en-US" sz="2200" dirty="0"/>
              <a:t>fostering peer support &amp; accountability</a:t>
            </a:r>
          </a:p>
          <a:p>
            <a:pPr marL="342900" indent="-342900">
              <a:buClr>
                <a:schemeClr val="accent1"/>
              </a:buClr>
              <a:buFont typeface="Courier New" panose="02070309020205020404" pitchFamily="49" charset="0"/>
              <a:buChar char="o"/>
            </a:pPr>
            <a:r>
              <a:rPr lang="en-US" sz="2200" dirty="0"/>
              <a:t>normalizing the recovery identity on campus </a:t>
            </a:r>
            <a:r>
              <a:rPr lang="en-US" sz="2200" u="sng" dirty="0"/>
              <a:t>(Recovery Ally Training)</a:t>
            </a:r>
          </a:p>
          <a:p>
            <a:pPr marL="342900" indent="-342900">
              <a:buClr>
                <a:schemeClr val="accent1"/>
              </a:buClr>
              <a:buFont typeface="Courier New" panose="02070309020205020404" pitchFamily="49" charset="0"/>
              <a:buChar char="o"/>
            </a:pPr>
            <a:r>
              <a:rPr lang="en-US" sz="2200" dirty="0"/>
              <a:t>providing information, resources, referrals &amp; advocacy </a:t>
            </a:r>
          </a:p>
          <a:p>
            <a:pPr marL="342900" indent="-342900">
              <a:buClr>
                <a:schemeClr val="accent1"/>
              </a:buClr>
              <a:buFont typeface="Courier New" panose="02070309020205020404" pitchFamily="49" charset="0"/>
              <a:buChar char="o"/>
            </a:pPr>
            <a:r>
              <a:rPr lang="en-US" sz="2200" dirty="0"/>
              <a:t>providing a dedicated safe space </a:t>
            </a:r>
          </a:p>
          <a:p>
            <a:pPr marL="342900" indent="-342900">
              <a:buClr>
                <a:schemeClr val="accent1"/>
              </a:buClr>
              <a:buFont typeface="Courier New" panose="02070309020205020404" pitchFamily="49" charset="0"/>
              <a:buChar char="o"/>
            </a:pPr>
            <a:r>
              <a:rPr lang="en-US" sz="2200" dirty="0"/>
              <a:t>providing substance-free social activities on &amp; off campus</a:t>
            </a:r>
          </a:p>
          <a:p>
            <a:pPr marL="342900" indent="-342900">
              <a:buClr>
                <a:schemeClr val="accent1"/>
              </a:buClr>
              <a:buFont typeface="Courier New" panose="02070309020205020404" pitchFamily="49" charset="0"/>
              <a:buChar char="o"/>
            </a:pPr>
            <a:endParaRPr lang="en-US" sz="2200" dirty="0"/>
          </a:p>
          <a:p>
            <a:pPr>
              <a:buClr>
                <a:schemeClr val="accent1"/>
              </a:buClr>
            </a:pPr>
            <a:endParaRPr lang="en-US" sz="2200" dirty="0"/>
          </a:p>
          <a:p>
            <a:pPr lvl="1"/>
            <a:endParaRPr lang="en-US" sz="2000" dirty="0"/>
          </a:p>
          <a:p>
            <a:pPr marL="342900" indent="-342900">
              <a:buClr>
                <a:schemeClr val="accent1"/>
              </a:buClr>
              <a:buFont typeface="Courier New" panose="02070309020205020404" pitchFamily="49" charset="0"/>
              <a:buChar char="o"/>
            </a:pPr>
            <a:endParaRPr lang="en-US" sz="2200" dirty="0"/>
          </a:p>
          <a:p>
            <a:pPr>
              <a:buClr>
                <a:schemeClr val="accent1"/>
              </a:buClr>
            </a:pPr>
            <a:endParaRPr lang="en-US" sz="2200" dirty="0"/>
          </a:p>
          <a:p>
            <a:pPr marL="342900" indent="-342900">
              <a:buClr>
                <a:schemeClr val="accent1"/>
              </a:buClr>
              <a:buFont typeface="Courier New" panose="02070309020205020404" pitchFamily="49" charset="0"/>
              <a:buChar char="o"/>
            </a:pPr>
            <a:endParaRPr lang="en-US" sz="2200" dirty="0"/>
          </a:p>
          <a:p>
            <a:pPr marL="342900" indent="-342900">
              <a:buClr>
                <a:schemeClr val="accent1"/>
              </a:buClr>
              <a:buFont typeface="Courier New" panose="02070309020205020404" pitchFamily="49" charset="0"/>
              <a:buChar char="o"/>
            </a:pPr>
            <a:endParaRPr lang="en-US" sz="2000" dirty="0"/>
          </a:p>
        </p:txBody>
      </p:sp>
      <p:pic>
        <p:nvPicPr>
          <p:cNvPr id="14" name="Picture 13">
            <a:extLst>
              <a:ext uri="{FF2B5EF4-FFF2-40B4-BE49-F238E27FC236}">
                <a16:creationId xmlns:a16="http://schemas.microsoft.com/office/drawing/2014/main" id="{C21F12E6-AFF8-4894-9327-70FFFB8CF022}"/>
              </a:ext>
            </a:extLst>
          </p:cNvPr>
          <p:cNvPicPr>
            <a:picLocks noChangeAspect="1"/>
          </p:cNvPicPr>
          <p:nvPr/>
        </p:nvPicPr>
        <p:blipFill>
          <a:blip r:embed="rId6"/>
          <a:stretch>
            <a:fillRect/>
          </a:stretch>
        </p:blipFill>
        <p:spPr>
          <a:xfrm>
            <a:off x="332782" y="2980706"/>
            <a:ext cx="2036780" cy="2715014"/>
          </a:xfrm>
          <a:prstGeom prst="rect">
            <a:avLst/>
          </a:prstGeom>
        </p:spPr>
      </p:pic>
    </p:spTree>
    <p:extLst>
      <p:ext uri="{BB962C8B-B14F-4D97-AF65-F5344CB8AC3E}">
        <p14:creationId xmlns:p14="http://schemas.microsoft.com/office/powerpoint/2010/main" val="3205325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DD1D4-1A09-451E-8123-FF283E9BA78B}"/>
              </a:ext>
            </a:extLst>
          </p:cNvPr>
          <p:cNvSpPr>
            <a:spLocks noGrp="1"/>
          </p:cNvSpPr>
          <p:nvPr>
            <p:ph type="title"/>
          </p:nvPr>
        </p:nvSpPr>
        <p:spPr>
          <a:xfrm>
            <a:off x="428625" y="180975"/>
            <a:ext cx="11029950" cy="1236663"/>
          </a:xfrm>
        </p:spPr>
        <p:txBody>
          <a:bodyPr/>
          <a:lstStyle/>
          <a:p>
            <a:r>
              <a:rPr lang="en-US" sz="3600" dirty="0"/>
              <a:t>Interpersonal Violence  Support Services </a:t>
            </a:r>
            <a:br>
              <a:rPr lang="en-US" sz="3600" dirty="0"/>
            </a:br>
            <a:endParaRPr lang="en-US" sz="3600" dirty="0"/>
          </a:p>
        </p:txBody>
      </p:sp>
      <p:sp>
        <p:nvSpPr>
          <p:cNvPr id="5" name="Content Placeholder 4">
            <a:extLst>
              <a:ext uri="{FF2B5EF4-FFF2-40B4-BE49-F238E27FC236}">
                <a16:creationId xmlns:a16="http://schemas.microsoft.com/office/drawing/2014/main" id="{102B8786-D703-48D7-B2F9-7C5EC1521DDE}"/>
              </a:ext>
            </a:extLst>
          </p:cNvPr>
          <p:cNvSpPr>
            <a:spLocks noGrp="1"/>
          </p:cNvSpPr>
          <p:nvPr>
            <p:ph sz="half" idx="1"/>
          </p:nvPr>
        </p:nvSpPr>
        <p:spPr>
          <a:xfrm>
            <a:off x="312557" y="2222288"/>
            <a:ext cx="5190172" cy="4211169"/>
          </a:xfrm>
        </p:spPr>
        <p:txBody>
          <a:bodyPr>
            <a:normAutofit lnSpcReduction="10000"/>
          </a:bodyPr>
          <a:lstStyle/>
          <a:p>
            <a:pPr>
              <a:buFont typeface="Courier New" panose="02070309020205020404" pitchFamily="49" charset="0"/>
              <a:buChar char="o"/>
            </a:pPr>
            <a:r>
              <a:rPr lang="en-US" sz="3200" dirty="0"/>
              <a:t>Confidential advocacy</a:t>
            </a:r>
          </a:p>
          <a:p>
            <a:endParaRPr lang="en-US" sz="3200" dirty="0"/>
          </a:p>
          <a:p>
            <a:pPr>
              <a:buFont typeface="Courier New" panose="02070309020205020404" pitchFamily="49" charset="0"/>
              <a:buChar char="o"/>
            </a:pPr>
            <a:r>
              <a:rPr lang="en-US" sz="3200" dirty="0"/>
              <a:t>Accompaniment</a:t>
            </a:r>
          </a:p>
          <a:p>
            <a:endParaRPr lang="en-US" sz="3200" dirty="0"/>
          </a:p>
          <a:p>
            <a:pPr>
              <a:buFont typeface="Courier New" panose="02070309020205020404" pitchFamily="49" charset="0"/>
              <a:buChar char="o"/>
            </a:pPr>
            <a:r>
              <a:rPr lang="en-US" sz="3200" dirty="0"/>
              <a:t>Housing change </a:t>
            </a:r>
          </a:p>
        </p:txBody>
      </p:sp>
      <p:sp>
        <p:nvSpPr>
          <p:cNvPr id="6" name="Content Placeholder 5">
            <a:extLst>
              <a:ext uri="{FF2B5EF4-FFF2-40B4-BE49-F238E27FC236}">
                <a16:creationId xmlns:a16="http://schemas.microsoft.com/office/drawing/2014/main" id="{C81E4151-1B76-4B31-86F6-09D7B7F372C3}"/>
              </a:ext>
            </a:extLst>
          </p:cNvPr>
          <p:cNvSpPr>
            <a:spLocks noGrp="1"/>
          </p:cNvSpPr>
          <p:nvPr>
            <p:ph sz="half" idx="2"/>
          </p:nvPr>
        </p:nvSpPr>
        <p:spPr>
          <a:xfrm>
            <a:off x="6413650" y="2010016"/>
            <a:ext cx="4894293" cy="4423441"/>
          </a:xfrm>
        </p:spPr>
        <p:txBody>
          <a:bodyPr>
            <a:normAutofit lnSpcReduction="10000"/>
          </a:bodyPr>
          <a:lstStyle/>
          <a:p>
            <a:endParaRPr lang="en-US" dirty="0"/>
          </a:p>
          <a:p>
            <a:pPr marL="0" indent="0">
              <a:buNone/>
            </a:pPr>
            <a:endParaRPr lang="en-US" dirty="0"/>
          </a:p>
          <a:p>
            <a:endParaRPr lang="en-US" dirty="0"/>
          </a:p>
          <a:p>
            <a:pPr>
              <a:buFont typeface="Courier New" panose="02070309020205020404" pitchFamily="49" charset="0"/>
              <a:buChar char="o"/>
            </a:pPr>
            <a:r>
              <a:rPr lang="en-US" sz="3200" dirty="0"/>
              <a:t>Academic assistance</a:t>
            </a:r>
          </a:p>
          <a:p>
            <a:pPr marL="0" indent="0">
              <a:buNone/>
            </a:pPr>
            <a:endParaRPr lang="en-US" sz="3200" dirty="0"/>
          </a:p>
          <a:p>
            <a:pPr>
              <a:buFont typeface="Courier New" panose="02070309020205020404" pitchFamily="49" charset="0"/>
              <a:buChar char="o"/>
            </a:pPr>
            <a:r>
              <a:rPr lang="en-US" sz="3200" dirty="0"/>
              <a:t>Consultation</a:t>
            </a:r>
          </a:p>
          <a:p>
            <a:pPr>
              <a:buFont typeface="Wingdings" panose="05000000000000000000" pitchFamily="2" charset="2"/>
              <a:buChar char="Ø"/>
            </a:pPr>
            <a:endParaRPr lang="en-US" sz="3200" dirty="0"/>
          </a:p>
          <a:p>
            <a:pPr>
              <a:buFont typeface="Courier New" panose="02070309020205020404" pitchFamily="49" charset="0"/>
              <a:buChar char="o"/>
            </a:pPr>
            <a:r>
              <a:rPr lang="en-US" sz="3200" dirty="0"/>
              <a:t>Safety planning </a:t>
            </a:r>
          </a:p>
          <a:p>
            <a:endParaRPr lang="en-US" dirty="0"/>
          </a:p>
          <a:p>
            <a:endParaRPr lang="en-US" dirty="0"/>
          </a:p>
        </p:txBody>
      </p:sp>
      <p:sp>
        <p:nvSpPr>
          <p:cNvPr id="8" name="TextBox 7">
            <a:extLst>
              <a:ext uri="{FF2B5EF4-FFF2-40B4-BE49-F238E27FC236}">
                <a16:creationId xmlns:a16="http://schemas.microsoft.com/office/drawing/2014/main" id="{9FBF6782-0A19-4816-92A3-2B7786F04B47}"/>
              </a:ext>
            </a:extLst>
          </p:cNvPr>
          <p:cNvSpPr txBox="1"/>
          <p:nvPr/>
        </p:nvSpPr>
        <p:spPr>
          <a:xfrm>
            <a:off x="9944100" y="1084263"/>
            <a:ext cx="1167901" cy="666750"/>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4100" y="102724"/>
            <a:ext cx="1594717" cy="1648289"/>
          </a:xfrm>
          <a:prstGeom prst="rect">
            <a:avLst/>
          </a:prstGeom>
        </p:spPr>
      </p:pic>
    </p:spTree>
    <p:extLst>
      <p:ext uri="{BB962C8B-B14F-4D97-AF65-F5344CB8AC3E}">
        <p14:creationId xmlns:p14="http://schemas.microsoft.com/office/powerpoint/2010/main" val="160311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E8A4-76C3-46B5-BD72-EA06C9CBCA4F}"/>
              </a:ext>
            </a:extLst>
          </p:cNvPr>
          <p:cNvSpPr>
            <a:spLocks noGrp="1"/>
          </p:cNvSpPr>
          <p:nvPr>
            <p:ph type="title"/>
          </p:nvPr>
        </p:nvSpPr>
        <p:spPr>
          <a:xfrm>
            <a:off x="541421" y="447188"/>
            <a:ext cx="9901990" cy="970450"/>
          </a:xfrm>
        </p:spPr>
        <p:txBody>
          <a:bodyPr/>
          <a:lstStyle/>
          <a:p>
            <a:pPr algn="ctr"/>
            <a:r>
              <a:rPr lang="en-US" sz="3600" dirty="0"/>
              <a:t>Confidential Advocate</a:t>
            </a:r>
          </a:p>
        </p:txBody>
      </p:sp>
      <p:sp>
        <p:nvSpPr>
          <p:cNvPr id="3" name="Content Placeholder 2">
            <a:extLst>
              <a:ext uri="{FF2B5EF4-FFF2-40B4-BE49-F238E27FC236}">
                <a16:creationId xmlns:a16="http://schemas.microsoft.com/office/drawing/2014/main" id="{32BB45D0-D1C4-4778-B924-4CCCFF9DC3DE}"/>
              </a:ext>
            </a:extLst>
          </p:cNvPr>
          <p:cNvSpPr>
            <a:spLocks noGrp="1"/>
          </p:cNvSpPr>
          <p:nvPr>
            <p:ph idx="1"/>
          </p:nvPr>
        </p:nvSpPr>
        <p:spPr/>
        <p:txBody>
          <a:bodyPr/>
          <a:lstStyle/>
          <a:p>
            <a:pPr algn="ctr"/>
            <a:endParaRPr lang="en-US" dirty="0"/>
          </a:p>
          <a:p>
            <a:r>
              <a:rPr lang="en-US" dirty="0"/>
              <a:t> </a:t>
            </a:r>
            <a:r>
              <a:rPr lang="en-US" sz="2400" dirty="0"/>
              <a:t>Bevelyn Mitchell </a:t>
            </a:r>
          </a:p>
          <a:p>
            <a:r>
              <a:rPr lang="en-US" sz="2400" dirty="0"/>
              <a:t>Office Hours Monday-Friday 8:30am 5:00pm</a:t>
            </a:r>
          </a:p>
          <a:p>
            <a:r>
              <a:rPr lang="en-US" sz="2400" dirty="0"/>
              <a:t>LiveWell Office Lib Jackson Student Union  </a:t>
            </a:r>
          </a:p>
          <a:p>
            <a:r>
              <a:rPr lang="en-US" sz="2400" dirty="0">
                <a:hlinkClick r:id="rId3"/>
              </a:rPr>
              <a:t>bmitchell@coastal.edu</a:t>
            </a:r>
            <a:endParaRPr lang="en-US" sz="2400" dirty="0"/>
          </a:p>
          <a:p>
            <a:r>
              <a:rPr lang="en-US" sz="2400" dirty="0"/>
              <a:t>843-349-2304 office </a:t>
            </a:r>
          </a:p>
          <a:p>
            <a:r>
              <a:rPr lang="en-US" sz="2400" dirty="0"/>
              <a:t>843-333-2266 confidential  (office hours only) </a:t>
            </a:r>
          </a:p>
          <a:p>
            <a:pPr marL="0" indent="0">
              <a:buNone/>
            </a:pPr>
            <a:endParaRPr lang="en-US" dirty="0"/>
          </a:p>
        </p:txBody>
      </p:sp>
      <p:pic>
        <p:nvPicPr>
          <p:cNvPr id="5" name="Picture 4">
            <a:extLst>
              <a:ext uri="{FF2B5EF4-FFF2-40B4-BE49-F238E27FC236}">
                <a16:creationId xmlns:a16="http://schemas.microsoft.com/office/drawing/2014/main" id="{6BD2D351-127F-4C4E-A11D-269A69AFDABB}"/>
              </a:ext>
            </a:extLst>
          </p:cNvPr>
          <p:cNvPicPr>
            <a:picLocks noChangeAspect="1"/>
          </p:cNvPicPr>
          <p:nvPr/>
        </p:nvPicPr>
        <p:blipFill>
          <a:blip r:embed="rId4"/>
          <a:stretch>
            <a:fillRect/>
          </a:stretch>
        </p:blipFill>
        <p:spPr>
          <a:xfrm>
            <a:off x="10516438" y="318664"/>
            <a:ext cx="1191126" cy="1227497"/>
          </a:xfrm>
          <a:prstGeom prst="rect">
            <a:avLst/>
          </a:prstGeom>
        </p:spPr>
      </p:pic>
    </p:spTree>
    <p:extLst>
      <p:ext uri="{BB962C8B-B14F-4D97-AF65-F5344CB8AC3E}">
        <p14:creationId xmlns:p14="http://schemas.microsoft.com/office/powerpoint/2010/main" val="400551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4FFE-CB4D-4F8F-8041-F35AFDC826E6}"/>
              </a:ext>
            </a:extLst>
          </p:cNvPr>
          <p:cNvSpPr>
            <a:spLocks noGrp="1"/>
          </p:cNvSpPr>
          <p:nvPr>
            <p:ph type="title"/>
          </p:nvPr>
        </p:nvSpPr>
        <p:spPr/>
        <p:txBody>
          <a:bodyPr/>
          <a:lstStyle/>
          <a:p>
            <a:pPr algn="ctr"/>
            <a:r>
              <a:rPr lang="en-US" dirty="0"/>
              <a:t>Reporting </a:t>
            </a:r>
          </a:p>
        </p:txBody>
      </p:sp>
      <p:sp>
        <p:nvSpPr>
          <p:cNvPr id="3" name="Content Placeholder 2">
            <a:extLst>
              <a:ext uri="{FF2B5EF4-FFF2-40B4-BE49-F238E27FC236}">
                <a16:creationId xmlns:a16="http://schemas.microsoft.com/office/drawing/2014/main" id="{A44AA8DA-FC4C-4D9F-8594-C48DFCFC9EB4}"/>
              </a:ext>
            </a:extLst>
          </p:cNvPr>
          <p:cNvSpPr>
            <a:spLocks noGrp="1"/>
          </p:cNvSpPr>
          <p:nvPr>
            <p:ph idx="1"/>
          </p:nvPr>
        </p:nvSpPr>
        <p:spPr>
          <a:xfrm>
            <a:off x="504093" y="2658386"/>
            <a:ext cx="11242430" cy="3752426"/>
          </a:xfrm>
        </p:spPr>
        <p:txBody>
          <a:bodyPr>
            <a:normAutofit fontScale="92500" lnSpcReduction="20000"/>
          </a:bodyPr>
          <a:lstStyle/>
          <a:p>
            <a:endParaRPr lang="en-US" dirty="0">
              <a:hlinkClick r:id="rId3"/>
            </a:endParaRPr>
          </a:p>
          <a:p>
            <a:endParaRPr lang="en-US" dirty="0">
              <a:hlinkClick r:id="rId3"/>
            </a:endParaRPr>
          </a:p>
          <a:p>
            <a:r>
              <a:rPr lang="en-US" sz="2400" dirty="0">
                <a:hlinkClick r:id="rId3"/>
              </a:rPr>
              <a:t>https://cm.maxient.com/reportingform.php?CoastalCarolinaUniv&amp;layout_id=2</a:t>
            </a:r>
            <a:endParaRPr lang="en-US" sz="2400" dirty="0"/>
          </a:p>
          <a:p>
            <a:endParaRPr lang="en-US" sz="2400" dirty="0"/>
          </a:p>
          <a:p>
            <a:r>
              <a:rPr lang="en-US" sz="2400" dirty="0"/>
              <a:t>Dean of Student office </a:t>
            </a:r>
          </a:p>
          <a:p>
            <a:pPr marL="0" indent="0">
              <a:buNone/>
            </a:pPr>
            <a:endParaRPr lang="en-US" sz="2400" dirty="0"/>
          </a:p>
          <a:p>
            <a:r>
              <a:rPr lang="en-US" sz="2400" dirty="0"/>
              <a:t>Title IV office </a:t>
            </a:r>
          </a:p>
          <a:p>
            <a:endParaRPr lang="en-US" sz="2400" dirty="0"/>
          </a:p>
          <a:p>
            <a:r>
              <a:rPr lang="en-US" sz="2400" dirty="0"/>
              <a:t>Victim advocate  DPS</a:t>
            </a:r>
          </a:p>
          <a:p>
            <a:endParaRPr lang="en-US" dirty="0"/>
          </a:p>
          <a:p>
            <a:endParaRPr lang="en-US" dirty="0"/>
          </a:p>
        </p:txBody>
      </p:sp>
      <p:pic>
        <p:nvPicPr>
          <p:cNvPr id="5" name="Picture 4">
            <a:extLst>
              <a:ext uri="{FF2B5EF4-FFF2-40B4-BE49-F238E27FC236}">
                <a16:creationId xmlns:a16="http://schemas.microsoft.com/office/drawing/2014/main" id="{ACA31889-09D8-4401-AF8D-38B3CC62B423}"/>
              </a:ext>
            </a:extLst>
          </p:cNvPr>
          <p:cNvPicPr>
            <a:picLocks noChangeAspect="1"/>
          </p:cNvPicPr>
          <p:nvPr/>
        </p:nvPicPr>
        <p:blipFill>
          <a:blip r:embed="rId4"/>
          <a:stretch>
            <a:fillRect/>
          </a:stretch>
        </p:blipFill>
        <p:spPr>
          <a:xfrm>
            <a:off x="10353179" y="228600"/>
            <a:ext cx="1236342" cy="1274094"/>
          </a:xfrm>
          <a:prstGeom prst="rect">
            <a:avLst/>
          </a:prstGeom>
        </p:spPr>
      </p:pic>
    </p:spTree>
    <p:extLst>
      <p:ext uri="{BB962C8B-B14F-4D97-AF65-F5344CB8AC3E}">
        <p14:creationId xmlns:p14="http://schemas.microsoft.com/office/powerpoint/2010/main" val="249373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Mission</a:t>
            </a:r>
            <a:endParaRPr lang="en-US" dirty="0"/>
          </a:p>
        </p:txBody>
      </p:sp>
      <p:sp>
        <p:nvSpPr>
          <p:cNvPr id="3" name="Content Placeholder 2"/>
          <p:cNvSpPr>
            <a:spLocks noGrp="1"/>
          </p:cNvSpPr>
          <p:nvPr>
            <p:ph idx="1"/>
          </p:nvPr>
        </p:nvSpPr>
        <p:spPr>
          <a:xfrm>
            <a:off x="1876698" y="2222287"/>
            <a:ext cx="7981303" cy="3636510"/>
          </a:xfrm>
        </p:spPr>
        <p:txBody>
          <a:bodyPr>
            <a:normAutofit/>
          </a:bodyPr>
          <a:lstStyle/>
          <a:p>
            <a:endParaRPr lang="en-US" sz="2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5860" y="587141"/>
            <a:ext cx="1091510" cy="1128178"/>
          </a:xfrm>
          <a:prstGeom prst="rect">
            <a:avLst/>
          </a:prstGeom>
        </p:spPr>
      </p:pic>
      <p:sp>
        <p:nvSpPr>
          <p:cNvPr id="6" name="AutoShape 2" descr="https://previews.dropbox.com/p/pdf_img/AAwnuYlWNb_i9BkyhMM31J5YFD5p3Hfr1myrD3kRwTeOUkMlxYKlS2Jyi4CVn__hfiisEYl7fMTuLeYklBvT9V1U0kK-NHBVtdvtm8T_g3nQ_ewa7FdgPOlA8Lil9WYiZB9ZtfjjX89BPANZbzUDTyPXYWR76Z9cx4revLiedffJUAVWDWh-x3AFTGDRoOyd18136ZaZyJ523CDruj2NZfXIzRuxG_5h47U-RQs2SFmwTivdPbHEk1emUlYV7ogsGl5tNWyqtuESaM1RyCYgzckMN150Ow6MPmfnB28y66sO7Hwl-IA1t8cXWhDfxfznf5dWABcH22A8NkFeWC_JWz1UEDEfhbUR8vElDgX3xaityHNWjk0o_KZ2BfNKQtOOXUCiaHr5XaPf7HaZIkmwHsKDlp5aJ-hS8HhPckoC59vzNm1npXn8hxfx4NMo9TO38kQBVvfIT1vl0UUVYs5JS9T56SxmRGaEpuQXElNATBL4tp4hjIQ5b0blmIWVEge57Nc6IIFmFleeS__wds1t9jiWkM4z0jU3DXVnnkiiqnl4y0r-dAHS5gBJb46PfygKekcI0Slta7UgI1eRtTXq5VJvPe9_3EARUh3XqkcU4liw0xy82wrJg4Iqb9VLTyKqQBHGzyY5zqp5gTbXboNHZMnQRaXkimRCOj4AWStFXO88AtdbSUhFOrEdX-HaYF40F_e2spR2OKV06tqIJUFh60gJ036oxtUu4QbX5Hq4bP7AOFHGEEI76pFkTJq7ZgQKwa_xjXiAcTX4dJY-H0Ed1WmOUhSMFVLLKCXj8W5ROxm-vFJy5k_0kc27Mnox-dhEYzmtKJN4sgqt89sgJ7yMtt-UHBzuB4jpr5avnoDzGbfkmTjyPBQKPglIglLsH0m1cPJ9zlGaksdgQ9CA7vXNFIqQ4DLoDsiQZbSfKViQjl31g4e7U6ZtgkSKepzeNhMWMR0/p.png?page=28&amp;scale_percent=0"/>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latin typeface="Century Gothic" panose="020B0502020202020204"/>
            </a:endParaRPr>
          </a:p>
        </p:txBody>
      </p:sp>
      <p:pic>
        <p:nvPicPr>
          <p:cNvPr id="10" name="Picture 9"/>
          <p:cNvPicPr>
            <a:picLocks noChangeAspect="1"/>
          </p:cNvPicPr>
          <p:nvPr/>
        </p:nvPicPr>
        <p:blipFill>
          <a:blip r:embed="rId3"/>
          <a:stretch>
            <a:fillRect/>
          </a:stretch>
        </p:blipFill>
        <p:spPr>
          <a:xfrm>
            <a:off x="1318084" y="2222287"/>
            <a:ext cx="9555829" cy="4522256"/>
          </a:xfrm>
          <a:prstGeom prst="rect">
            <a:avLst/>
          </a:prstGeom>
        </p:spPr>
      </p:pic>
    </p:spTree>
    <p:extLst>
      <p:ext uri="{BB962C8B-B14F-4D97-AF65-F5344CB8AC3E}">
        <p14:creationId xmlns:p14="http://schemas.microsoft.com/office/powerpoint/2010/main" val="1103325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8FB5-BF16-4FC3-881F-F461DAC8C7C7}"/>
              </a:ext>
            </a:extLst>
          </p:cNvPr>
          <p:cNvSpPr>
            <a:spLocks noGrp="1"/>
          </p:cNvSpPr>
          <p:nvPr>
            <p:ph type="title"/>
          </p:nvPr>
        </p:nvSpPr>
        <p:spPr/>
        <p:txBody>
          <a:bodyPr/>
          <a:lstStyle/>
          <a:p>
            <a:pPr algn="ctr"/>
            <a:r>
              <a:rPr lang="en-US" dirty="0"/>
              <a:t>Medical Amnesty </a:t>
            </a:r>
          </a:p>
        </p:txBody>
      </p:sp>
      <p:sp>
        <p:nvSpPr>
          <p:cNvPr id="5" name="Content Placeholder 4">
            <a:extLst>
              <a:ext uri="{FF2B5EF4-FFF2-40B4-BE49-F238E27FC236}">
                <a16:creationId xmlns:a16="http://schemas.microsoft.com/office/drawing/2014/main" id="{FD042187-815F-465F-9670-DCF59873EE60}"/>
              </a:ext>
            </a:extLst>
          </p:cNvPr>
          <p:cNvSpPr>
            <a:spLocks noGrp="1"/>
          </p:cNvSpPr>
          <p:nvPr>
            <p:ph idx="1"/>
          </p:nvPr>
        </p:nvSpPr>
        <p:spPr>
          <a:xfrm>
            <a:off x="417524" y="2222286"/>
            <a:ext cx="4882264" cy="4324287"/>
          </a:xfrm>
        </p:spPr>
        <p:txBody>
          <a:bodyPr>
            <a:normAutofit fontScale="85000" lnSpcReduction="10000"/>
          </a:bodyPr>
          <a:lstStyle/>
          <a:p>
            <a:pPr marL="0" indent="0">
              <a:buNone/>
            </a:pPr>
            <a:endParaRPr lang="en-US" dirty="0"/>
          </a:p>
          <a:p>
            <a:endParaRPr lang="en-US" dirty="0"/>
          </a:p>
          <a:p>
            <a:r>
              <a:rPr lang="en-US" sz="2400" dirty="0"/>
              <a:t>Underage drinking</a:t>
            </a:r>
          </a:p>
          <a:p>
            <a:endParaRPr lang="en-US" sz="2400" dirty="0"/>
          </a:p>
          <a:p>
            <a:r>
              <a:rPr lang="en-US" sz="2400" dirty="0"/>
              <a:t>Medical emergency related to alcohol or drug consumption</a:t>
            </a:r>
          </a:p>
          <a:p>
            <a:endParaRPr lang="en-US" sz="2400" dirty="0"/>
          </a:p>
          <a:p>
            <a:r>
              <a:rPr lang="en-US" sz="2400" dirty="0"/>
              <a:t>Neither the student making the contact nor the student in need of assistance will be charged with a student conduct violations of the University Alcohol and Drug Policy</a:t>
            </a:r>
            <a:endParaRPr lang="en-US" dirty="0"/>
          </a:p>
          <a:p>
            <a:endParaRPr lang="en-US" dirty="0"/>
          </a:p>
        </p:txBody>
      </p:sp>
      <p:pic>
        <p:nvPicPr>
          <p:cNvPr id="12" name="Picture 11">
            <a:extLst>
              <a:ext uri="{FF2B5EF4-FFF2-40B4-BE49-F238E27FC236}">
                <a16:creationId xmlns:a16="http://schemas.microsoft.com/office/drawing/2014/main" id="{3F36784F-E2DF-4FF2-9C78-A8CE60D24B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26157" y="2398643"/>
            <a:ext cx="6520069" cy="4147930"/>
          </a:xfrm>
          <a:prstGeom prst="rect">
            <a:avLst/>
          </a:prstGeom>
        </p:spPr>
      </p:pic>
      <p:pic>
        <p:nvPicPr>
          <p:cNvPr id="14" name="Picture 13">
            <a:extLst>
              <a:ext uri="{FF2B5EF4-FFF2-40B4-BE49-F238E27FC236}">
                <a16:creationId xmlns:a16="http://schemas.microsoft.com/office/drawing/2014/main" id="{DB8DBCA5-C1C0-4280-AF6A-B9A54E57BAD8}"/>
              </a:ext>
            </a:extLst>
          </p:cNvPr>
          <p:cNvPicPr>
            <a:picLocks noChangeAspect="1"/>
          </p:cNvPicPr>
          <p:nvPr/>
        </p:nvPicPr>
        <p:blipFill>
          <a:blip r:embed="rId5"/>
          <a:stretch>
            <a:fillRect/>
          </a:stretch>
        </p:blipFill>
        <p:spPr>
          <a:xfrm>
            <a:off x="10900802" y="773001"/>
            <a:ext cx="789272" cy="812600"/>
          </a:xfrm>
          <a:prstGeom prst="rect">
            <a:avLst/>
          </a:prstGeom>
        </p:spPr>
      </p:pic>
    </p:spTree>
    <p:extLst>
      <p:ext uri="{BB962C8B-B14F-4D97-AF65-F5344CB8AC3E}">
        <p14:creationId xmlns:p14="http://schemas.microsoft.com/office/powerpoint/2010/main" val="167181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9CBFF-5E27-4EA6-AF63-5CEC917957BA}"/>
              </a:ext>
            </a:extLst>
          </p:cNvPr>
          <p:cNvSpPr>
            <a:spLocks noGrp="1"/>
          </p:cNvSpPr>
          <p:nvPr>
            <p:ph type="title"/>
          </p:nvPr>
        </p:nvSpPr>
        <p:spPr/>
        <p:txBody>
          <a:bodyPr/>
          <a:lstStyle/>
          <a:p>
            <a:pPr algn="ctr"/>
            <a:r>
              <a:rPr lang="en-US" dirty="0"/>
              <a:t>Identifying students in Distress </a:t>
            </a:r>
          </a:p>
        </p:txBody>
      </p:sp>
      <p:sp>
        <p:nvSpPr>
          <p:cNvPr id="3" name="Content Placeholder 2">
            <a:extLst>
              <a:ext uri="{FF2B5EF4-FFF2-40B4-BE49-F238E27FC236}">
                <a16:creationId xmlns:a16="http://schemas.microsoft.com/office/drawing/2014/main" id="{0CFA8D25-0CE8-4C82-A8BA-59BFC1662841}"/>
              </a:ext>
            </a:extLst>
          </p:cNvPr>
          <p:cNvSpPr>
            <a:spLocks noGrp="1"/>
          </p:cNvSpPr>
          <p:nvPr>
            <p:ph idx="1"/>
          </p:nvPr>
        </p:nvSpPr>
        <p:spPr>
          <a:xfrm>
            <a:off x="1079997" y="2222287"/>
            <a:ext cx="10032004" cy="3463405"/>
          </a:xfrm>
        </p:spPr>
        <p:txBody>
          <a:bodyPr/>
          <a:lstStyle/>
          <a:p>
            <a:r>
              <a:rPr lang="en-US" sz="2400" dirty="0">
                <a:latin typeface="HelveticaNeue-Light"/>
              </a:rPr>
              <a:t>LiveWell office and the university Counseling Center have partnered to offer this training to help faculty and staff learn how to identify and support students in distress, who may have or be experiencing power-based personal violence, need support related to substance abuse or mental health</a:t>
            </a:r>
            <a:r>
              <a:rPr lang="en-US" sz="2400" dirty="0">
                <a:solidFill>
                  <a:srgbClr val="424242"/>
                </a:solidFill>
                <a:latin typeface="HelveticaNeue-Light"/>
              </a:rPr>
              <a:t>.</a:t>
            </a:r>
          </a:p>
          <a:p>
            <a:endParaRPr lang="en-US" dirty="0"/>
          </a:p>
        </p:txBody>
      </p:sp>
      <p:pic>
        <p:nvPicPr>
          <p:cNvPr id="5" name="Picture 4">
            <a:extLst>
              <a:ext uri="{FF2B5EF4-FFF2-40B4-BE49-F238E27FC236}">
                <a16:creationId xmlns:a16="http://schemas.microsoft.com/office/drawing/2014/main" id="{C67D7D09-BF0A-4C03-8640-2A50A85F08DA}"/>
              </a:ext>
            </a:extLst>
          </p:cNvPr>
          <p:cNvPicPr>
            <a:picLocks noChangeAspect="1"/>
          </p:cNvPicPr>
          <p:nvPr/>
        </p:nvPicPr>
        <p:blipFill>
          <a:blip r:embed="rId3"/>
          <a:stretch>
            <a:fillRect/>
          </a:stretch>
        </p:blipFill>
        <p:spPr>
          <a:xfrm>
            <a:off x="10953549" y="462664"/>
            <a:ext cx="1003808" cy="1033477"/>
          </a:xfrm>
          <a:prstGeom prst="rect">
            <a:avLst/>
          </a:prstGeom>
        </p:spPr>
      </p:pic>
    </p:spTree>
    <p:extLst>
      <p:ext uri="{BB962C8B-B14F-4D97-AF65-F5344CB8AC3E}">
        <p14:creationId xmlns:p14="http://schemas.microsoft.com/office/powerpoint/2010/main" val="3231603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9AA1-F8EB-4FC3-90FD-EE4BD85E0D96}"/>
              </a:ext>
            </a:extLst>
          </p:cNvPr>
          <p:cNvSpPr>
            <a:spLocks noGrp="1"/>
          </p:cNvSpPr>
          <p:nvPr>
            <p:ph type="title"/>
          </p:nvPr>
        </p:nvSpPr>
        <p:spPr/>
        <p:txBody>
          <a:bodyPr/>
          <a:lstStyle/>
          <a:p>
            <a:pPr algn="ctr"/>
            <a:r>
              <a:rPr lang="en-US" dirty="0"/>
              <a:t> How to support a survivor</a:t>
            </a:r>
          </a:p>
        </p:txBody>
      </p:sp>
      <p:pic>
        <p:nvPicPr>
          <p:cNvPr id="5" name="Content Placeholder 4">
            <a:extLst>
              <a:ext uri="{FF2B5EF4-FFF2-40B4-BE49-F238E27FC236}">
                <a16:creationId xmlns:a16="http://schemas.microsoft.com/office/drawing/2014/main" id="{B4D3E7CF-5053-47DA-932A-745B3A5D5B4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0377" y="2031431"/>
            <a:ext cx="10809026" cy="4846652"/>
          </a:xfrm>
        </p:spPr>
      </p:pic>
      <p:pic>
        <p:nvPicPr>
          <p:cNvPr id="10" name="Picture 9">
            <a:extLst>
              <a:ext uri="{FF2B5EF4-FFF2-40B4-BE49-F238E27FC236}">
                <a16:creationId xmlns:a16="http://schemas.microsoft.com/office/drawing/2014/main" id="{56EE482A-FEBE-4F4F-81DD-D5D41DB8C47A}"/>
              </a:ext>
            </a:extLst>
          </p:cNvPr>
          <p:cNvPicPr>
            <a:picLocks noChangeAspect="1"/>
          </p:cNvPicPr>
          <p:nvPr/>
        </p:nvPicPr>
        <p:blipFill>
          <a:blip r:embed="rId5"/>
          <a:stretch>
            <a:fillRect/>
          </a:stretch>
        </p:blipFill>
        <p:spPr>
          <a:xfrm>
            <a:off x="10557767" y="341194"/>
            <a:ext cx="1239498" cy="1277346"/>
          </a:xfrm>
          <a:prstGeom prst="rect">
            <a:avLst/>
          </a:prstGeom>
        </p:spPr>
      </p:pic>
    </p:spTree>
    <p:extLst>
      <p:ext uri="{BB962C8B-B14F-4D97-AF65-F5344CB8AC3E}">
        <p14:creationId xmlns:p14="http://schemas.microsoft.com/office/powerpoint/2010/main" val="2544585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E9DC9-102E-4333-9445-51A0893EEBEF}"/>
              </a:ext>
            </a:extLst>
          </p:cNvPr>
          <p:cNvSpPr>
            <a:spLocks noGrp="1"/>
          </p:cNvSpPr>
          <p:nvPr>
            <p:ph type="title"/>
          </p:nvPr>
        </p:nvSpPr>
        <p:spPr>
          <a:xfrm>
            <a:off x="1079995" y="511724"/>
            <a:ext cx="10032004" cy="970450"/>
          </a:xfrm>
        </p:spPr>
        <p:txBody>
          <a:bodyPr/>
          <a:lstStyle/>
          <a:p>
            <a:r>
              <a:rPr lang="en-US" dirty="0"/>
              <a:t>Examples of supportive things to say:</a:t>
            </a:r>
          </a:p>
        </p:txBody>
      </p:sp>
      <p:sp>
        <p:nvSpPr>
          <p:cNvPr id="6" name="Content Placeholder 5">
            <a:extLst>
              <a:ext uri="{FF2B5EF4-FFF2-40B4-BE49-F238E27FC236}">
                <a16:creationId xmlns:a16="http://schemas.microsoft.com/office/drawing/2014/main" id="{8EA421EA-E21B-4B27-BC6E-C2950DA09E0C}"/>
              </a:ext>
            </a:extLst>
          </p:cNvPr>
          <p:cNvSpPr>
            <a:spLocks noGrp="1"/>
          </p:cNvSpPr>
          <p:nvPr>
            <p:ph sz="half" idx="2"/>
          </p:nvPr>
        </p:nvSpPr>
        <p:spPr>
          <a:xfrm>
            <a:off x="491319" y="2751138"/>
            <a:ext cx="6277971" cy="3444945"/>
          </a:xfrm>
        </p:spPr>
        <p:txBody>
          <a:bodyPr>
            <a:normAutofit/>
          </a:bodyPr>
          <a:lstStyle/>
          <a:p>
            <a:endParaRPr lang="en-US" dirty="0"/>
          </a:p>
          <a:p>
            <a:r>
              <a:rPr lang="en-US" sz="2800" dirty="0"/>
              <a:t>I believe you</a:t>
            </a:r>
          </a:p>
          <a:p>
            <a:endParaRPr lang="en-US" sz="2800" dirty="0"/>
          </a:p>
          <a:p>
            <a:r>
              <a:rPr lang="en-US" sz="2800" dirty="0"/>
              <a:t>You’re not alone</a:t>
            </a:r>
          </a:p>
          <a:p>
            <a:endParaRPr lang="en-US" dirty="0"/>
          </a:p>
          <a:p>
            <a:endParaRPr lang="en-US" dirty="0"/>
          </a:p>
        </p:txBody>
      </p:sp>
      <p:sp>
        <p:nvSpPr>
          <p:cNvPr id="8" name="Content Placeholder 7">
            <a:extLst>
              <a:ext uri="{FF2B5EF4-FFF2-40B4-BE49-F238E27FC236}">
                <a16:creationId xmlns:a16="http://schemas.microsoft.com/office/drawing/2014/main" id="{2CD62AA7-B98E-453F-B606-AE3B17F88C65}"/>
              </a:ext>
            </a:extLst>
          </p:cNvPr>
          <p:cNvSpPr>
            <a:spLocks noGrp="1"/>
          </p:cNvSpPr>
          <p:nvPr>
            <p:ph sz="quarter" idx="4"/>
          </p:nvPr>
        </p:nvSpPr>
        <p:spPr>
          <a:xfrm>
            <a:off x="5974292" y="2751139"/>
            <a:ext cx="5585362" cy="3226580"/>
          </a:xfrm>
        </p:spPr>
        <p:txBody>
          <a:bodyPr>
            <a:normAutofit/>
          </a:bodyPr>
          <a:lstStyle/>
          <a:p>
            <a:pPr marL="0" indent="0">
              <a:buNone/>
            </a:pPr>
            <a:endParaRPr lang="en-US" dirty="0"/>
          </a:p>
          <a:p>
            <a:r>
              <a:rPr lang="en-US" sz="2800" dirty="0"/>
              <a:t>It’s not your fault</a:t>
            </a:r>
          </a:p>
          <a:p>
            <a:endParaRPr lang="en-US" sz="2800" dirty="0"/>
          </a:p>
          <a:p>
            <a:pPr marL="0" indent="0">
              <a:buNone/>
            </a:pPr>
            <a:endParaRPr lang="en-US" sz="2800" dirty="0"/>
          </a:p>
          <a:p>
            <a:r>
              <a:rPr lang="en-US" sz="2800" dirty="0"/>
              <a:t>I’m sorry this happened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9062C27C-06BE-4241-B53B-3BB17928F88F}"/>
              </a:ext>
            </a:extLst>
          </p:cNvPr>
          <p:cNvPicPr>
            <a:picLocks noChangeAspect="1"/>
          </p:cNvPicPr>
          <p:nvPr/>
        </p:nvPicPr>
        <p:blipFill>
          <a:blip r:embed="rId3"/>
          <a:stretch>
            <a:fillRect/>
          </a:stretch>
        </p:blipFill>
        <p:spPr>
          <a:xfrm>
            <a:off x="10686196" y="493607"/>
            <a:ext cx="1021367" cy="1052554"/>
          </a:xfrm>
          <a:prstGeom prst="rect">
            <a:avLst/>
          </a:prstGeom>
        </p:spPr>
      </p:pic>
    </p:spTree>
    <p:extLst>
      <p:ext uri="{BB962C8B-B14F-4D97-AF65-F5344CB8AC3E}">
        <p14:creationId xmlns:p14="http://schemas.microsoft.com/office/powerpoint/2010/main" val="41063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4E87-269A-43E5-803A-68E4626BFB0E}"/>
              </a:ext>
            </a:extLst>
          </p:cNvPr>
          <p:cNvSpPr>
            <a:spLocks noGrp="1"/>
          </p:cNvSpPr>
          <p:nvPr>
            <p:ph type="title"/>
          </p:nvPr>
        </p:nvSpPr>
        <p:spPr/>
        <p:txBody>
          <a:bodyPr/>
          <a:lstStyle/>
          <a:p>
            <a:pPr algn="ctr"/>
            <a:r>
              <a:rPr lang="en-US" dirty="0"/>
              <a:t>Know your resources </a:t>
            </a:r>
          </a:p>
        </p:txBody>
      </p:sp>
      <p:sp>
        <p:nvSpPr>
          <p:cNvPr id="3" name="Text Placeholder 2">
            <a:extLst>
              <a:ext uri="{FF2B5EF4-FFF2-40B4-BE49-F238E27FC236}">
                <a16:creationId xmlns:a16="http://schemas.microsoft.com/office/drawing/2014/main" id="{06D3EEBE-CA3D-48B4-A7D4-E0E54394EA18}"/>
              </a:ext>
            </a:extLst>
          </p:cNvPr>
          <p:cNvSpPr>
            <a:spLocks noGrp="1"/>
          </p:cNvSpPr>
          <p:nvPr>
            <p:ph type="body" idx="1"/>
          </p:nvPr>
        </p:nvSpPr>
        <p:spPr/>
        <p:txBody>
          <a:bodyPr/>
          <a:lstStyle/>
          <a:p>
            <a:r>
              <a:rPr lang="en-US" sz="2800" dirty="0"/>
              <a:t>Local resources </a:t>
            </a:r>
          </a:p>
        </p:txBody>
      </p:sp>
      <p:sp>
        <p:nvSpPr>
          <p:cNvPr id="4" name="Content Placeholder 3">
            <a:extLst>
              <a:ext uri="{FF2B5EF4-FFF2-40B4-BE49-F238E27FC236}">
                <a16:creationId xmlns:a16="http://schemas.microsoft.com/office/drawing/2014/main" id="{C5DDDDDE-8D1B-4FD9-A273-4241477B9C39}"/>
              </a:ext>
            </a:extLst>
          </p:cNvPr>
          <p:cNvSpPr>
            <a:spLocks noGrp="1"/>
          </p:cNvSpPr>
          <p:nvPr>
            <p:ph sz="half" idx="2"/>
          </p:nvPr>
        </p:nvSpPr>
        <p:spPr>
          <a:xfrm>
            <a:off x="725153" y="2579427"/>
            <a:ext cx="5784828" cy="3356023"/>
          </a:xfrm>
        </p:spPr>
        <p:txBody>
          <a:bodyPr>
            <a:normAutofit fontScale="25000" lnSpcReduction="20000"/>
          </a:bodyPr>
          <a:lstStyle/>
          <a:p>
            <a:endParaRPr lang="en-US" sz="2000" dirty="0"/>
          </a:p>
          <a:p>
            <a:endParaRPr lang="en-US" sz="8000" dirty="0"/>
          </a:p>
          <a:p>
            <a:endParaRPr lang="en-US" sz="8000" dirty="0"/>
          </a:p>
          <a:p>
            <a:r>
              <a:rPr lang="en-US" sz="8000" dirty="0"/>
              <a:t>CCU confidential advocate 843-333-2266</a:t>
            </a:r>
          </a:p>
          <a:p>
            <a:endParaRPr lang="en-US" sz="2000" dirty="0"/>
          </a:p>
          <a:p>
            <a:endParaRPr lang="en-US" sz="2000" dirty="0"/>
          </a:p>
          <a:p>
            <a:endParaRPr lang="en-US" sz="2000" dirty="0"/>
          </a:p>
          <a:p>
            <a:endParaRPr lang="en-US" sz="2000" dirty="0"/>
          </a:p>
          <a:p>
            <a:r>
              <a:rPr lang="en-US" sz="8000" dirty="0"/>
              <a:t>Rape Crisis Center 843-488-7273 crisis line </a:t>
            </a:r>
          </a:p>
        </p:txBody>
      </p:sp>
      <p:sp>
        <p:nvSpPr>
          <p:cNvPr id="5" name="Text Placeholder 4">
            <a:extLst>
              <a:ext uri="{FF2B5EF4-FFF2-40B4-BE49-F238E27FC236}">
                <a16:creationId xmlns:a16="http://schemas.microsoft.com/office/drawing/2014/main" id="{E962660E-6C05-4C53-8DD5-614D3176E585}"/>
              </a:ext>
            </a:extLst>
          </p:cNvPr>
          <p:cNvSpPr>
            <a:spLocks noGrp="1"/>
          </p:cNvSpPr>
          <p:nvPr>
            <p:ph type="body" sz="quarter" idx="3"/>
          </p:nvPr>
        </p:nvSpPr>
        <p:spPr/>
        <p:txBody>
          <a:bodyPr/>
          <a:lstStyle/>
          <a:p>
            <a:r>
              <a:rPr lang="en-US" sz="2800" dirty="0"/>
              <a:t>National resources </a:t>
            </a:r>
          </a:p>
        </p:txBody>
      </p:sp>
      <p:sp>
        <p:nvSpPr>
          <p:cNvPr id="6" name="Content Placeholder 5">
            <a:extLst>
              <a:ext uri="{FF2B5EF4-FFF2-40B4-BE49-F238E27FC236}">
                <a16:creationId xmlns:a16="http://schemas.microsoft.com/office/drawing/2014/main" id="{6F8FA7CA-A093-4D92-981E-22242DAD25A7}"/>
              </a:ext>
            </a:extLst>
          </p:cNvPr>
          <p:cNvSpPr>
            <a:spLocks noGrp="1"/>
          </p:cNvSpPr>
          <p:nvPr>
            <p:ph sz="quarter" idx="4"/>
          </p:nvPr>
        </p:nvSpPr>
        <p:spPr>
          <a:xfrm>
            <a:off x="6509981" y="2751138"/>
            <a:ext cx="5117911" cy="3772492"/>
          </a:xfrm>
        </p:spPr>
        <p:txBody>
          <a:bodyPr>
            <a:normAutofit fontScale="25000" lnSpcReduction="20000"/>
          </a:bodyPr>
          <a:lstStyle/>
          <a:p>
            <a:pPr marL="0" indent="0">
              <a:buNone/>
            </a:pPr>
            <a:endParaRPr lang="en-US" sz="19200" dirty="0"/>
          </a:p>
          <a:p>
            <a:pPr>
              <a:buFont typeface="Courier New" panose="02070309020205020404" pitchFamily="49" charset="0"/>
              <a:buChar char="o"/>
            </a:pPr>
            <a:r>
              <a:rPr lang="en-US" sz="8000" dirty="0"/>
              <a:t>National Sexual Assault Hotline 800- 656-HOPE (4673) </a:t>
            </a:r>
          </a:p>
          <a:p>
            <a:pPr>
              <a:buFont typeface="Courier New" panose="02070309020205020404" pitchFamily="49" charset="0"/>
              <a:buChar char="o"/>
            </a:pPr>
            <a:endParaRPr lang="en-US" dirty="0"/>
          </a:p>
          <a:p>
            <a:pPr>
              <a:buFont typeface="Courier New" panose="02070309020205020404" pitchFamily="49" charset="0"/>
              <a:buChar char="o"/>
            </a:pPr>
            <a:endParaRPr lang="en-US" sz="2900" dirty="0"/>
          </a:p>
          <a:p>
            <a:pPr>
              <a:buFont typeface="Courier New" panose="02070309020205020404" pitchFamily="49" charset="0"/>
              <a:buChar char="o"/>
            </a:pPr>
            <a:r>
              <a:rPr lang="en-US" sz="8000" dirty="0"/>
              <a:t>National Suicide Prevention Lifeline or call 800.273.TALK (8255)  24/7 </a:t>
            </a:r>
          </a:p>
          <a:p>
            <a:pPr>
              <a:buFont typeface="Courier New" panose="02070309020205020404" pitchFamily="49" charset="0"/>
              <a:buChar char="o"/>
            </a:pPr>
            <a:endParaRPr lang="en-US" sz="4800" dirty="0"/>
          </a:p>
          <a:p>
            <a:pPr>
              <a:buFont typeface="Courier New" panose="02070309020205020404" pitchFamily="49" charset="0"/>
              <a:buChar char="o"/>
            </a:pPr>
            <a:endParaRPr lang="en-US" dirty="0"/>
          </a:p>
          <a:p>
            <a:pPr marL="0" indent="0">
              <a:buNone/>
            </a:pPr>
            <a:endParaRPr lang="en-US" dirty="0"/>
          </a:p>
          <a:p>
            <a:pPr marL="0" indent="0">
              <a:buNone/>
            </a:pPr>
            <a:endParaRPr lang="en-US" i="1" dirty="0"/>
          </a:p>
          <a:p>
            <a:pPr marL="0" indent="0">
              <a:buNone/>
            </a:pPr>
            <a:endParaRPr lang="en-US" i="1" dirty="0"/>
          </a:p>
          <a:p>
            <a:pPr marL="0" indent="0">
              <a:buNone/>
            </a:pPr>
            <a:endParaRPr lang="en-US" dirty="0"/>
          </a:p>
          <a:p>
            <a:pPr marL="0" indent="0">
              <a:buNone/>
            </a:pPr>
            <a:endParaRPr lang="en-US" dirty="0"/>
          </a:p>
          <a:p>
            <a:pPr marL="0" indent="0">
              <a:buNone/>
            </a:pPr>
            <a:r>
              <a:rPr lang="en-US" dirty="0"/>
              <a:t>  </a:t>
            </a:r>
          </a:p>
        </p:txBody>
      </p:sp>
      <p:pic>
        <p:nvPicPr>
          <p:cNvPr id="8" name="Picture 7">
            <a:extLst>
              <a:ext uri="{FF2B5EF4-FFF2-40B4-BE49-F238E27FC236}">
                <a16:creationId xmlns:a16="http://schemas.microsoft.com/office/drawing/2014/main" id="{D9CED6AA-C103-4A93-992F-57AB82363EB0}"/>
              </a:ext>
            </a:extLst>
          </p:cNvPr>
          <p:cNvPicPr>
            <a:picLocks noChangeAspect="1"/>
          </p:cNvPicPr>
          <p:nvPr/>
        </p:nvPicPr>
        <p:blipFill>
          <a:blip r:embed="rId3"/>
          <a:stretch>
            <a:fillRect/>
          </a:stretch>
        </p:blipFill>
        <p:spPr>
          <a:xfrm>
            <a:off x="10970733" y="702887"/>
            <a:ext cx="875898" cy="908608"/>
          </a:xfrm>
          <a:prstGeom prst="rect">
            <a:avLst/>
          </a:prstGeom>
        </p:spPr>
      </p:pic>
    </p:spTree>
    <p:extLst>
      <p:ext uri="{BB962C8B-B14F-4D97-AF65-F5344CB8AC3E}">
        <p14:creationId xmlns:p14="http://schemas.microsoft.com/office/powerpoint/2010/main" val="2247359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8153-C3DA-44DC-B234-279261B5357C}"/>
              </a:ext>
            </a:extLst>
          </p:cNvPr>
          <p:cNvSpPr>
            <a:spLocks noGrp="1"/>
          </p:cNvSpPr>
          <p:nvPr>
            <p:ph type="title"/>
          </p:nvPr>
        </p:nvSpPr>
        <p:spPr/>
        <p:txBody>
          <a:bodyPr/>
          <a:lstStyle/>
          <a:p>
            <a:pPr algn="ctr"/>
            <a:r>
              <a:rPr lang="en-US" dirty="0"/>
              <a:t>Additional Resources </a:t>
            </a:r>
          </a:p>
        </p:txBody>
      </p:sp>
      <p:sp>
        <p:nvSpPr>
          <p:cNvPr id="4" name="Content Placeholder 3">
            <a:extLst>
              <a:ext uri="{FF2B5EF4-FFF2-40B4-BE49-F238E27FC236}">
                <a16:creationId xmlns:a16="http://schemas.microsoft.com/office/drawing/2014/main" id="{CDCBD368-B8D8-48A6-87CB-47CB7E8A9E04}"/>
              </a:ext>
            </a:extLst>
          </p:cNvPr>
          <p:cNvSpPr>
            <a:spLocks noGrp="1"/>
          </p:cNvSpPr>
          <p:nvPr>
            <p:ph sz="half" idx="2"/>
          </p:nvPr>
        </p:nvSpPr>
        <p:spPr>
          <a:xfrm>
            <a:off x="817939" y="2433897"/>
            <a:ext cx="5278060" cy="3109913"/>
          </a:xfrm>
        </p:spPr>
        <p:txBody>
          <a:bodyPr>
            <a:noAutofit/>
          </a:bodyPr>
          <a:lstStyle/>
          <a:p>
            <a:r>
              <a:rPr lang="en-US" sz="2200" dirty="0"/>
              <a:t>Counseling Services*</a:t>
            </a:r>
          </a:p>
          <a:p>
            <a:pPr lvl="1"/>
            <a:r>
              <a:rPr lang="en-US" sz="2000" dirty="0"/>
              <a:t>843-349-2305</a:t>
            </a:r>
          </a:p>
          <a:p>
            <a:pPr lvl="1"/>
            <a:r>
              <a:rPr lang="en-US" sz="2000" dirty="0"/>
              <a:t>www.coastal.edu/counseling</a:t>
            </a:r>
          </a:p>
          <a:p>
            <a:r>
              <a:rPr lang="en-US" sz="2200" dirty="0"/>
              <a:t>Student Health Services*</a:t>
            </a:r>
          </a:p>
          <a:p>
            <a:pPr lvl="1"/>
            <a:r>
              <a:rPr lang="en-US" sz="2000" dirty="0"/>
              <a:t>843-349-6543</a:t>
            </a:r>
          </a:p>
          <a:p>
            <a:pPr lvl="1"/>
            <a:r>
              <a:rPr lang="en-US" sz="2000" dirty="0"/>
              <a:t>www.coastal.edu/health</a:t>
            </a:r>
          </a:p>
          <a:p>
            <a:r>
              <a:rPr lang="en-US" sz="2200" dirty="0"/>
              <a:t>National Sexual Assault Hotline*</a:t>
            </a:r>
          </a:p>
          <a:p>
            <a:pPr lvl="1"/>
            <a:r>
              <a:rPr lang="en-US" sz="2000" dirty="0"/>
              <a:t>800-656-4673 online.rainn.org*</a:t>
            </a:r>
          </a:p>
          <a:p>
            <a:pPr lvl="1"/>
            <a:endParaRPr lang="en-US" sz="2000" dirty="0"/>
          </a:p>
        </p:txBody>
      </p:sp>
      <p:sp>
        <p:nvSpPr>
          <p:cNvPr id="6" name="Content Placeholder 5">
            <a:extLst>
              <a:ext uri="{FF2B5EF4-FFF2-40B4-BE49-F238E27FC236}">
                <a16:creationId xmlns:a16="http://schemas.microsoft.com/office/drawing/2014/main" id="{F667A4F8-82A6-4E1B-906C-50AC9D136BDC}"/>
              </a:ext>
            </a:extLst>
          </p:cNvPr>
          <p:cNvSpPr>
            <a:spLocks noGrp="1"/>
          </p:cNvSpPr>
          <p:nvPr>
            <p:ph sz="quarter" idx="4"/>
          </p:nvPr>
        </p:nvSpPr>
        <p:spPr>
          <a:xfrm>
            <a:off x="6292352" y="2433897"/>
            <a:ext cx="4894293" cy="3109913"/>
          </a:xfrm>
        </p:spPr>
        <p:txBody>
          <a:bodyPr>
            <a:noAutofit/>
          </a:bodyPr>
          <a:lstStyle/>
          <a:p>
            <a:r>
              <a:rPr lang="en-US" sz="2200" dirty="0"/>
              <a:t>CCU Public Safety</a:t>
            </a:r>
          </a:p>
          <a:p>
            <a:pPr lvl="1"/>
            <a:r>
              <a:rPr lang="en-US" sz="2000" dirty="0"/>
              <a:t>843-349-2177</a:t>
            </a:r>
          </a:p>
          <a:p>
            <a:pPr lvl="1"/>
            <a:r>
              <a:rPr lang="en-US" sz="2000" dirty="0"/>
              <a:t>After hours: 843-349-2911</a:t>
            </a:r>
          </a:p>
          <a:p>
            <a:r>
              <a:rPr lang="en-US" sz="2200" dirty="0"/>
              <a:t>LiveWell Office</a:t>
            </a:r>
          </a:p>
          <a:p>
            <a:pPr lvl="1"/>
            <a:r>
              <a:rPr lang="en-US" sz="2000" dirty="0"/>
              <a:t>843-349-4031</a:t>
            </a:r>
          </a:p>
          <a:p>
            <a:pPr lvl="1"/>
            <a:r>
              <a:rPr lang="en-US" sz="2000" dirty="0"/>
              <a:t>livewell@coastal.edu</a:t>
            </a:r>
          </a:p>
          <a:p>
            <a:r>
              <a:rPr lang="en-US" sz="2200" dirty="0"/>
              <a:t>Title IX Coordinator</a:t>
            </a:r>
          </a:p>
          <a:p>
            <a:pPr lvl="1"/>
            <a:r>
              <a:rPr lang="en-US" sz="2000" dirty="0"/>
              <a:t>843-349-2382</a:t>
            </a:r>
          </a:p>
          <a:p>
            <a:pPr lvl="1"/>
            <a:r>
              <a:rPr lang="en-US" sz="2000" dirty="0"/>
              <a:t>titleix@coastal.edu</a:t>
            </a:r>
          </a:p>
        </p:txBody>
      </p:sp>
      <p:sp>
        <p:nvSpPr>
          <p:cNvPr id="3" name="TextBox 2">
            <a:extLst>
              <a:ext uri="{FF2B5EF4-FFF2-40B4-BE49-F238E27FC236}">
                <a16:creationId xmlns:a16="http://schemas.microsoft.com/office/drawing/2014/main" id="{E8D52379-3FBE-4CBE-88AE-18696E611FF2}"/>
              </a:ext>
            </a:extLst>
          </p:cNvPr>
          <p:cNvSpPr txBox="1"/>
          <p:nvPr/>
        </p:nvSpPr>
        <p:spPr>
          <a:xfrm>
            <a:off x="691376" y="6411951"/>
            <a:ext cx="4583151" cy="369332"/>
          </a:xfrm>
          <a:prstGeom prst="rect">
            <a:avLst/>
          </a:prstGeom>
          <a:noFill/>
        </p:spPr>
        <p:txBody>
          <a:bodyPr wrap="square" rtlCol="0">
            <a:spAutoFit/>
          </a:bodyPr>
          <a:lstStyle/>
          <a:p>
            <a:r>
              <a:rPr lang="en-US" dirty="0"/>
              <a:t>*confidential</a:t>
            </a:r>
          </a:p>
        </p:txBody>
      </p:sp>
      <p:pic>
        <p:nvPicPr>
          <p:cNvPr id="7" name="Picture 6">
            <a:extLst>
              <a:ext uri="{FF2B5EF4-FFF2-40B4-BE49-F238E27FC236}">
                <a16:creationId xmlns:a16="http://schemas.microsoft.com/office/drawing/2014/main" id="{D2EFF566-4F49-4637-B827-E2E83B88EF64}"/>
              </a:ext>
            </a:extLst>
          </p:cNvPr>
          <p:cNvPicPr>
            <a:picLocks noChangeAspect="1"/>
          </p:cNvPicPr>
          <p:nvPr/>
        </p:nvPicPr>
        <p:blipFill>
          <a:blip r:embed="rId2"/>
          <a:stretch>
            <a:fillRect/>
          </a:stretch>
        </p:blipFill>
        <p:spPr>
          <a:xfrm>
            <a:off x="10814478" y="546347"/>
            <a:ext cx="1106798" cy="1148131"/>
          </a:xfrm>
          <a:prstGeom prst="rect">
            <a:avLst/>
          </a:prstGeom>
        </p:spPr>
      </p:pic>
    </p:spTree>
    <p:extLst>
      <p:ext uri="{BB962C8B-B14F-4D97-AF65-F5344CB8AC3E}">
        <p14:creationId xmlns:p14="http://schemas.microsoft.com/office/powerpoint/2010/main" val="2820037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1268" name="Picture 4" descr="Image result for question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
            <a:ext cx="12192002" cy="51186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140" t="36741" r="12208" b="30578"/>
          <a:stretch/>
        </p:blipFill>
        <p:spPr>
          <a:xfrm>
            <a:off x="516836" y="1689651"/>
            <a:ext cx="7374834" cy="1739348"/>
          </a:xfrm>
          <a:prstGeom prst="rect">
            <a:avLst/>
          </a:prstGeom>
        </p:spPr>
      </p:pic>
      <p:sp>
        <p:nvSpPr>
          <p:cNvPr id="4" name="TextBox 3"/>
          <p:cNvSpPr txBox="1"/>
          <p:nvPr/>
        </p:nvSpPr>
        <p:spPr>
          <a:xfrm>
            <a:off x="3827417" y="4661452"/>
            <a:ext cx="453281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LiveWell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Lib Jackson Student Union  Room B-202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Email: livewell@coastal.edu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843-349-4031</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4891" y="4774782"/>
            <a:ext cx="1893592" cy="1957205"/>
          </a:xfrm>
          <a:prstGeom prst="rect">
            <a:avLst/>
          </a:prstGeom>
        </p:spPr>
      </p:pic>
      <p:sp>
        <p:nvSpPr>
          <p:cNvPr id="5" name="Subtitle 4">
            <a:extLst>
              <a:ext uri="{FF2B5EF4-FFF2-40B4-BE49-F238E27FC236}">
                <a16:creationId xmlns:a16="http://schemas.microsoft.com/office/drawing/2014/main" id="{F05EFD8B-53DD-4ECF-AE63-D7F84053B19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3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FE75-E644-48F6-B5F7-117EAC0A9D5E}"/>
              </a:ext>
            </a:extLst>
          </p:cNvPr>
          <p:cNvSpPr>
            <a:spLocks noGrp="1"/>
          </p:cNvSpPr>
          <p:nvPr>
            <p:ph type="title"/>
          </p:nvPr>
        </p:nvSpPr>
        <p:spPr/>
        <p:txBody>
          <a:bodyPr/>
          <a:lstStyle/>
          <a:p>
            <a:pPr algn="ctr"/>
            <a:r>
              <a:rPr lang="en-US" dirty="0"/>
              <a:t>Confidential Advocate </a:t>
            </a:r>
          </a:p>
        </p:txBody>
      </p:sp>
      <p:pic>
        <p:nvPicPr>
          <p:cNvPr id="4" name="Content Placeholder 3">
            <a:extLst>
              <a:ext uri="{FF2B5EF4-FFF2-40B4-BE49-F238E27FC236}">
                <a16:creationId xmlns:a16="http://schemas.microsoft.com/office/drawing/2014/main" id="{B0035FCA-D4C8-4A72-9279-9E3563D7733A}"/>
              </a:ext>
            </a:extLst>
          </p:cNvPr>
          <p:cNvPicPr>
            <a:picLocks noGrp="1" noChangeAspect="1"/>
          </p:cNvPicPr>
          <p:nvPr>
            <p:ph idx="1"/>
          </p:nvPr>
        </p:nvPicPr>
        <p:blipFill>
          <a:blip r:embed="rId3"/>
          <a:stretch>
            <a:fillRect/>
          </a:stretch>
        </p:blipFill>
        <p:spPr>
          <a:xfrm>
            <a:off x="2483807" y="2434546"/>
            <a:ext cx="7224386" cy="3212870"/>
          </a:xfrm>
          <a:prstGeom prst="rect">
            <a:avLst/>
          </a:prstGeom>
        </p:spPr>
      </p:pic>
    </p:spTree>
    <p:extLst>
      <p:ext uri="{BB962C8B-B14F-4D97-AF65-F5344CB8AC3E}">
        <p14:creationId xmlns:p14="http://schemas.microsoft.com/office/powerpoint/2010/main" val="195766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C7A84-9A02-4DDF-8C54-5D776A9F239D}"/>
              </a:ext>
            </a:extLst>
          </p:cNvPr>
          <p:cNvSpPr>
            <a:spLocks noGrp="1"/>
          </p:cNvSpPr>
          <p:nvPr>
            <p:ph type="title"/>
          </p:nvPr>
        </p:nvSpPr>
        <p:spPr/>
        <p:txBody>
          <a:bodyPr/>
          <a:lstStyle/>
          <a:p>
            <a:r>
              <a:rPr lang="en-US" dirty="0" err="1"/>
              <a:t>LiveWell</a:t>
            </a:r>
            <a:r>
              <a:rPr lang="en-US" dirty="0"/>
              <a:t> Office Services</a:t>
            </a:r>
          </a:p>
        </p:txBody>
      </p:sp>
      <p:sp>
        <p:nvSpPr>
          <p:cNvPr id="3" name="Content Placeholder 2">
            <a:extLst>
              <a:ext uri="{FF2B5EF4-FFF2-40B4-BE49-F238E27FC236}">
                <a16:creationId xmlns:a16="http://schemas.microsoft.com/office/drawing/2014/main" id="{B9D895FD-7E1F-4230-ABD3-F873EBF8EE68}"/>
              </a:ext>
            </a:extLst>
          </p:cNvPr>
          <p:cNvSpPr>
            <a:spLocks noGrp="1"/>
          </p:cNvSpPr>
          <p:nvPr>
            <p:ph sz="half" idx="4294967295"/>
          </p:nvPr>
        </p:nvSpPr>
        <p:spPr>
          <a:xfrm>
            <a:off x="953589" y="2308224"/>
            <a:ext cx="10158412" cy="4329080"/>
          </a:xfrm>
        </p:spPr>
        <p:txBody>
          <a:bodyPr>
            <a:normAutofit/>
          </a:bodyPr>
          <a:lstStyle/>
          <a:p>
            <a:r>
              <a:rPr lang="en-US" sz="2400" dirty="0"/>
              <a:t>Campus-wide wellness initiatives</a:t>
            </a:r>
          </a:p>
          <a:p>
            <a:r>
              <a:rPr lang="en-US" sz="2400" dirty="0"/>
              <a:t>Educational Events &amp; presentations</a:t>
            </a:r>
          </a:p>
          <a:p>
            <a:r>
              <a:rPr lang="en-US" sz="2400" dirty="0"/>
              <a:t>Online resources (</a:t>
            </a:r>
            <a:r>
              <a:rPr lang="en-US" sz="2400" dirty="0" err="1"/>
              <a:t>YOULiveWell</a:t>
            </a:r>
            <a:r>
              <a:rPr lang="en-US" sz="2400" dirty="0"/>
              <a:t> site, </a:t>
            </a:r>
            <a:r>
              <a:rPr lang="en-US" sz="2400" dirty="0" err="1"/>
              <a:t>Timelycare</a:t>
            </a:r>
            <a:r>
              <a:rPr lang="en-US" sz="2400" dirty="0"/>
              <a:t> MD app)</a:t>
            </a:r>
          </a:p>
          <a:p>
            <a:r>
              <a:rPr lang="en-US" sz="2400" dirty="0"/>
              <a:t>Interpersonal Violence Prevention &amp; Advocacy</a:t>
            </a:r>
          </a:p>
          <a:p>
            <a:r>
              <a:rPr lang="en-US" sz="2400" dirty="0"/>
              <a:t>Alcohol Screening, Intervention, and Recovery Support services</a:t>
            </a:r>
          </a:p>
          <a:p>
            <a:r>
              <a:rPr lang="en-US" sz="2400" dirty="0"/>
              <a:t>Internships &amp; Service Learning </a:t>
            </a:r>
          </a:p>
          <a:p>
            <a:r>
              <a:rPr lang="en-US" sz="2400" dirty="0"/>
              <a:t>Nutrition Consulting</a:t>
            </a:r>
          </a:p>
          <a:p>
            <a:pPr marL="0" indent="0">
              <a:buNone/>
            </a:pP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3135" y="447188"/>
            <a:ext cx="1110134" cy="1147428"/>
          </a:xfrm>
          <a:prstGeom prst="rect">
            <a:avLst/>
          </a:prstGeom>
        </p:spPr>
      </p:pic>
    </p:spTree>
    <p:extLst>
      <p:ext uri="{BB962C8B-B14F-4D97-AF65-F5344CB8AC3E}">
        <p14:creationId xmlns:p14="http://schemas.microsoft.com/office/powerpoint/2010/main" val="1768802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985" y="336604"/>
            <a:ext cx="7524003" cy="970450"/>
          </a:xfrm>
        </p:spPr>
        <p:txBody>
          <a:bodyPr/>
          <a:lstStyle/>
          <a:p>
            <a:r>
              <a:rPr lang="en-US" dirty="0"/>
              <a:t>The LiveWell Staff	</a:t>
            </a:r>
          </a:p>
        </p:txBody>
      </p:sp>
      <p:sp>
        <p:nvSpPr>
          <p:cNvPr id="3" name="Content Placeholder 2"/>
          <p:cNvSpPr>
            <a:spLocks noGrp="1"/>
          </p:cNvSpPr>
          <p:nvPr>
            <p:ph idx="1"/>
          </p:nvPr>
        </p:nvSpPr>
        <p:spPr>
          <a:xfrm>
            <a:off x="143690" y="2291824"/>
            <a:ext cx="7276222" cy="4224234"/>
          </a:xfrm>
        </p:spPr>
        <p:txBody>
          <a:bodyPr>
            <a:normAutofit/>
          </a:bodyPr>
          <a:lstStyle/>
          <a:p>
            <a:pPr marL="0" indent="0">
              <a:buNone/>
            </a:pPr>
            <a:r>
              <a:rPr lang="en-US" sz="2000" dirty="0"/>
              <a:t>Pictured from Left to right:</a:t>
            </a:r>
          </a:p>
          <a:p>
            <a:pPr marL="0" indent="0">
              <a:buNone/>
            </a:pPr>
            <a:endParaRPr lang="en-US" sz="2000" dirty="0"/>
          </a:p>
          <a:p>
            <a:r>
              <a:rPr lang="en-US" sz="2000" dirty="0"/>
              <a:t>Marguerite O’Brien, MSW, Director</a:t>
            </a:r>
          </a:p>
          <a:p>
            <a:r>
              <a:rPr lang="en-US" sz="2000" dirty="0"/>
              <a:t>Chris Donevant-Haines, MA, LPC, Associate Director</a:t>
            </a:r>
          </a:p>
          <a:p>
            <a:r>
              <a:rPr lang="en-US" sz="2000" dirty="0"/>
              <a:t>Bevelyn Mitchell, MSHS, Assistant Director</a:t>
            </a:r>
          </a:p>
          <a:p>
            <a:r>
              <a:rPr lang="en-US" sz="2000" dirty="0"/>
              <a:t>Tena Nardin, MS, LPC, Assistant Director </a:t>
            </a:r>
          </a:p>
          <a:p>
            <a:r>
              <a:rPr lang="en-US" sz="2000" dirty="0"/>
              <a:t>Molly Ford, RD, LDN, Registered Dietitian</a:t>
            </a:r>
          </a:p>
          <a:p>
            <a:r>
              <a:rPr lang="en-US" sz="2000" dirty="0"/>
              <a:t>Brandi Washell, Administrative Coordinator (not pictured)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0320" y="159645"/>
            <a:ext cx="1568904" cy="16216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2273" y="4491886"/>
            <a:ext cx="1376951" cy="202417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6586" y="2294315"/>
            <a:ext cx="1452994" cy="2024172"/>
          </a:xfrm>
          <a:prstGeom prst="rect">
            <a:avLst/>
          </a:prstGeom>
        </p:spPr>
      </p:pic>
      <p:pic>
        <p:nvPicPr>
          <p:cNvPr id="2050" name="Picture 2">
            <a:extLst>
              <a:ext uri="{FF2B5EF4-FFF2-40B4-BE49-F238E27FC236}">
                <a16:creationId xmlns:a16="http://schemas.microsoft.com/office/drawing/2014/main" id="{A25B4C17-B5AD-4FAB-B63B-004260C48B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76213" y="4491887"/>
            <a:ext cx="1574204" cy="2024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B831FF-52FD-4BE4-963A-512F31681F0C}"/>
              </a:ext>
            </a:extLst>
          </p:cNvPr>
          <p:cNvPicPr>
            <a:picLocks noChangeAspect="1"/>
          </p:cNvPicPr>
          <p:nvPr/>
        </p:nvPicPr>
        <p:blipFill>
          <a:blip r:embed="rId7"/>
          <a:stretch>
            <a:fillRect/>
          </a:stretch>
        </p:blipFill>
        <p:spPr>
          <a:xfrm>
            <a:off x="7507721" y="2288125"/>
            <a:ext cx="1386453" cy="2036552"/>
          </a:xfrm>
          <a:prstGeom prst="rect">
            <a:avLst/>
          </a:prstGeom>
        </p:spPr>
      </p:pic>
      <p:pic>
        <p:nvPicPr>
          <p:cNvPr id="11" name="Picture 10">
            <a:extLst>
              <a:ext uri="{FF2B5EF4-FFF2-40B4-BE49-F238E27FC236}">
                <a16:creationId xmlns:a16="http://schemas.microsoft.com/office/drawing/2014/main" id="{680AF795-D4C0-48E6-9F6A-FE41E18E2DAF}"/>
              </a:ext>
            </a:extLst>
          </p:cNvPr>
          <p:cNvPicPr>
            <a:picLocks noChangeAspect="1"/>
          </p:cNvPicPr>
          <p:nvPr/>
        </p:nvPicPr>
        <p:blipFill>
          <a:blip r:embed="rId8"/>
          <a:stretch>
            <a:fillRect/>
          </a:stretch>
        </p:blipFill>
        <p:spPr>
          <a:xfrm>
            <a:off x="10587390" y="2322541"/>
            <a:ext cx="1547383" cy="1995946"/>
          </a:xfrm>
          <a:prstGeom prst="rect">
            <a:avLst/>
          </a:prstGeom>
        </p:spPr>
      </p:pic>
    </p:spTree>
    <p:extLst>
      <p:ext uri="{BB962C8B-B14F-4D97-AF65-F5344CB8AC3E}">
        <p14:creationId xmlns:p14="http://schemas.microsoft.com/office/powerpoint/2010/main" val="253450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Wellness Initiatives: </a:t>
            </a:r>
            <a:br>
              <a:rPr lang="en-US" dirty="0"/>
            </a:br>
            <a:r>
              <a:rPr lang="en-US" dirty="0" err="1"/>
              <a:t>StepUP</a:t>
            </a:r>
            <a:endParaRPr lang="en-US" dirty="0"/>
          </a:p>
        </p:txBody>
      </p:sp>
      <p:sp>
        <p:nvSpPr>
          <p:cNvPr id="7" name="Content Placeholder 6"/>
          <p:cNvSpPr>
            <a:spLocks noGrp="1"/>
          </p:cNvSpPr>
          <p:nvPr>
            <p:ph sz="half" idx="2"/>
          </p:nvPr>
        </p:nvSpPr>
        <p:spPr>
          <a:xfrm>
            <a:off x="6401253" y="2405168"/>
            <a:ext cx="4894293" cy="4283015"/>
          </a:xfrm>
        </p:spPr>
        <p:txBody>
          <a:bodyPr>
            <a:noAutofit/>
          </a:bodyPr>
          <a:lstStyle/>
          <a:p>
            <a:pPr marL="0" indent="0">
              <a:buNone/>
            </a:pPr>
            <a:r>
              <a:rPr lang="en-US" sz="2000" b="1" dirty="0"/>
              <a:t>Step UP!</a:t>
            </a:r>
            <a:r>
              <a:rPr lang="en-US" sz="2000" dirty="0"/>
              <a:t> is a prosocial behavior and bystander intervention program that educates students to be proactive in helping others. The goals of Step UP! are to:</a:t>
            </a:r>
          </a:p>
          <a:p>
            <a:pPr lvl="1"/>
            <a:r>
              <a:rPr lang="en-US" sz="1800" dirty="0"/>
              <a:t>Raise awareness of helping behaviors</a:t>
            </a:r>
          </a:p>
          <a:p>
            <a:pPr lvl="1"/>
            <a:r>
              <a:rPr lang="en-US" sz="1800" dirty="0"/>
              <a:t>Increase motivation to help</a:t>
            </a:r>
          </a:p>
          <a:p>
            <a:pPr lvl="1"/>
            <a:r>
              <a:rPr lang="en-US" sz="1800" dirty="0"/>
              <a:t>Develop skills and confidence when responding to problems or concerns</a:t>
            </a:r>
          </a:p>
          <a:p>
            <a:pPr lvl="1"/>
            <a:r>
              <a:rPr lang="en-US" sz="1800" dirty="0"/>
              <a:t>Ensure the safety and well-being of self and others</a:t>
            </a:r>
          </a:p>
          <a:p>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0578" y="447188"/>
            <a:ext cx="1004518" cy="1038264"/>
          </a:xfrm>
          <a:prstGeom prst="rect">
            <a:avLst/>
          </a:prstGeom>
        </p:spPr>
      </p:pic>
      <p:pic>
        <p:nvPicPr>
          <p:cNvPr id="3" name="Picture 2"/>
          <p:cNvPicPr>
            <a:picLocks noChangeAspect="1"/>
          </p:cNvPicPr>
          <p:nvPr/>
        </p:nvPicPr>
        <p:blipFill>
          <a:blip r:embed="rId3"/>
          <a:stretch>
            <a:fillRect/>
          </a:stretch>
        </p:blipFill>
        <p:spPr>
          <a:xfrm>
            <a:off x="537540" y="2660451"/>
            <a:ext cx="5558459" cy="3061080"/>
          </a:xfrm>
          <a:prstGeom prst="rect">
            <a:avLst/>
          </a:prstGeom>
        </p:spPr>
      </p:pic>
    </p:spTree>
    <p:extLst>
      <p:ext uri="{BB962C8B-B14F-4D97-AF65-F5344CB8AC3E}">
        <p14:creationId xmlns:p14="http://schemas.microsoft.com/office/powerpoint/2010/main" val="10733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Wellness Initiatives: </a:t>
            </a:r>
            <a:br>
              <a:rPr lang="en-US" dirty="0"/>
            </a:br>
            <a:r>
              <a:rPr lang="en-US" dirty="0"/>
              <a:t>Chant Safe</a:t>
            </a:r>
          </a:p>
        </p:txBody>
      </p:sp>
      <p:pic>
        <p:nvPicPr>
          <p:cNvPr id="4" name="Content Placeholder 3">
            <a:extLst>
              <a:ext uri="{FF2B5EF4-FFF2-40B4-BE49-F238E27FC236}">
                <a16:creationId xmlns:a16="http://schemas.microsoft.com/office/drawing/2014/main" id="{2E6EEC6C-33EB-4869-B98A-0B2384B56AE9}"/>
              </a:ext>
            </a:extLst>
          </p:cNvPr>
          <p:cNvPicPr>
            <a:picLocks noGrp="1" noChangeAspect="1"/>
          </p:cNvPicPr>
          <p:nvPr>
            <p:ph idx="1"/>
          </p:nvPr>
        </p:nvPicPr>
        <p:blipFill>
          <a:blip r:embed="rId3"/>
          <a:stretch>
            <a:fillRect/>
          </a:stretch>
        </p:blipFill>
        <p:spPr>
          <a:xfrm>
            <a:off x="1952112" y="1339385"/>
            <a:ext cx="7535599" cy="56012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875" y="87618"/>
            <a:ext cx="1471962" cy="1521412"/>
          </a:xfrm>
          <a:prstGeom prst="rect">
            <a:avLst/>
          </a:prstGeom>
        </p:spPr>
      </p:pic>
    </p:spTree>
    <p:extLst>
      <p:ext uri="{BB962C8B-B14F-4D97-AF65-F5344CB8AC3E}">
        <p14:creationId xmlns:p14="http://schemas.microsoft.com/office/powerpoint/2010/main" val="114599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540B-5AAC-4ADA-93B9-5765687A2B77}"/>
              </a:ext>
            </a:extLst>
          </p:cNvPr>
          <p:cNvSpPr>
            <a:spLocks noGrp="1"/>
          </p:cNvSpPr>
          <p:nvPr>
            <p:ph type="title"/>
          </p:nvPr>
        </p:nvSpPr>
        <p:spPr/>
        <p:txBody>
          <a:bodyPr/>
          <a:lstStyle/>
          <a:p>
            <a:r>
              <a:rPr lang="en-US" dirty="0"/>
              <a:t>Campus Initiatives: </a:t>
            </a:r>
            <a:r>
              <a:rPr lang="en-US"/>
              <a:t>TimelyCare</a:t>
            </a:r>
            <a:endParaRPr lang="en-US" dirty="0"/>
          </a:p>
        </p:txBody>
      </p:sp>
      <p:pic>
        <p:nvPicPr>
          <p:cNvPr id="7" name="Content Placeholder 6">
            <a:extLst>
              <a:ext uri="{FF2B5EF4-FFF2-40B4-BE49-F238E27FC236}">
                <a16:creationId xmlns:a16="http://schemas.microsoft.com/office/drawing/2014/main" id="{80731F8A-346E-403A-AE86-1EAC8B157B02}"/>
              </a:ext>
            </a:extLst>
          </p:cNvPr>
          <p:cNvPicPr>
            <a:picLocks noGrp="1" noChangeAspect="1"/>
          </p:cNvPicPr>
          <p:nvPr>
            <p:ph sz="half" idx="1"/>
          </p:nvPr>
        </p:nvPicPr>
        <p:blipFill>
          <a:blip r:embed="rId2"/>
          <a:stretch>
            <a:fillRect/>
          </a:stretch>
        </p:blipFill>
        <p:spPr>
          <a:xfrm>
            <a:off x="257989" y="2481496"/>
            <a:ext cx="4907086" cy="2096442"/>
          </a:xfrm>
          <a:prstGeom prst="rect">
            <a:avLst/>
          </a:prstGeom>
        </p:spPr>
      </p:pic>
      <p:sp>
        <p:nvSpPr>
          <p:cNvPr id="4" name="Content Placeholder 3">
            <a:extLst>
              <a:ext uri="{FF2B5EF4-FFF2-40B4-BE49-F238E27FC236}">
                <a16:creationId xmlns:a16="http://schemas.microsoft.com/office/drawing/2014/main" id="{A92F3AA7-B8ED-436C-AB30-976752882C85}"/>
              </a:ext>
            </a:extLst>
          </p:cNvPr>
          <p:cNvSpPr>
            <a:spLocks noGrp="1"/>
          </p:cNvSpPr>
          <p:nvPr>
            <p:ph sz="half" idx="2"/>
          </p:nvPr>
        </p:nvSpPr>
        <p:spPr>
          <a:xfrm>
            <a:off x="5506073" y="2012868"/>
            <a:ext cx="6369252" cy="4845132"/>
          </a:xfrm>
        </p:spPr>
        <p:txBody>
          <a:bodyPr>
            <a:normAutofit/>
          </a:bodyPr>
          <a:lstStyle/>
          <a:p>
            <a:pPr fontAlgn="base"/>
            <a:r>
              <a:rPr lang="en-US" b="1" dirty="0"/>
              <a:t>Easily Find Care</a:t>
            </a:r>
          </a:p>
          <a:p>
            <a:pPr fontAlgn="base"/>
            <a:r>
              <a:rPr lang="en-US" dirty="0"/>
              <a:t>From an uncomfortable skin condition to stress about your exam, </a:t>
            </a:r>
            <a:r>
              <a:rPr lang="en-US" dirty="0" err="1"/>
              <a:t>TimelyMD</a:t>
            </a:r>
            <a:r>
              <a:rPr lang="en-US" dirty="0"/>
              <a:t> makes it easy to find the medical care or emotional support you need to thrive</a:t>
            </a:r>
          </a:p>
          <a:p>
            <a:pPr fontAlgn="base"/>
            <a:r>
              <a:rPr lang="en-US" b="1" dirty="0"/>
              <a:t>Book an Appointment</a:t>
            </a:r>
          </a:p>
          <a:p>
            <a:pPr fontAlgn="base"/>
            <a:r>
              <a:rPr lang="en-US" dirty="0"/>
              <a:t>With a doctor, counselor, psychiatrist or health coach. You can book an appointment with the health professional you need</a:t>
            </a:r>
          </a:p>
          <a:p>
            <a:pPr fontAlgn="base"/>
            <a:r>
              <a:rPr lang="en-US" b="1" dirty="0"/>
              <a:t>Talk to a Doctor</a:t>
            </a:r>
          </a:p>
          <a:p>
            <a:pPr fontAlgn="base"/>
            <a:r>
              <a:rPr lang="en-US" dirty="0"/>
              <a:t>Share your symptoms, how you’re feeling and your goals, and they’ll provide a plan to support your health and wellness</a:t>
            </a:r>
          </a:p>
          <a:p>
            <a:endParaRPr lang="en-US" dirty="0"/>
          </a:p>
        </p:txBody>
      </p:sp>
      <p:sp>
        <p:nvSpPr>
          <p:cNvPr id="8" name="Rectangle 7">
            <a:extLst>
              <a:ext uri="{FF2B5EF4-FFF2-40B4-BE49-F238E27FC236}">
                <a16:creationId xmlns:a16="http://schemas.microsoft.com/office/drawing/2014/main" id="{11E8421B-7610-431E-9D66-0D2996AF07DF}"/>
              </a:ext>
            </a:extLst>
          </p:cNvPr>
          <p:cNvSpPr/>
          <p:nvPr/>
        </p:nvSpPr>
        <p:spPr>
          <a:xfrm>
            <a:off x="316676" y="4847621"/>
            <a:ext cx="4659086" cy="1200329"/>
          </a:xfrm>
          <a:prstGeom prst="rect">
            <a:avLst/>
          </a:prstGeom>
        </p:spPr>
        <p:txBody>
          <a:bodyPr wrap="square">
            <a:spAutoFit/>
          </a:bodyPr>
          <a:lstStyle/>
          <a:p>
            <a:pPr fontAlgn="base"/>
            <a:r>
              <a:rPr lang="en-US" b="1" dirty="0" err="1"/>
              <a:t>TimelyMD</a:t>
            </a:r>
            <a:r>
              <a:rPr lang="en-US" dirty="0"/>
              <a:t> is an extension of CCU’s student health, </a:t>
            </a:r>
            <a:r>
              <a:rPr lang="en-US"/>
              <a:t>counseling services, </a:t>
            </a:r>
            <a:r>
              <a:rPr lang="en-US" dirty="0"/>
              <a:t>&amp; wellness program that provides care whenever and wherever you need it.</a:t>
            </a:r>
          </a:p>
        </p:txBody>
      </p:sp>
      <p:pic>
        <p:nvPicPr>
          <p:cNvPr id="5" name="Picture 4">
            <a:extLst>
              <a:ext uri="{FF2B5EF4-FFF2-40B4-BE49-F238E27FC236}">
                <a16:creationId xmlns:a16="http://schemas.microsoft.com/office/drawing/2014/main" id="{5099ABD5-B65F-444E-9316-91B7FEEC1B86}"/>
              </a:ext>
            </a:extLst>
          </p:cNvPr>
          <p:cNvPicPr>
            <a:picLocks noChangeAspect="1"/>
          </p:cNvPicPr>
          <p:nvPr/>
        </p:nvPicPr>
        <p:blipFill>
          <a:blip r:embed="rId3"/>
          <a:stretch>
            <a:fillRect/>
          </a:stretch>
        </p:blipFill>
        <p:spPr>
          <a:xfrm>
            <a:off x="11011301" y="601505"/>
            <a:ext cx="910998" cy="945019"/>
          </a:xfrm>
          <a:prstGeom prst="rect">
            <a:avLst/>
          </a:prstGeom>
        </p:spPr>
      </p:pic>
    </p:spTree>
    <p:extLst>
      <p:ext uri="{BB962C8B-B14F-4D97-AF65-F5344CB8AC3E}">
        <p14:creationId xmlns:p14="http://schemas.microsoft.com/office/powerpoint/2010/main" val="3467718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173" y="734525"/>
            <a:ext cx="7524003" cy="970450"/>
          </a:xfrm>
        </p:spPr>
        <p:txBody>
          <a:bodyPr>
            <a:normAutofit fontScale="90000"/>
          </a:bodyPr>
          <a:lstStyle/>
          <a:p>
            <a:r>
              <a:rPr lang="en-US" sz="4400" dirty="0">
                <a:solidFill>
                  <a:schemeClr val="tx1"/>
                </a:solidFill>
                <a:latin typeface="+mn-lt"/>
              </a:rPr>
              <a:t>YouLiveWell Website</a:t>
            </a:r>
            <a:br>
              <a:rPr lang="en-US" dirty="0">
                <a:solidFill>
                  <a:schemeClr val="bg1"/>
                </a:solidFill>
                <a:latin typeface="+mn-lt"/>
              </a:rPr>
            </a:br>
            <a:endParaRPr lang="en-US" dirty="0">
              <a:solidFill>
                <a:schemeClr val="bg1"/>
              </a:solidFill>
              <a:latin typeface="+mn-lt"/>
            </a:endParaRPr>
          </a:p>
        </p:txBody>
      </p:sp>
      <p:sp>
        <p:nvSpPr>
          <p:cNvPr id="3" name="Content Placeholder 2"/>
          <p:cNvSpPr>
            <a:spLocks noGrp="1"/>
          </p:cNvSpPr>
          <p:nvPr>
            <p:ph sz="half" idx="1"/>
          </p:nvPr>
        </p:nvSpPr>
        <p:spPr>
          <a:xfrm>
            <a:off x="1227909" y="2219325"/>
            <a:ext cx="5563416" cy="4638675"/>
          </a:xfrm>
        </p:spPr>
        <p:txBody>
          <a:bodyPr>
            <a:normAutofit fontScale="92500"/>
          </a:bodyPr>
          <a:lstStyle/>
          <a:p>
            <a:pPr marL="0" indent="0">
              <a:spcBef>
                <a:spcPts val="0"/>
              </a:spcBef>
              <a:buNone/>
            </a:pPr>
            <a:endParaRPr lang="en-US" sz="23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r>
              <a:rPr lang="en-US" sz="2600" dirty="0">
                <a:ea typeface="Calibri" panose="020F0502020204030204" pitchFamily="34" charset="0"/>
                <a:cs typeface="Times New Roman" panose="02020603050405020304" pitchFamily="18" charset="0"/>
              </a:rPr>
              <a:t>Youlivewell.coastal.edu is a wellness portal designed to help with the core aspects of college. It contains information and resources for your academic, professional, and personal success. It also has links to resources right here on campus. </a:t>
            </a:r>
            <a:br>
              <a:rPr lang="en-US" sz="2600" dirty="0">
                <a:ea typeface="Calibri" panose="020F0502020204030204" pitchFamily="34" charset="0"/>
                <a:cs typeface="Times New Roman" panose="02020603050405020304" pitchFamily="18" charset="0"/>
              </a:rPr>
            </a:br>
            <a:endParaRPr lang="en-US" sz="2600" dirty="0">
              <a:ea typeface="Calibri" panose="020F0502020204030204" pitchFamily="34" charset="0"/>
              <a:cs typeface="Times New Roman" panose="02020603050405020304" pitchFamily="18" charset="0"/>
            </a:endParaRPr>
          </a:p>
          <a:p>
            <a:pPr marL="0" indent="0">
              <a:lnSpc>
                <a:spcPct val="120000"/>
              </a:lnSpc>
              <a:spcBef>
                <a:spcPts val="0"/>
              </a:spcBef>
              <a:buNone/>
            </a:pPr>
            <a:r>
              <a:rPr lang="en-US" sz="2600" dirty="0">
                <a:ea typeface="Calibri" panose="020F0502020204030204" pitchFamily="34" charset="0"/>
                <a:cs typeface="Times New Roman" panose="02020603050405020304" pitchFamily="18" charset="0"/>
              </a:rPr>
              <a:t>Sign in at:  </a:t>
            </a:r>
            <a:r>
              <a:rPr lang="en-US" sz="2600" dirty="0">
                <a:ea typeface="Calibri" panose="020F0502020204030204" pitchFamily="34" charset="0"/>
                <a:cs typeface="Times New Roman" panose="02020603050405020304" pitchFamily="18" charset="0"/>
                <a:hlinkClick r:id="rId3"/>
              </a:rPr>
              <a:t>youlivewell.coastal.edu</a:t>
            </a:r>
            <a:endParaRPr lang="en-US" sz="2600" dirty="0">
              <a:ea typeface="Calibri" panose="020F0502020204030204" pitchFamily="34" charset="0"/>
              <a:cs typeface="Times New Roman" panose="02020603050405020304" pitchFamily="18" charset="0"/>
            </a:endParaRPr>
          </a:p>
          <a:p>
            <a:pPr marL="0" indent="0">
              <a:spcBef>
                <a:spcPts val="0"/>
              </a:spcBef>
              <a:buNone/>
            </a:pP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500" dirty="0">
              <a:solidFill>
                <a:schemeClr val="bg1"/>
              </a:solidFill>
            </a:endParaRPr>
          </a:p>
        </p:txBody>
      </p:sp>
      <p:graphicFrame>
        <p:nvGraphicFramePr>
          <p:cNvPr id="6" name="Content Placeholder 5"/>
          <p:cNvGraphicFramePr>
            <a:graphicFrameLocks noGrp="1" noChangeAspect="1"/>
          </p:cNvGraphicFramePr>
          <p:nvPr>
            <p:ph sz="half" idx="2"/>
            <p:extLst>
              <p:ext uri="{D42A27DB-BD31-4B8C-83A1-F6EECF244321}">
                <p14:modId xmlns:p14="http://schemas.microsoft.com/office/powerpoint/2010/main" val="1740436886"/>
              </p:ext>
            </p:extLst>
          </p:nvPr>
        </p:nvGraphicFramePr>
        <p:xfrm>
          <a:off x="7210423" y="2313225"/>
          <a:ext cx="2924175" cy="3898426"/>
        </p:xfrm>
        <a:graphic>
          <a:graphicData uri="http://schemas.openxmlformats.org/presentationml/2006/ole">
            <mc:AlternateContent xmlns:mc="http://schemas.openxmlformats.org/markup-compatibility/2006">
              <mc:Choice xmlns:v="urn:schemas-microsoft-com:vml" Requires="v">
                <p:oleObj spid="_x0000_s1059" name="Acrobat Document" r:id="rId4" imgW="12344171" imgH="16459200" progId="Acrobat.Document.DC">
                  <p:embed/>
                </p:oleObj>
              </mc:Choice>
              <mc:Fallback>
                <p:oleObj name="Acrobat Document" r:id="rId4" imgW="12344171" imgH="16459200" progId="Acrobat.Document.DC">
                  <p:embed/>
                  <p:pic>
                    <p:nvPicPr>
                      <p:cNvPr id="6" name="Content Placeholder 5"/>
                      <p:cNvPicPr/>
                      <p:nvPr/>
                    </p:nvPicPr>
                    <p:blipFill>
                      <a:blip r:embed="rId5"/>
                      <a:stretch>
                        <a:fillRect/>
                      </a:stretch>
                    </p:blipFill>
                    <p:spPr>
                      <a:xfrm>
                        <a:off x="7210423" y="2313225"/>
                        <a:ext cx="2924175" cy="3898426"/>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10134598" y="256596"/>
            <a:ext cx="1403274" cy="1448379"/>
          </a:xfrm>
          <a:prstGeom prst="rect">
            <a:avLst/>
          </a:prstGeom>
        </p:spPr>
      </p:pic>
    </p:spTree>
    <p:extLst>
      <p:ext uri="{BB962C8B-B14F-4D97-AF65-F5344CB8AC3E}">
        <p14:creationId xmlns:p14="http://schemas.microsoft.com/office/powerpoint/2010/main" val="206951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4B8B-C2A3-4593-A816-4C34D589EE3C}"/>
              </a:ext>
            </a:extLst>
          </p:cNvPr>
          <p:cNvSpPr>
            <a:spLocks noGrp="1"/>
          </p:cNvSpPr>
          <p:nvPr>
            <p:ph type="title"/>
          </p:nvPr>
        </p:nvSpPr>
        <p:spPr/>
        <p:txBody>
          <a:bodyPr/>
          <a:lstStyle/>
          <a:p>
            <a:r>
              <a:rPr lang="en-US" dirty="0"/>
              <a:t>Question Persuade Refer</a:t>
            </a:r>
          </a:p>
        </p:txBody>
      </p:sp>
      <p:sp>
        <p:nvSpPr>
          <p:cNvPr id="5" name="Content Placeholder 4">
            <a:extLst>
              <a:ext uri="{FF2B5EF4-FFF2-40B4-BE49-F238E27FC236}">
                <a16:creationId xmlns:a16="http://schemas.microsoft.com/office/drawing/2014/main" id="{927B8032-0E47-424A-8969-1A7B0251B66F}"/>
              </a:ext>
            </a:extLst>
          </p:cNvPr>
          <p:cNvSpPr>
            <a:spLocks noGrp="1"/>
          </p:cNvSpPr>
          <p:nvPr>
            <p:ph sz="half" idx="2"/>
          </p:nvPr>
        </p:nvSpPr>
        <p:spPr>
          <a:xfrm>
            <a:off x="5522026" y="2163597"/>
            <a:ext cx="6017487" cy="4427208"/>
          </a:xfrm>
        </p:spPr>
        <p:txBody>
          <a:bodyPr>
            <a:normAutofit/>
          </a:bodyPr>
          <a:lstStyle/>
          <a:p>
            <a:r>
              <a:rPr lang="en-US" dirty="0"/>
              <a:t>People trained in QPR learn how to recognize the warning signs of a suicide crisis and how to question, persuade, and refer someone to help</a:t>
            </a:r>
          </a:p>
          <a:p>
            <a:r>
              <a:rPr lang="en-US" dirty="0"/>
              <a:t>Training is available to all CCU students, faculty, &amp; staff via Moodle</a:t>
            </a:r>
          </a:p>
          <a:p>
            <a:r>
              <a:rPr lang="en-US" dirty="0"/>
              <a:t>QPR training takes approximately one hour to complete and can be accessed through the </a:t>
            </a:r>
            <a:r>
              <a:rPr lang="en-US" dirty="0" err="1"/>
              <a:t>TrainMoodle</a:t>
            </a:r>
            <a:r>
              <a:rPr lang="en-US" dirty="0"/>
              <a:t> server at: </a:t>
            </a:r>
            <a:r>
              <a:rPr lang="en-US" u="sng" dirty="0">
                <a:hlinkClick r:id="rId2"/>
              </a:rPr>
              <a:t>https://train.coastal.edu/</a:t>
            </a:r>
            <a:r>
              <a:rPr lang="en-US" dirty="0"/>
              <a:t>. For further instructions on accessing QPR training, please view </a:t>
            </a:r>
            <a:r>
              <a:rPr lang="en-US" i="1" u="sng" dirty="0">
                <a:hlinkClick r:id="rId3"/>
              </a:rPr>
              <a:t>this short screencast</a:t>
            </a:r>
            <a:endParaRPr lang="en-US" dirty="0"/>
          </a:p>
          <a:p>
            <a:endParaRPr lang="en-US" dirty="0"/>
          </a:p>
        </p:txBody>
      </p:sp>
      <p:pic>
        <p:nvPicPr>
          <p:cNvPr id="2052" name="Picture 4" descr="Request a QPR Training - CSI Fond du Lac County - CSI Fond du Lac County">
            <a:extLst>
              <a:ext uri="{FF2B5EF4-FFF2-40B4-BE49-F238E27FC236}">
                <a16:creationId xmlns:a16="http://schemas.microsoft.com/office/drawing/2014/main" id="{9526AD8A-FA35-4423-929E-7A21B2A778C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8865" y="2636534"/>
            <a:ext cx="4355307" cy="19690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52F4A40-39E2-4D83-AA1C-1021A4664266}"/>
              </a:ext>
            </a:extLst>
          </p:cNvPr>
          <p:cNvSpPr/>
          <p:nvPr/>
        </p:nvSpPr>
        <p:spPr>
          <a:xfrm>
            <a:off x="489346" y="4946246"/>
            <a:ext cx="4693753" cy="800219"/>
          </a:xfrm>
          <a:prstGeom prst="rect">
            <a:avLst/>
          </a:prstGeom>
        </p:spPr>
        <p:txBody>
          <a:bodyPr wrap="square">
            <a:spAutoFit/>
          </a:bodyPr>
          <a:lstStyle/>
          <a:p>
            <a:r>
              <a:rPr lang="en-US" dirty="0"/>
              <a:t>The </a:t>
            </a:r>
            <a:r>
              <a:rPr lang="en-US" sz="2800" b="1" dirty="0"/>
              <a:t>QPR</a:t>
            </a:r>
            <a:r>
              <a:rPr lang="en-US" dirty="0"/>
              <a:t> mission is to reduce suicidal behaviors and save lives. </a:t>
            </a:r>
          </a:p>
        </p:txBody>
      </p:sp>
      <p:sp>
        <p:nvSpPr>
          <p:cNvPr id="7" name="TextBox 6">
            <a:extLst>
              <a:ext uri="{FF2B5EF4-FFF2-40B4-BE49-F238E27FC236}">
                <a16:creationId xmlns:a16="http://schemas.microsoft.com/office/drawing/2014/main" id="{7955A67C-D5F5-4710-8848-0F7F23D33817}"/>
              </a:ext>
            </a:extLst>
          </p:cNvPr>
          <p:cNvSpPr txBox="1"/>
          <p:nvPr/>
        </p:nvSpPr>
        <p:spPr>
          <a:xfrm>
            <a:off x="10961571" y="599588"/>
            <a:ext cx="981776" cy="97045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AF9093EB-9735-4DC6-B3AE-2BBDDF1DDD6D}"/>
              </a:ext>
            </a:extLst>
          </p:cNvPr>
          <p:cNvPicPr>
            <a:picLocks noChangeAspect="1"/>
          </p:cNvPicPr>
          <p:nvPr/>
        </p:nvPicPr>
        <p:blipFill>
          <a:blip r:embed="rId5"/>
          <a:stretch>
            <a:fillRect/>
          </a:stretch>
        </p:blipFill>
        <p:spPr>
          <a:xfrm>
            <a:off x="10842501" y="724027"/>
            <a:ext cx="935515" cy="970451"/>
          </a:xfrm>
          <a:prstGeom prst="rect">
            <a:avLst/>
          </a:prstGeom>
        </p:spPr>
      </p:pic>
    </p:spTree>
    <p:extLst>
      <p:ext uri="{BB962C8B-B14F-4D97-AF65-F5344CB8AC3E}">
        <p14:creationId xmlns:p14="http://schemas.microsoft.com/office/powerpoint/2010/main" val="30902093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C34A41BACAB4B9C40E9273A74E2FB" ma:contentTypeVersion="12" ma:contentTypeDescription="Create a new document." ma:contentTypeScope="" ma:versionID="95e72a4a0d43fac419641e43a87173f2">
  <xsd:schema xmlns:xsd="http://www.w3.org/2001/XMLSchema" xmlns:xs="http://www.w3.org/2001/XMLSchema" xmlns:p="http://schemas.microsoft.com/office/2006/metadata/properties" xmlns:ns3="d5da4dd1-3933-49be-834e-10ed80c23707" xmlns:ns4="082a3cef-3e44-4529-8a8c-176bb741c66e" targetNamespace="http://schemas.microsoft.com/office/2006/metadata/properties" ma:root="true" ma:fieldsID="4eed813e64c4560dab725e5acd8110bc" ns3:_="" ns4:_="">
    <xsd:import namespace="d5da4dd1-3933-49be-834e-10ed80c23707"/>
    <xsd:import namespace="082a3cef-3e44-4529-8a8c-176bb741c66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da4dd1-3933-49be-834e-10ed80c23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2a3cef-3e44-4529-8a8c-176bb741c66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456A97-7135-4507-9823-EA03B0644C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da4dd1-3933-49be-834e-10ed80c23707"/>
    <ds:schemaRef ds:uri="082a3cef-3e44-4529-8a8c-176bb741c6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5880B7-6FEA-4E0F-B1C9-AA346A252FF9}">
  <ds:schemaRefs>
    <ds:schemaRef ds:uri="082a3cef-3e44-4529-8a8c-176bb741c66e"/>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d5da4dd1-3933-49be-834e-10ed80c23707"/>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2B081C7-97A8-42B1-9116-849D30C226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7786</TotalTime>
  <Words>2960</Words>
  <Application>Microsoft Office PowerPoint</Application>
  <PresentationFormat>Widescreen</PresentationFormat>
  <Paragraphs>315</Paragraphs>
  <Slides>27</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8" baseType="lpstr">
      <vt:lpstr>Calibri</vt:lpstr>
      <vt:lpstr>Century Gothic</vt:lpstr>
      <vt:lpstr>Courier New</vt:lpstr>
      <vt:lpstr>HelveticaNeue-Light</vt:lpstr>
      <vt:lpstr>Palatino Linotype</vt:lpstr>
      <vt:lpstr>Times New Roman</vt:lpstr>
      <vt:lpstr>Trebuchet MS</vt:lpstr>
      <vt:lpstr>Wingdings</vt:lpstr>
      <vt:lpstr>Wingdings 2</vt:lpstr>
      <vt:lpstr>Quotable</vt:lpstr>
      <vt:lpstr>Acrobat Document</vt:lpstr>
      <vt:lpstr>PowerPoint Presentation</vt:lpstr>
      <vt:lpstr>Our Mission</vt:lpstr>
      <vt:lpstr>LiveWell Office Services</vt:lpstr>
      <vt:lpstr>The LiveWell Staff </vt:lpstr>
      <vt:lpstr>Campus Wellness Initiatives:  StepUP</vt:lpstr>
      <vt:lpstr>Campus Wellness Initiatives:  Chant Safe</vt:lpstr>
      <vt:lpstr>Campus Initiatives: TimelyCare</vt:lpstr>
      <vt:lpstr>YouLiveWell Website </vt:lpstr>
      <vt:lpstr>Question Persuade Refer</vt:lpstr>
      <vt:lpstr>Campus Events</vt:lpstr>
      <vt:lpstr>Peer Educator Student Organizations</vt:lpstr>
      <vt:lpstr>Alcohol and Other Drugs (AOD)</vt:lpstr>
      <vt:lpstr>Campus Wellness Initiative: Tobacco/Vape Free</vt:lpstr>
      <vt:lpstr>Prevention and Harm Reduction</vt:lpstr>
      <vt:lpstr>Chants for Recovery (CFR)</vt:lpstr>
      <vt:lpstr>Chants for Recovery (CFR)</vt:lpstr>
      <vt:lpstr>Interpersonal Violence  Support Services  </vt:lpstr>
      <vt:lpstr>Confidential Advocate</vt:lpstr>
      <vt:lpstr>Reporting </vt:lpstr>
      <vt:lpstr>Medical Amnesty </vt:lpstr>
      <vt:lpstr>Identifying students in Distress </vt:lpstr>
      <vt:lpstr> How to support a survivor</vt:lpstr>
      <vt:lpstr>Examples of supportive things to say:</vt:lpstr>
      <vt:lpstr>Know your resources </vt:lpstr>
      <vt:lpstr>Additional Resources </vt:lpstr>
      <vt:lpstr>PowerPoint Presentation</vt:lpstr>
      <vt:lpstr>Confidential Advocate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Carter</dc:creator>
  <cp:lastModifiedBy>Marguerite O'Brien</cp:lastModifiedBy>
  <cp:revision>104</cp:revision>
  <cp:lastPrinted>2022-08-30T20:19:01Z</cp:lastPrinted>
  <dcterms:created xsi:type="dcterms:W3CDTF">2020-04-22T16:05:53Z</dcterms:created>
  <dcterms:modified xsi:type="dcterms:W3CDTF">2022-09-01T10:31:36Z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0x0101003B6C34A41BACAB4B9C40E9273A74E2FB</vt:lpwstr>
  </property>
</Properties>
</file>