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79" r:id="rId5"/>
  </p:sldMasterIdLst>
  <p:notesMasterIdLst>
    <p:notesMasterId r:id="rId23"/>
  </p:notesMasterIdLst>
  <p:sldIdLst>
    <p:sldId id="310" r:id="rId6"/>
    <p:sldId id="315" r:id="rId7"/>
    <p:sldId id="318" r:id="rId8"/>
    <p:sldId id="343" r:id="rId9"/>
    <p:sldId id="348" r:id="rId10"/>
    <p:sldId id="333" r:id="rId11"/>
    <p:sldId id="344" r:id="rId12"/>
    <p:sldId id="321" r:id="rId13"/>
    <p:sldId id="323" r:id="rId14"/>
    <p:sldId id="326" r:id="rId15"/>
    <p:sldId id="319" r:id="rId16"/>
    <p:sldId id="345" r:id="rId17"/>
    <p:sldId id="346" r:id="rId18"/>
    <p:sldId id="260" r:id="rId19"/>
    <p:sldId id="355" r:id="rId20"/>
    <p:sldId id="256" r:id="rId21"/>
    <p:sldId id="349" r:id="rId22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70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C2C"/>
    <a:srgbClr val="7CCC6C"/>
    <a:srgbClr val="41B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45" d="100"/>
          <a:sy n="45" d="100"/>
        </p:scale>
        <p:origin x="644" y="44"/>
      </p:cViewPr>
      <p:guideLst>
        <p:guide orient="horz" pos="2880"/>
        <p:guide pos="70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D76B8-B552-4707-B7FC-0518CC3958C6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EAE06-10AB-4B0B-9BC3-4544DE0D4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68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288000" cy="1583532"/>
          </a:xfrm>
          <a:prstGeom prst="rect">
            <a:avLst/>
          </a:prstGeom>
          <a:solidFill>
            <a:srgbClr val="D0D3D4"/>
          </a:solidFill>
          <a:ln>
            <a:solidFill>
              <a:srgbClr val="D0D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Rectangle 13"/>
          <p:cNvSpPr/>
          <p:nvPr/>
        </p:nvSpPr>
        <p:spPr>
          <a:xfrm>
            <a:off x="0" y="9739313"/>
            <a:ext cx="18288000" cy="547688"/>
          </a:xfrm>
          <a:prstGeom prst="rect">
            <a:avLst/>
          </a:prstGeom>
          <a:gradFill flip="none" rotWithShape="1">
            <a:gsLst>
              <a:gs pos="0">
                <a:srgbClr val="6CC24A">
                  <a:shade val="30000"/>
                  <a:satMod val="115000"/>
                </a:srgbClr>
              </a:gs>
              <a:gs pos="50000">
                <a:srgbClr val="6CC24A">
                  <a:shade val="67500"/>
                  <a:satMod val="115000"/>
                </a:srgbClr>
              </a:gs>
              <a:gs pos="100000">
                <a:srgbClr val="6CC24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13106400" y="9739313"/>
            <a:ext cx="4267200" cy="5476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EE7E47E-09AA-F341-97C7-6675B7C3FEB7}" type="slidenum">
              <a:rPr lang="en-US" altLang="en-US" sz="1500">
                <a:solidFill>
                  <a:srgbClr val="041E42"/>
                </a:solidFill>
                <a:latin typeface="Calibri" charset="0"/>
              </a:rPr>
              <a:pPr algn="r" eaLnBrk="1" hangingPunct="1"/>
              <a:t>‹#›</a:t>
            </a:fld>
            <a:endParaRPr lang="en-US" altLang="en-US" sz="1500" dirty="0">
              <a:solidFill>
                <a:srgbClr val="041E42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"/>
            <a:ext cx="10913530" cy="646331"/>
          </a:xfrm>
        </p:spPr>
        <p:txBody>
          <a:bodyPr/>
          <a:lstStyle>
            <a:lvl1pPr algn="l">
              <a:defRPr sz="4200" b="1">
                <a:solidFill>
                  <a:srgbClr val="041E4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9739313"/>
            <a:ext cx="18288000" cy="5667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cap="small" dirty="0">
                <a:solidFill>
                  <a:srgbClr val="041E42"/>
                </a:solidFill>
              </a:rPr>
              <a:t>www.allonehealth.com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41E42"/>
                </a:solidFill>
              </a:rPr>
              <a:t>Copyright © 2017 AllOne Health Resources, Inc. All rights reserved</a:t>
            </a:r>
            <a:r>
              <a:rPr lang="en-US" sz="1500" b="1" dirty="0">
                <a:solidFill>
                  <a:srgbClr val="041E42"/>
                </a:solidFill>
              </a:rPr>
              <a:t>.</a:t>
            </a:r>
          </a:p>
          <a:p>
            <a:pPr algn="ctr">
              <a:defRPr/>
            </a:pPr>
            <a:endParaRPr lang="en-US" sz="1500" dirty="0">
              <a:solidFill>
                <a:srgbClr val="D0D3D4"/>
              </a:solidFill>
              <a:latin typeface="Biondi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0" y="1583532"/>
            <a:ext cx="18288000" cy="16668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cobrien.AOH\Desktop\AOH_logo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528" y="101603"/>
            <a:ext cx="4817072" cy="135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6611600" y="228601"/>
            <a:ext cx="1524000" cy="1099457"/>
          </a:xfrm>
          <a:prstGeom prst="ellipse">
            <a:avLst/>
          </a:prstGeom>
          <a:solidFill>
            <a:srgbClr val="6CC24A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096420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288000" cy="1583532"/>
          </a:xfrm>
          <a:prstGeom prst="rect">
            <a:avLst/>
          </a:prstGeom>
          <a:solidFill>
            <a:srgbClr val="D0D3D4"/>
          </a:solidFill>
          <a:ln>
            <a:solidFill>
              <a:srgbClr val="D0D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Rectangle 13"/>
          <p:cNvSpPr/>
          <p:nvPr/>
        </p:nvSpPr>
        <p:spPr>
          <a:xfrm>
            <a:off x="0" y="9739313"/>
            <a:ext cx="18288000" cy="547688"/>
          </a:xfrm>
          <a:prstGeom prst="rect">
            <a:avLst/>
          </a:prstGeom>
          <a:gradFill flip="none" rotWithShape="1">
            <a:gsLst>
              <a:gs pos="0">
                <a:srgbClr val="6CC24A">
                  <a:shade val="30000"/>
                  <a:satMod val="115000"/>
                </a:srgbClr>
              </a:gs>
              <a:gs pos="50000">
                <a:srgbClr val="6CC24A">
                  <a:shade val="67500"/>
                  <a:satMod val="115000"/>
                </a:srgbClr>
              </a:gs>
              <a:gs pos="100000">
                <a:srgbClr val="6CC24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13106400" y="9739313"/>
            <a:ext cx="4267200" cy="5476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EE7E47E-09AA-F341-97C7-6675B7C3FEB7}" type="slidenum">
              <a:rPr lang="en-US" altLang="en-US" sz="1500">
                <a:solidFill>
                  <a:srgbClr val="041E42"/>
                </a:solidFill>
                <a:latin typeface="Calibri" charset="0"/>
              </a:rPr>
              <a:pPr algn="r" eaLnBrk="1" hangingPunct="1"/>
              <a:t>‹#›</a:t>
            </a:fld>
            <a:endParaRPr lang="en-US" altLang="en-US" sz="1500" dirty="0">
              <a:solidFill>
                <a:srgbClr val="041E42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"/>
            <a:ext cx="10913530" cy="646331"/>
          </a:xfrm>
        </p:spPr>
        <p:txBody>
          <a:bodyPr/>
          <a:lstStyle>
            <a:lvl1pPr algn="l">
              <a:defRPr sz="4200" b="1">
                <a:solidFill>
                  <a:srgbClr val="041E4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9739313"/>
            <a:ext cx="18288000" cy="5667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cap="small" dirty="0">
                <a:solidFill>
                  <a:srgbClr val="041E42"/>
                </a:solidFill>
              </a:rPr>
              <a:t>www.allonehealth.com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41E42"/>
                </a:solidFill>
              </a:rPr>
              <a:t>Copyright © 2017 AllOne Health Resources, Inc. All rights reserved</a:t>
            </a:r>
            <a:r>
              <a:rPr lang="en-US" sz="1500" b="1" dirty="0">
                <a:solidFill>
                  <a:srgbClr val="041E42"/>
                </a:solidFill>
              </a:rPr>
              <a:t>.</a:t>
            </a:r>
          </a:p>
          <a:p>
            <a:pPr algn="ctr">
              <a:defRPr/>
            </a:pPr>
            <a:endParaRPr lang="en-US" sz="1500" dirty="0">
              <a:solidFill>
                <a:srgbClr val="D0D3D4"/>
              </a:solidFill>
              <a:latin typeface="Biondi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0" y="1583532"/>
            <a:ext cx="18288000" cy="16668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cobrien.AOH\Desktop\AOH_logo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528" y="101603"/>
            <a:ext cx="4817072" cy="135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6611600" y="228601"/>
            <a:ext cx="1524000" cy="1099457"/>
          </a:xfrm>
          <a:prstGeom prst="ellipse">
            <a:avLst/>
          </a:prstGeom>
          <a:solidFill>
            <a:srgbClr val="6CC24A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0920447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288000" cy="1583532"/>
          </a:xfrm>
          <a:prstGeom prst="rect">
            <a:avLst/>
          </a:prstGeom>
          <a:solidFill>
            <a:srgbClr val="D0D3D4"/>
          </a:solidFill>
          <a:ln>
            <a:solidFill>
              <a:srgbClr val="D0D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Rectangle 13"/>
          <p:cNvSpPr/>
          <p:nvPr/>
        </p:nvSpPr>
        <p:spPr>
          <a:xfrm>
            <a:off x="0" y="9739313"/>
            <a:ext cx="18288000" cy="547688"/>
          </a:xfrm>
          <a:prstGeom prst="rect">
            <a:avLst/>
          </a:prstGeom>
          <a:gradFill flip="none" rotWithShape="1">
            <a:gsLst>
              <a:gs pos="0">
                <a:srgbClr val="6CC24A">
                  <a:shade val="30000"/>
                  <a:satMod val="115000"/>
                </a:srgbClr>
              </a:gs>
              <a:gs pos="50000">
                <a:srgbClr val="6CC24A">
                  <a:shade val="67500"/>
                  <a:satMod val="115000"/>
                </a:srgbClr>
              </a:gs>
              <a:gs pos="100000">
                <a:srgbClr val="6CC24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13106400" y="9739313"/>
            <a:ext cx="4267200" cy="5476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EE7E47E-09AA-F341-97C7-6675B7C3FEB7}" type="slidenum">
              <a:rPr lang="en-US" altLang="en-US" sz="1500">
                <a:solidFill>
                  <a:srgbClr val="041E42"/>
                </a:solidFill>
                <a:latin typeface="Calibri" charset="0"/>
              </a:rPr>
              <a:pPr algn="r" eaLnBrk="1" hangingPunct="1"/>
              <a:t>‹#›</a:t>
            </a:fld>
            <a:endParaRPr lang="en-US" altLang="en-US" sz="1500" dirty="0">
              <a:solidFill>
                <a:srgbClr val="041E42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"/>
            <a:ext cx="10913530" cy="646331"/>
          </a:xfrm>
        </p:spPr>
        <p:txBody>
          <a:bodyPr/>
          <a:lstStyle>
            <a:lvl1pPr algn="l">
              <a:defRPr sz="4200" b="1">
                <a:solidFill>
                  <a:srgbClr val="041E4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9739313"/>
            <a:ext cx="18288000" cy="5667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cap="small" dirty="0">
                <a:solidFill>
                  <a:srgbClr val="041E42"/>
                </a:solidFill>
              </a:rPr>
              <a:t>www.allonehealth.com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41E42"/>
                </a:solidFill>
              </a:rPr>
              <a:t>Copyright © 2017 AllOne Health Resources, Inc. All rights reserved</a:t>
            </a:r>
            <a:r>
              <a:rPr lang="en-US" sz="1500" b="1" dirty="0">
                <a:solidFill>
                  <a:srgbClr val="041E42"/>
                </a:solidFill>
              </a:rPr>
              <a:t>.</a:t>
            </a:r>
          </a:p>
          <a:p>
            <a:pPr algn="ctr">
              <a:defRPr/>
            </a:pPr>
            <a:endParaRPr lang="en-US" sz="1500" dirty="0">
              <a:solidFill>
                <a:srgbClr val="D0D3D4"/>
              </a:solidFill>
              <a:latin typeface="Biondi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0" y="1583532"/>
            <a:ext cx="18288000" cy="16668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cobrien.AOH\Desktop\AOH_logo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528" y="101603"/>
            <a:ext cx="4817072" cy="135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6611600" y="228601"/>
            <a:ext cx="1524000" cy="1099457"/>
          </a:xfrm>
          <a:prstGeom prst="ellipse">
            <a:avLst/>
          </a:prstGeom>
          <a:solidFill>
            <a:srgbClr val="6CC24A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4146293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288000" cy="1583532"/>
          </a:xfrm>
          <a:prstGeom prst="rect">
            <a:avLst/>
          </a:prstGeom>
          <a:solidFill>
            <a:srgbClr val="D0D3D4"/>
          </a:solidFill>
          <a:ln>
            <a:solidFill>
              <a:srgbClr val="D0D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Rectangle 13"/>
          <p:cNvSpPr/>
          <p:nvPr/>
        </p:nvSpPr>
        <p:spPr>
          <a:xfrm>
            <a:off x="0" y="9739313"/>
            <a:ext cx="18288000" cy="547688"/>
          </a:xfrm>
          <a:prstGeom prst="rect">
            <a:avLst/>
          </a:prstGeom>
          <a:gradFill flip="none" rotWithShape="1">
            <a:gsLst>
              <a:gs pos="0">
                <a:srgbClr val="6CC24A">
                  <a:shade val="30000"/>
                  <a:satMod val="115000"/>
                </a:srgbClr>
              </a:gs>
              <a:gs pos="50000">
                <a:srgbClr val="6CC24A">
                  <a:shade val="67500"/>
                  <a:satMod val="115000"/>
                </a:srgbClr>
              </a:gs>
              <a:gs pos="100000">
                <a:srgbClr val="6CC24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13106400" y="9739313"/>
            <a:ext cx="4267200" cy="5476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EE7E47E-09AA-F341-97C7-6675B7C3FEB7}" type="slidenum">
              <a:rPr lang="en-US" altLang="en-US" sz="1500">
                <a:solidFill>
                  <a:srgbClr val="041E42"/>
                </a:solidFill>
                <a:latin typeface="Calibri" charset="0"/>
              </a:rPr>
              <a:pPr algn="r" eaLnBrk="1" hangingPunct="1"/>
              <a:t>‹#›</a:t>
            </a:fld>
            <a:endParaRPr lang="en-US" altLang="en-US" sz="1500" dirty="0">
              <a:solidFill>
                <a:srgbClr val="041E42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"/>
            <a:ext cx="10913530" cy="646331"/>
          </a:xfrm>
        </p:spPr>
        <p:txBody>
          <a:bodyPr/>
          <a:lstStyle>
            <a:lvl1pPr algn="l">
              <a:defRPr sz="4200" b="1">
                <a:solidFill>
                  <a:srgbClr val="041E4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9739313"/>
            <a:ext cx="18288000" cy="5667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cap="small" dirty="0">
                <a:solidFill>
                  <a:srgbClr val="041E42"/>
                </a:solidFill>
              </a:rPr>
              <a:t>www.allonehealth.com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41E42"/>
                </a:solidFill>
              </a:rPr>
              <a:t>Copyright © 2017 AllOne Health Resources, Inc. All rights reserved</a:t>
            </a:r>
            <a:r>
              <a:rPr lang="en-US" sz="1500" b="1" dirty="0">
                <a:solidFill>
                  <a:srgbClr val="041E42"/>
                </a:solidFill>
              </a:rPr>
              <a:t>.</a:t>
            </a:r>
          </a:p>
          <a:p>
            <a:pPr algn="ctr">
              <a:defRPr/>
            </a:pPr>
            <a:endParaRPr lang="en-US" sz="1500" dirty="0">
              <a:solidFill>
                <a:srgbClr val="D0D3D4"/>
              </a:solidFill>
              <a:latin typeface="Biondi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0" y="1583532"/>
            <a:ext cx="18288000" cy="16668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cobrien.AOH\Desktop\AOH_logo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528" y="101603"/>
            <a:ext cx="4817072" cy="135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6611600" y="228601"/>
            <a:ext cx="1524000" cy="1099457"/>
          </a:xfrm>
          <a:prstGeom prst="ellipse">
            <a:avLst/>
          </a:prstGeom>
          <a:solidFill>
            <a:srgbClr val="6CC24A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9838618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288000" cy="1583532"/>
          </a:xfrm>
          <a:prstGeom prst="rect">
            <a:avLst/>
          </a:prstGeom>
          <a:solidFill>
            <a:srgbClr val="D0D3D4"/>
          </a:solidFill>
          <a:ln>
            <a:solidFill>
              <a:srgbClr val="D0D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Rectangle 13"/>
          <p:cNvSpPr/>
          <p:nvPr/>
        </p:nvSpPr>
        <p:spPr>
          <a:xfrm>
            <a:off x="0" y="9739313"/>
            <a:ext cx="18288000" cy="547688"/>
          </a:xfrm>
          <a:prstGeom prst="rect">
            <a:avLst/>
          </a:prstGeom>
          <a:gradFill flip="none" rotWithShape="1">
            <a:gsLst>
              <a:gs pos="0">
                <a:srgbClr val="6CC24A">
                  <a:shade val="30000"/>
                  <a:satMod val="115000"/>
                </a:srgbClr>
              </a:gs>
              <a:gs pos="50000">
                <a:srgbClr val="6CC24A">
                  <a:shade val="67500"/>
                  <a:satMod val="115000"/>
                </a:srgbClr>
              </a:gs>
              <a:gs pos="100000">
                <a:srgbClr val="6CC24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13106400" y="9739313"/>
            <a:ext cx="4267200" cy="5476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EE7E47E-09AA-F341-97C7-6675B7C3FEB7}" type="slidenum">
              <a:rPr lang="en-US" altLang="en-US" sz="1500">
                <a:solidFill>
                  <a:srgbClr val="041E42"/>
                </a:solidFill>
                <a:latin typeface="Calibri" charset="0"/>
              </a:rPr>
              <a:pPr algn="r" eaLnBrk="1" hangingPunct="1"/>
              <a:t>‹#›</a:t>
            </a:fld>
            <a:endParaRPr lang="en-US" altLang="en-US" sz="1500" dirty="0">
              <a:solidFill>
                <a:srgbClr val="041E42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"/>
            <a:ext cx="10913530" cy="646331"/>
          </a:xfrm>
        </p:spPr>
        <p:txBody>
          <a:bodyPr/>
          <a:lstStyle>
            <a:lvl1pPr algn="l">
              <a:defRPr sz="4200" b="1">
                <a:solidFill>
                  <a:srgbClr val="041E4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9739313"/>
            <a:ext cx="18288000" cy="5667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cap="small" dirty="0">
                <a:solidFill>
                  <a:srgbClr val="041E42"/>
                </a:solidFill>
              </a:rPr>
              <a:t>www.allonehealth.com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41E42"/>
                </a:solidFill>
              </a:rPr>
              <a:t>Copyright © 2017 AllOne Health Resources, Inc. All rights reserved</a:t>
            </a:r>
            <a:r>
              <a:rPr lang="en-US" sz="1500" b="1" dirty="0">
                <a:solidFill>
                  <a:srgbClr val="041E42"/>
                </a:solidFill>
              </a:rPr>
              <a:t>.</a:t>
            </a:r>
          </a:p>
          <a:p>
            <a:pPr algn="ctr">
              <a:defRPr/>
            </a:pPr>
            <a:endParaRPr lang="en-US" sz="1500" dirty="0">
              <a:solidFill>
                <a:srgbClr val="D0D3D4"/>
              </a:solidFill>
              <a:latin typeface="Biondi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0" y="1583532"/>
            <a:ext cx="18288000" cy="16668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cobrien.AOH\Desktop\AOH_logo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528" y="101603"/>
            <a:ext cx="4817072" cy="135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6611600" y="228601"/>
            <a:ext cx="1524000" cy="1099457"/>
          </a:xfrm>
          <a:prstGeom prst="ellipse">
            <a:avLst/>
          </a:prstGeom>
          <a:solidFill>
            <a:srgbClr val="6CC24A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6285359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288000" cy="1583532"/>
          </a:xfrm>
          <a:prstGeom prst="rect">
            <a:avLst/>
          </a:prstGeom>
          <a:solidFill>
            <a:srgbClr val="D0D3D4"/>
          </a:solidFill>
          <a:ln>
            <a:solidFill>
              <a:srgbClr val="D0D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Rectangle 13"/>
          <p:cNvSpPr/>
          <p:nvPr/>
        </p:nvSpPr>
        <p:spPr>
          <a:xfrm>
            <a:off x="0" y="9739313"/>
            <a:ext cx="18288000" cy="547688"/>
          </a:xfrm>
          <a:prstGeom prst="rect">
            <a:avLst/>
          </a:prstGeom>
          <a:gradFill flip="none" rotWithShape="1">
            <a:gsLst>
              <a:gs pos="0">
                <a:srgbClr val="6CC24A">
                  <a:shade val="30000"/>
                  <a:satMod val="115000"/>
                </a:srgbClr>
              </a:gs>
              <a:gs pos="50000">
                <a:srgbClr val="6CC24A">
                  <a:shade val="67500"/>
                  <a:satMod val="115000"/>
                </a:srgbClr>
              </a:gs>
              <a:gs pos="100000">
                <a:srgbClr val="6CC24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13106400" y="9739313"/>
            <a:ext cx="4267200" cy="5476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EE7E47E-09AA-F341-97C7-6675B7C3FEB7}" type="slidenum">
              <a:rPr lang="en-US" altLang="en-US" sz="1500">
                <a:solidFill>
                  <a:srgbClr val="041E42"/>
                </a:solidFill>
                <a:latin typeface="Calibri" charset="0"/>
              </a:rPr>
              <a:pPr algn="r" eaLnBrk="1" hangingPunct="1"/>
              <a:t>‹#›</a:t>
            </a:fld>
            <a:endParaRPr lang="en-US" altLang="en-US" sz="1500" dirty="0">
              <a:solidFill>
                <a:srgbClr val="041E42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"/>
            <a:ext cx="10913530" cy="646331"/>
          </a:xfrm>
        </p:spPr>
        <p:txBody>
          <a:bodyPr/>
          <a:lstStyle>
            <a:lvl1pPr algn="l">
              <a:defRPr sz="4200" b="1">
                <a:solidFill>
                  <a:srgbClr val="041E4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9739313"/>
            <a:ext cx="18288000" cy="5667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cap="small" dirty="0">
                <a:solidFill>
                  <a:srgbClr val="041E42"/>
                </a:solidFill>
              </a:rPr>
              <a:t>www.allonehealth.com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41E42"/>
                </a:solidFill>
              </a:rPr>
              <a:t>Copyright © 2017 AllOne Health Resources, Inc. All rights reserved</a:t>
            </a:r>
            <a:r>
              <a:rPr lang="en-US" sz="1500" b="1" dirty="0">
                <a:solidFill>
                  <a:srgbClr val="041E42"/>
                </a:solidFill>
              </a:rPr>
              <a:t>.</a:t>
            </a:r>
          </a:p>
          <a:p>
            <a:pPr algn="ctr">
              <a:defRPr/>
            </a:pPr>
            <a:endParaRPr lang="en-US" sz="1500" dirty="0">
              <a:solidFill>
                <a:srgbClr val="D0D3D4"/>
              </a:solidFill>
              <a:latin typeface="Biondi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0" y="1583532"/>
            <a:ext cx="18288000" cy="16668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cobrien.AOH\Desktop\AOH_logo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528" y="101603"/>
            <a:ext cx="4817072" cy="135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6611600" y="228601"/>
            <a:ext cx="1524000" cy="1099457"/>
          </a:xfrm>
          <a:prstGeom prst="ellipse">
            <a:avLst/>
          </a:prstGeom>
          <a:solidFill>
            <a:srgbClr val="6CC24A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0398638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288000" cy="1583532"/>
          </a:xfrm>
          <a:prstGeom prst="rect">
            <a:avLst/>
          </a:prstGeom>
          <a:solidFill>
            <a:srgbClr val="D0D3D4"/>
          </a:solidFill>
          <a:ln>
            <a:solidFill>
              <a:srgbClr val="D0D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Rectangle 13"/>
          <p:cNvSpPr/>
          <p:nvPr/>
        </p:nvSpPr>
        <p:spPr>
          <a:xfrm>
            <a:off x="0" y="9739313"/>
            <a:ext cx="18288000" cy="547688"/>
          </a:xfrm>
          <a:prstGeom prst="rect">
            <a:avLst/>
          </a:prstGeom>
          <a:gradFill flip="none" rotWithShape="1">
            <a:gsLst>
              <a:gs pos="0">
                <a:srgbClr val="6CC24A">
                  <a:shade val="30000"/>
                  <a:satMod val="115000"/>
                </a:srgbClr>
              </a:gs>
              <a:gs pos="50000">
                <a:srgbClr val="6CC24A">
                  <a:shade val="67500"/>
                  <a:satMod val="115000"/>
                </a:srgbClr>
              </a:gs>
              <a:gs pos="100000">
                <a:srgbClr val="6CC24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13106400" y="9739313"/>
            <a:ext cx="4267200" cy="5476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EE7E47E-09AA-F341-97C7-6675B7C3FEB7}" type="slidenum">
              <a:rPr lang="en-US" altLang="en-US" sz="1500">
                <a:solidFill>
                  <a:srgbClr val="041E42"/>
                </a:solidFill>
                <a:latin typeface="Calibri" charset="0"/>
              </a:rPr>
              <a:pPr algn="r" eaLnBrk="1" hangingPunct="1"/>
              <a:t>‹#›</a:t>
            </a:fld>
            <a:endParaRPr lang="en-US" altLang="en-US" sz="1500" dirty="0">
              <a:solidFill>
                <a:srgbClr val="041E42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"/>
            <a:ext cx="10913530" cy="646331"/>
          </a:xfrm>
        </p:spPr>
        <p:txBody>
          <a:bodyPr/>
          <a:lstStyle>
            <a:lvl1pPr algn="l">
              <a:defRPr sz="4200" b="1">
                <a:solidFill>
                  <a:srgbClr val="041E4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9739313"/>
            <a:ext cx="18288000" cy="5667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cap="small" dirty="0">
                <a:solidFill>
                  <a:srgbClr val="041E42"/>
                </a:solidFill>
              </a:rPr>
              <a:t>www.allonehealth.com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41E42"/>
                </a:solidFill>
              </a:rPr>
              <a:t>Copyright © 2017 AllOne Health Resources, Inc. All rights reserved</a:t>
            </a:r>
            <a:r>
              <a:rPr lang="en-US" sz="1500" b="1" dirty="0">
                <a:solidFill>
                  <a:srgbClr val="041E42"/>
                </a:solidFill>
              </a:rPr>
              <a:t>.</a:t>
            </a:r>
          </a:p>
          <a:p>
            <a:pPr algn="ctr">
              <a:defRPr/>
            </a:pPr>
            <a:endParaRPr lang="en-US" sz="1500" dirty="0">
              <a:solidFill>
                <a:srgbClr val="D0D3D4"/>
              </a:solidFill>
              <a:latin typeface="Biondi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0" y="1583532"/>
            <a:ext cx="18288000" cy="16668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cobrien.AOH\Desktop\AOH_logo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528" y="101603"/>
            <a:ext cx="4817072" cy="135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6611600" y="228601"/>
            <a:ext cx="1524000" cy="1099457"/>
          </a:xfrm>
          <a:prstGeom prst="ellipse">
            <a:avLst/>
          </a:prstGeom>
          <a:solidFill>
            <a:srgbClr val="6CC24A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7690808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288000" cy="1583532"/>
          </a:xfrm>
          <a:prstGeom prst="rect">
            <a:avLst/>
          </a:prstGeom>
          <a:solidFill>
            <a:srgbClr val="D0D3D4"/>
          </a:solidFill>
          <a:ln>
            <a:solidFill>
              <a:srgbClr val="D0D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Rectangle 13"/>
          <p:cNvSpPr/>
          <p:nvPr/>
        </p:nvSpPr>
        <p:spPr>
          <a:xfrm>
            <a:off x="0" y="9739313"/>
            <a:ext cx="18288000" cy="547688"/>
          </a:xfrm>
          <a:prstGeom prst="rect">
            <a:avLst/>
          </a:prstGeom>
          <a:gradFill flip="none" rotWithShape="1">
            <a:gsLst>
              <a:gs pos="0">
                <a:srgbClr val="6CC24A">
                  <a:shade val="30000"/>
                  <a:satMod val="115000"/>
                </a:srgbClr>
              </a:gs>
              <a:gs pos="50000">
                <a:srgbClr val="6CC24A">
                  <a:shade val="67500"/>
                  <a:satMod val="115000"/>
                </a:srgbClr>
              </a:gs>
              <a:gs pos="100000">
                <a:srgbClr val="6CC24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13106400" y="9739313"/>
            <a:ext cx="4267200" cy="5476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EE7E47E-09AA-F341-97C7-6675B7C3FEB7}" type="slidenum">
              <a:rPr lang="en-US" altLang="en-US" sz="1500">
                <a:solidFill>
                  <a:srgbClr val="041E42"/>
                </a:solidFill>
                <a:latin typeface="Calibri" charset="0"/>
              </a:rPr>
              <a:pPr algn="r" eaLnBrk="1" hangingPunct="1"/>
              <a:t>‹#›</a:t>
            </a:fld>
            <a:endParaRPr lang="en-US" altLang="en-US" sz="1500" dirty="0">
              <a:solidFill>
                <a:srgbClr val="041E42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"/>
            <a:ext cx="10913530" cy="646331"/>
          </a:xfrm>
        </p:spPr>
        <p:txBody>
          <a:bodyPr/>
          <a:lstStyle>
            <a:lvl1pPr algn="l">
              <a:defRPr sz="4200" b="1">
                <a:solidFill>
                  <a:srgbClr val="041E4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9739313"/>
            <a:ext cx="18288000" cy="5667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cap="small" dirty="0">
                <a:solidFill>
                  <a:srgbClr val="041E42"/>
                </a:solidFill>
              </a:rPr>
              <a:t>www.allonehealth.com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41E42"/>
                </a:solidFill>
              </a:rPr>
              <a:t>Copyright © 2017 AllOne Health Resources, Inc. All rights reserved</a:t>
            </a:r>
            <a:r>
              <a:rPr lang="en-US" sz="1500" b="1" dirty="0">
                <a:solidFill>
                  <a:srgbClr val="041E42"/>
                </a:solidFill>
              </a:rPr>
              <a:t>.</a:t>
            </a:r>
          </a:p>
          <a:p>
            <a:pPr algn="ctr">
              <a:defRPr/>
            </a:pPr>
            <a:endParaRPr lang="en-US" sz="1500" dirty="0">
              <a:solidFill>
                <a:srgbClr val="D0D3D4"/>
              </a:solidFill>
              <a:latin typeface="Biondi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0" y="1583532"/>
            <a:ext cx="18288000" cy="16668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cobrien.AOH\Desktop\AOH_logo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528" y="101603"/>
            <a:ext cx="4817072" cy="135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6611600" y="228601"/>
            <a:ext cx="1524000" cy="1099457"/>
          </a:xfrm>
          <a:prstGeom prst="ellipse">
            <a:avLst/>
          </a:prstGeom>
          <a:solidFill>
            <a:srgbClr val="6CC24A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5706551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288000" cy="1583532"/>
          </a:xfrm>
          <a:prstGeom prst="rect">
            <a:avLst/>
          </a:prstGeom>
          <a:solidFill>
            <a:srgbClr val="D0D3D4"/>
          </a:solidFill>
          <a:ln>
            <a:solidFill>
              <a:srgbClr val="D0D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Rectangle 13"/>
          <p:cNvSpPr/>
          <p:nvPr/>
        </p:nvSpPr>
        <p:spPr>
          <a:xfrm>
            <a:off x="0" y="9739313"/>
            <a:ext cx="18288000" cy="547688"/>
          </a:xfrm>
          <a:prstGeom prst="rect">
            <a:avLst/>
          </a:prstGeom>
          <a:gradFill flip="none" rotWithShape="1">
            <a:gsLst>
              <a:gs pos="0">
                <a:srgbClr val="6CC24A">
                  <a:shade val="30000"/>
                  <a:satMod val="115000"/>
                </a:srgbClr>
              </a:gs>
              <a:gs pos="50000">
                <a:srgbClr val="6CC24A">
                  <a:shade val="67500"/>
                  <a:satMod val="115000"/>
                </a:srgbClr>
              </a:gs>
              <a:gs pos="100000">
                <a:srgbClr val="6CC24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13106400" y="9739313"/>
            <a:ext cx="4267200" cy="5476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EE7E47E-09AA-F341-97C7-6675B7C3FEB7}" type="slidenum">
              <a:rPr lang="en-US" altLang="en-US" sz="1500">
                <a:solidFill>
                  <a:srgbClr val="041E42"/>
                </a:solidFill>
                <a:latin typeface="Calibri" charset="0"/>
              </a:rPr>
              <a:pPr algn="r" eaLnBrk="1" hangingPunct="1"/>
              <a:t>‹#›</a:t>
            </a:fld>
            <a:endParaRPr lang="en-US" altLang="en-US" sz="1500" dirty="0">
              <a:solidFill>
                <a:srgbClr val="041E42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"/>
            <a:ext cx="10913530" cy="646331"/>
          </a:xfrm>
        </p:spPr>
        <p:txBody>
          <a:bodyPr/>
          <a:lstStyle>
            <a:lvl1pPr algn="l">
              <a:defRPr sz="4200" b="1">
                <a:solidFill>
                  <a:srgbClr val="041E4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9739313"/>
            <a:ext cx="18288000" cy="5667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cap="small" dirty="0">
                <a:solidFill>
                  <a:srgbClr val="041E42"/>
                </a:solidFill>
              </a:rPr>
              <a:t>www.allonehealth.com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41E42"/>
                </a:solidFill>
              </a:rPr>
              <a:t>Copyright © 2017 AllOne Health Resources, Inc. All rights reserved</a:t>
            </a:r>
            <a:r>
              <a:rPr lang="en-US" sz="1500" b="1" dirty="0">
                <a:solidFill>
                  <a:srgbClr val="041E42"/>
                </a:solidFill>
              </a:rPr>
              <a:t>.</a:t>
            </a:r>
          </a:p>
          <a:p>
            <a:pPr algn="ctr">
              <a:defRPr/>
            </a:pPr>
            <a:endParaRPr lang="en-US" sz="1500" dirty="0">
              <a:solidFill>
                <a:srgbClr val="D0D3D4"/>
              </a:solidFill>
              <a:latin typeface="Biondi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0" y="1583532"/>
            <a:ext cx="18288000" cy="16668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cobrien.AOH\Desktop\AOH_logo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528" y="101603"/>
            <a:ext cx="4817072" cy="135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6611600" y="228601"/>
            <a:ext cx="1524000" cy="1099457"/>
          </a:xfrm>
          <a:prstGeom prst="ellipse">
            <a:avLst/>
          </a:prstGeom>
          <a:solidFill>
            <a:srgbClr val="6CC24A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76719452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12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40B5E6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68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63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87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52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05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50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48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81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54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3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41B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0086974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40B5E6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997663" y="0"/>
            <a:ext cx="1270" cy="9525000"/>
          </a:xfrm>
          <a:custGeom>
            <a:avLst/>
            <a:gdLst/>
            <a:ahLst/>
            <a:cxnLst/>
            <a:rect l="l" t="t" r="r" b="b"/>
            <a:pathLst>
              <a:path w="1270" h="9525000">
                <a:moveTo>
                  <a:pt x="0" y="9524999"/>
                </a:moveTo>
                <a:lnTo>
                  <a:pt x="1150" y="9524999"/>
                </a:lnTo>
                <a:lnTo>
                  <a:pt x="1150" y="0"/>
                </a:lnTo>
                <a:lnTo>
                  <a:pt x="0" y="0"/>
                </a:lnTo>
                <a:lnTo>
                  <a:pt x="0" y="9524999"/>
                </a:lnTo>
                <a:close/>
              </a:path>
            </a:pathLst>
          </a:custGeom>
          <a:solidFill>
            <a:srgbClr val="041B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616026" y="0"/>
            <a:ext cx="5315585" cy="9525000"/>
          </a:xfrm>
          <a:custGeom>
            <a:avLst/>
            <a:gdLst/>
            <a:ahLst/>
            <a:cxnLst/>
            <a:rect l="l" t="t" r="r" b="b"/>
            <a:pathLst>
              <a:path w="5315584" h="9525000">
                <a:moveTo>
                  <a:pt x="0" y="9524999"/>
                </a:moveTo>
                <a:lnTo>
                  <a:pt x="5314962" y="9524999"/>
                </a:lnTo>
                <a:lnTo>
                  <a:pt x="5314962" y="0"/>
                </a:lnTo>
                <a:lnTo>
                  <a:pt x="0" y="0"/>
                </a:lnTo>
                <a:lnTo>
                  <a:pt x="0" y="9524999"/>
                </a:lnTo>
                <a:close/>
              </a:path>
            </a:pathLst>
          </a:custGeom>
          <a:solidFill>
            <a:srgbClr val="041B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6549390" cy="9525000"/>
          </a:xfrm>
          <a:custGeom>
            <a:avLst/>
            <a:gdLst/>
            <a:ahLst/>
            <a:cxnLst/>
            <a:rect l="l" t="t" r="r" b="b"/>
            <a:pathLst>
              <a:path w="6549390" h="9525000">
                <a:moveTo>
                  <a:pt x="0" y="9524999"/>
                </a:moveTo>
                <a:lnTo>
                  <a:pt x="6549352" y="9524999"/>
                </a:lnTo>
                <a:lnTo>
                  <a:pt x="6549352" y="0"/>
                </a:lnTo>
                <a:lnTo>
                  <a:pt x="0" y="0"/>
                </a:lnTo>
                <a:lnTo>
                  <a:pt x="0" y="9524999"/>
                </a:lnTo>
                <a:close/>
              </a:path>
            </a:pathLst>
          </a:custGeom>
          <a:solidFill>
            <a:srgbClr val="041B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582689" y="0"/>
            <a:ext cx="0" cy="9525000"/>
          </a:xfrm>
          <a:custGeom>
            <a:avLst/>
            <a:gdLst/>
            <a:ahLst/>
            <a:cxnLst/>
            <a:rect l="l" t="t" r="r" b="b"/>
            <a:pathLst>
              <a:path h="9525000">
                <a:moveTo>
                  <a:pt x="0" y="0"/>
                </a:moveTo>
                <a:lnTo>
                  <a:pt x="0" y="9524999"/>
                </a:lnTo>
              </a:path>
            </a:pathLst>
          </a:custGeom>
          <a:ln w="66674">
            <a:solidFill>
              <a:srgbClr val="7CCC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617178" y="0"/>
            <a:ext cx="6048374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1998814" y="0"/>
            <a:ext cx="6289675" cy="9525000"/>
          </a:xfrm>
          <a:custGeom>
            <a:avLst/>
            <a:gdLst/>
            <a:ahLst/>
            <a:cxnLst/>
            <a:rect l="l" t="t" r="r" b="b"/>
            <a:pathLst>
              <a:path w="6289675" h="9525000">
                <a:moveTo>
                  <a:pt x="0" y="9524999"/>
                </a:moveTo>
                <a:lnTo>
                  <a:pt x="6289184" y="9524999"/>
                </a:lnTo>
                <a:lnTo>
                  <a:pt x="6289184" y="0"/>
                </a:lnTo>
                <a:lnTo>
                  <a:pt x="0" y="0"/>
                </a:lnTo>
                <a:lnTo>
                  <a:pt x="0" y="9524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40B5E6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288000" cy="1583532"/>
          </a:xfrm>
          <a:prstGeom prst="rect">
            <a:avLst/>
          </a:prstGeom>
          <a:solidFill>
            <a:srgbClr val="D0D3D4"/>
          </a:solidFill>
          <a:ln>
            <a:solidFill>
              <a:srgbClr val="D0D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Rectangle 13"/>
          <p:cNvSpPr/>
          <p:nvPr/>
        </p:nvSpPr>
        <p:spPr>
          <a:xfrm>
            <a:off x="0" y="9739313"/>
            <a:ext cx="18288000" cy="547688"/>
          </a:xfrm>
          <a:prstGeom prst="rect">
            <a:avLst/>
          </a:prstGeom>
          <a:gradFill flip="none" rotWithShape="1">
            <a:gsLst>
              <a:gs pos="0">
                <a:srgbClr val="6CC24A">
                  <a:shade val="30000"/>
                  <a:satMod val="115000"/>
                </a:srgbClr>
              </a:gs>
              <a:gs pos="50000">
                <a:srgbClr val="6CC24A">
                  <a:shade val="67500"/>
                  <a:satMod val="115000"/>
                </a:srgbClr>
              </a:gs>
              <a:gs pos="100000">
                <a:srgbClr val="6CC24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13106400" y="9739313"/>
            <a:ext cx="4267200" cy="5476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EE7E47E-09AA-F341-97C7-6675B7C3FEB7}" type="slidenum">
              <a:rPr lang="en-US" altLang="en-US" sz="1500">
                <a:solidFill>
                  <a:srgbClr val="041E42"/>
                </a:solidFill>
                <a:latin typeface="Calibri" charset="0"/>
              </a:rPr>
              <a:pPr algn="r" eaLnBrk="1" hangingPunct="1"/>
              <a:t>‹#›</a:t>
            </a:fld>
            <a:endParaRPr lang="en-US" altLang="en-US" sz="1500" dirty="0">
              <a:solidFill>
                <a:srgbClr val="041E42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"/>
            <a:ext cx="10913530" cy="646331"/>
          </a:xfrm>
        </p:spPr>
        <p:txBody>
          <a:bodyPr/>
          <a:lstStyle>
            <a:lvl1pPr algn="l">
              <a:defRPr sz="4200" b="1">
                <a:solidFill>
                  <a:srgbClr val="041E4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9739313"/>
            <a:ext cx="18288000" cy="5667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cap="small" dirty="0">
                <a:solidFill>
                  <a:srgbClr val="041E42"/>
                </a:solidFill>
              </a:rPr>
              <a:t>www.allonehealth.com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41E42"/>
                </a:solidFill>
              </a:rPr>
              <a:t>Copyright © 2017 AllOne Health Resources, Inc. All rights reserved</a:t>
            </a:r>
            <a:r>
              <a:rPr lang="en-US" sz="1500" b="1" dirty="0">
                <a:solidFill>
                  <a:srgbClr val="041E42"/>
                </a:solidFill>
              </a:rPr>
              <a:t>.</a:t>
            </a:r>
          </a:p>
          <a:p>
            <a:pPr algn="ctr">
              <a:defRPr/>
            </a:pPr>
            <a:endParaRPr lang="en-US" sz="1500" dirty="0">
              <a:solidFill>
                <a:srgbClr val="D0D3D4"/>
              </a:solidFill>
              <a:latin typeface="Biondi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0" y="1583532"/>
            <a:ext cx="18288000" cy="16668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cobrien.AOH\Desktop\AOH_logo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528" y="101603"/>
            <a:ext cx="4817072" cy="135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6611600" y="228601"/>
            <a:ext cx="1524000" cy="1099457"/>
          </a:xfrm>
          <a:prstGeom prst="ellipse">
            <a:avLst/>
          </a:prstGeom>
          <a:solidFill>
            <a:srgbClr val="6CC24A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696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288000" cy="1583532"/>
          </a:xfrm>
          <a:prstGeom prst="rect">
            <a:avLst/>
          </a:prstGeom>
          <a:solidFill>
            <a:srgbClr val="D0D3D4"/>
          </a:solidFill>
          <a:ln>
            <a:solidFill>
              <a:srgbClr val="D0D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Rectangle 13"/>
          <p:cNvSpPr/>
          <p:nvPr/>
        </p:nvSpPr>
        <p:spPr>
          <a:xfrm>
            <a:off x="0" y="9739313"/>
            <a:ext cx="18288000" cy="547688"/>
          </a:xfrm>
          <a:prstGeom prst="rect">
            <a:avLst/>
          </a:prstGeom>
          <a:gradFill flip="none" rotWithShape="1">
            <a:gsLst>
              <a:gs pos="0">
                <a:srgbClr val="6CC24A">
                  <a:shade val="30000"/>
                  <a:satMod val="115000"/>
                </a:srgbClr>
              </a:gs>
              <a:gs pos="50000">
                <a:srgbClr val="6CC24A">
                  <a:shade val="67500"/>
                  <a:satMod val="115000"/>
                </a:srgbClr>
              </a:gs>
              <a:gs pos="100000">
                <a:srgbClr val="6CC24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13106400" y="9739313"/>
            <a:ext cx="4267200" cy="5476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EE7E47E-09AA-F341-97C7-6675B7C3FEB7}" type="slidenum">
              <a:rPr lang="en-US" altLang="en-US" sz="1500">
                <a:solidFill>
                  <a:srgbClr val="041E42"/>
                </a:solidFill>
                <a:latin typeface="Calibri" charset="0"/>
              </a:rPr>
              <a:pPr algn="r" eaLnBrk="1" hangingPunct="1"/>
              <a:t>‹#›</a:t>
            </a:fld>
            <a:endParaRPr lang="en-US" altLang="en-US" sz="1500" dirty="0">
              <a:solidFill>
                <a:srgbClr val="041E42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"/>
            <a:ext cx="10913530" cy="646331"/>
          </a:xfrm>
        </p:spPr>
        <p:txBody>
          <a:bodyPr/>
          <a:lstStyle>
            <a:lvl1pPr algn="l">
              <a:defRPr sz="4200" b="1">
                <a:solidFill>
                  <a:srgbClr val="041E4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9739313"/>
            <a:ext cx="18288000" cy="5667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cap="small" dirty="0">
                <a:solidFill>
                  <a:srgbClr val="041E42"/>
                </a:solidFill>
              </a:rPr>
              <a:t>www.allonehealth.com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41E42"/>
                </a:solidFill>
              </a:rPr>
              <a:t>Copyright © 2017 AllOne Health Resources, Inc. All rights reserved</a:t>
            </a:r>
            <a:r>
              <a:rPr lang="en-US" sz="1500" b="1" dirty="0">
                <a:solidFill>
                  <a:srgbClr val="041E42"/>
                </a:solidFill>
              </a:rPr>
              <a:t>.</a:t>
            </a:r>
          </a:p>
          <a:p>
            <a:pPr algn="ctr">
              <a:defRPr/>
            </a:pPr>
            <a:endParaRPr lang="en-US" sz="1500" dirty="0">
              <a:solidFill>
                <a:srgbClr val="D0D3D4"/>
              </a:solidFill>
              <a:latin typeface="Biondi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0" y="1583532"/>
            <a:ext cx="18288000" cy="16668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cobrien.AOH\Desktop\AOH_logo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528" y="101603"/>
            <a:ext cx="4817072" cy="135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6611600" y="228601"/>
            <a:ext cx="1524000" cy="1099457"/>
          </a:xfrm>
          <a:prstGeom prst="ellipse">
            <a:avLst/>
          </a:prstGeom>
          <a:solidFill>
            <a:srgbClr val="6CC24A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1832444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288000" cy="1583532"/>
          </a:xfrm>
          <a:prstGeom prst="rect">
            <a:avLst/>
          </a:prstGeom>
          <a:solidFill>
            <a:srgbClr val="D0D3D4"/>
          </a:solidFill>
          <a:ln>
            <a:solidFill>
              <a:srgbClr val="D0D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Rectangle 13"/>
          <p:cNvSpPr/>
          <p:nvPr/>
        </p:nvSpPr>
        <p:spPr>
          <a:xfrm>
            <a:off x="0" y="9739313"/>
            <a:ext cx="18288000" cy="547688"/>
          </a:xfrm>
          <a:prstGeom prst="rect">
            <a:avLst/>
          </a:prstGeom>
          <a:gradFill flip="none" rotWithShape="1">
            <a:gsLst>
              <a:gs pos="0">
                <a:srgbClr val="6CC24A">
                  <a:shade val="30000"/>
                  <a:satMod val="115000"/>
                </a:srgbClr>
              </a:gs>
              <a:gs pos="50000">
                <a:srgbClr val="6CC24A">
                  <a:shade val="67500"/>
                  <a:satMod val="115000"/>
                </a:srgbClr>
              </a:gs>
              <a:gs pos="100000">
                <a:srgbClr val="6CC24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13106400" y="9739313"/>
            <a:ext cx="4267200" cy="5476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EE7E47E-09AA-F341-97C7-6675B7C3FEB7}" type="slidenum">
              <a:rPr lang="en-US" altLang="en-US" sz="1500">
                <a:solidFill>
                  <a:srgbClr val="041E42"/>
                </a:solidFill>
                <a:latin typeface="Calibri" charset="0"/>
              </a:rPr>
              <a:pPr algn="r" eaLnBrk="1" hangingPunct="1"/>
              <a:t>‹#›</a:t>
            </a:fld>
            <a:endParaRPr lang="en-US" altLang="en-US" sz="1500" dirty="0">
              <a:solidFill>
                <a:srgbClr val="041E42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"/>
            <a:ext cx="10913530" cy="646331"/>
          </a:xfrm>
        </p:spPr>
        <p:txBody>
          <a:bodyPr/>
          <a:lstStyle>
            <a:lvl1pPr algn="l">
              <a:defRPr sz="4200" b="1">
                <a:solidFill>
                  <a:srgbClr val="041E4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9739313"/>
            <a:ext cx="18288000" cy="5667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cap="small" dirty="0">
                <a:solidFill>
                  <a:srgbClr val="041E42"/>
                </a:solidFill>
              </a:rPr>
              <a:t>www.allonehealth.com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41E42"/>
                </a:solidFill>
              </a:rPr>
              <a:t>Copyright © 2017 AllOne Health Resources, Inc. All rights reserved</a:t>
            </a:r>
            <a:r>
              <a:rPr lang="en-US" sz="1500" b="1" dirty="0">
                <a:solidFill>
                  <a:srgbClr val="041E42"/>
                </a:solidFill>
              </a:rPr>
              <a:t>.</a:t>
            </a:r>
          </a:p>
          <a:p>
            <a:pPr algn="ctr">
              <a:defRPr/>
            </a:pPr>
            <a:endParaRPr lang="en-US" sz="1500" dirty="0">
              <a:solidFill>
                <a:srgbClr val="D0D3D4"/>
              </a:solidFill>
              <a:latin typeface="Biondi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0" y="1583532"/>
            <a:ext cx="18288000" cy="16668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cobrien.AOH\Desktop\AOH_logo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528" y="101603"/>
            <a:ext cx="4817072" cy="135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6611600" y="228601"/>
            <a:ext cx="1524000" cy="1099457"/>
          </a:xfrm>
          <a:prstGeom prst="ellipse">
            <a:avLst/>
          </a:prstGeom>
          <a:solidFill>
            <a:srgbClr val="6CC24A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73053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288000" cy="1583532"/>
          </a:xfrm>
          <a:prstGeom prst="rect">
            <a:avLst/>
          </a:prstGeom>
          <a:solidFill>
            <a:srgbClr val="D0D3D4"/>
          </a:solidFill>
          <a:ln>
            <a:solidFill>
              <a:srgbClr val="D0D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Rectangle 13"/>
          <p:cNvSpPr/>
          <p:nvPr/>
        </p:nvSpPr>
        <p:spPr>
          <a:xfrm>
            <a:off x="0" y="9739313"/>
            <a:ext cx="18288000" cy="547688"/>
          </a:xfrm>
          <a:prstGeom prst="rect">
            <a:avLst/>
          </a:prstGeom>
          <a:gradFill flip="none" rotWithShape="1">
            <a:gsLst>
              <a:gs pos="0">
                <a:srgbClr val="6CC24A">
                  <a:shade val="30000"/>
                  <a:satMod val="115000"/>
                </a:srgbClr>
              </a:gs>
              <a:gs pos="50000">
                <a:srgbClr val="6CC24A">
                  <a:shade val="67500"/>
                  <a:satMod val="115000"/>
                </a:srgbClr>
              </a:gs>
              <a:gs pos="100000">
                <a:srgbClr val="6CC24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13106400" y="9739313"/>
            <a:ext cx="4267200" cy="5476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EE7E47E-09AA-F341-97C7-6675B7C3FEB7}" type="slidenum">
              <a:rPr lang="en-US" altLang="en-US" sz="1500">
                <a:solidFill>
                  <a:srgbClr val="041E42"/>
                </a:solidFill>
                <a:latin typeface="Calibri" charset="0"/>
              </a:rPr>
              <a:pPr algn="r" eaLnBrk="1" hangingPunct="1"/>
              <a:t>‹#›</a:t>
            </a:fld>
            <a:endParaRPr lang="en-US" altLang="en-US" sz="1500" dirty="0">
              <a:solidFill>
                <a:srgbClr val="041E42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"/>
            <a:ext cx="10913530" cy="646331"/>
          </a:xfrm>
        </p:spPr>
        <p:txBody>
          <a:bodyPr/>
          <a:lstStyle>
            <a:lvl1pPr algn="l">
              <a:defRPr sz="4200" b="1">
                <a:solidFill>
                  <a:srgbClr val="041E4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9739313"/>
            <a:ext cx="18288000" cy="5667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cap="small" dirty="0">
                <a:solidFill>
                  <a:srgbClr val="041E42"/>
                </a:solidFill>
              </a:rPr>
              <a:t>www.allonehealth.com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41E42"/>
                </a:solidFill>
              </a:rPr>
              <a:t>Copyright © 2017 AllOne Health Resources, Inc. All rights reserved</a:t>
            </a:r>
            <a:r>
              <a:rPr lang="en-US" sz="1500" b="1" dirty="0">
                <a:solidFill>
                  <a:srgbClr val="041E42"/>
                </a:solidFill>
              </a:rPr>
              <a:t>.</a:t>
            </a:r>
          </a:p>
          <a:p>
            <a:pPr algn="ctr">
              <a:defRPr/>
            </a:pPr>
            <a:endParaRPr lang="en-US" sz="1500" dirty="0">
              <a:solidFill>
                <a:srgbClr val="D0D3D4"/>
              </a:solidFill>
              <a:latin typeface="Biondi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0" y="1583532"/>
            <a:ext cx="18288000" cy="16668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cobrien.AOH\Desktop\AOH_logo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528" y="101603"/>
            <a:ext cx="4817072" cy="135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6611600" y="228601"/>
            <a:ext cx="1524000" cy="1099457"/>
          </a:xfrm>
          <a:prstGeom prst="ellipse">
            <a:avLst/>
          </a:prstGeom>
          <a:solidFill>
            <a:srgbClr val="6CC24A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7686455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41B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236441"/>
            <a:ext cx="6591300" cy="22040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40B5E6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3701" y="2675764"/>
            <a:ext cx="17140596" cy="6572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5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443523BC-A455-4C34-BC6C-56F379CB4B4D}"/>
              </a:ext>
            </a:extLst>
          </p:cNvPr>
          <p:cNvSpPr/>
          <p:nvPr/>
        </p:nvSpPr>
        <p:spPr>
          <a:xfrm>
            <a:off x="0" y="4905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5D13EF-2384-47BF-991E-BD65A1E45E9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011890" y="8071933"/>
            <a:ext cx="3585911" cy="984885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/>
                <a:cs typeface="Calibri"/>
              </a:rPr>
              <a:t>A Total 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/>
                <a:cs typeface="Calibri"/>
              </a:rPr>
              <a:t>Well-Being EAP</a:t>
            </a:r>
            <a:r>
              <a:rPr lang="en-US" sz="3200" b="1" dirty="0">
                <a:solidFill>
                  <a:schemeClr val="bg1"/>
                </a:solidFill>
                <a:latin typeface="Gotham"/>
              </a:rPr>
              <a:t> </a:t>
            </a:r>
            <a:endParaRPr lang="en-US" sz="32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B2377598-6407-457A-87BB-AB621FE5E126}"/>
              </a:ext>
            </a:extLst>
          </p:cNvPr>
          <p:cNvSpPr/>
          <p:nvPr/>
        </p:nvSpPr>
        <p:spPr>
          <a:xfrm>
            <a:off x="13395182" y="1028700"/>
            <a:ext cx="3867149" cy="1447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44B5146C-6939-4715-B12B-53331C66D28A}"/>
              </a:ext>
            </a:extLst>
          </p:cNvPr>
          <p:cNvSpPr/>
          <p:nvPr/>
        </p:nvSpPr>
        <p:spPr>
          <a:xfrm>
            <a:off x="5026652" y="1028700"/>
            <a:ext cx="0" cy="8229600"/>
          </a:xfrm>
          <a:custGeom>
            <a:avLst/>
            <a:gdLst/>
            <a:ahLst/>
            <a:cxnLst/>
            <a:rect l="l" t="t" r="r" b="b"/>
            <a:pathLst>
              <a:path h="8229600">
                <a:moveTo>
                  <a:pt x="0" y="0"/>
                </a:moveTo>
                <a:lnTo>
                  <a:pt x="0" y="8229599"/>
                </a:lnTo>
              </a:path>
            </a:pathLst>
          </a:custGeom>
          <a:ln w="47624">
            <a:solidFill>
              <a:srgbClr val="7CCC6B"/>
            </a:solidFill>
          </a:ln>
        </p:spPr>
        <p:txBody>
          <a:bodyPr wrap="square" lIns="0" tIns="0" rIns="0" bIns="0" rtlCol="0" anchor="t"/>
          <a:lstStyle/>
          <a:p>
            <a:endParaRPr lang="en-US" dirty="0">
              <a:solidFill>
                <a:srgbClr val="7CCC6C"/>
              </a:solidFill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0DAEC7-5C3A-4153-B1A9-0BCCB0F76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9800" y="4156501"/>
            <a:ext cx="9460007" cy="1107996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+mj-lt"/>
              </a:rPr>
              <a:t>Work-Life Services</a:t>
            </a:r>
            <a:endParaRPr lang="en-US" sz="7200" dirty="0">
              <a:solidFill>
                <a:srgbClr val="7CCC6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7736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259572-9FE0-45FF-8ACF-DF5235417BA1}"/>
              </a:ext>
            </a:extLst>
          </p:cNvPr>
          <p:cNvSpPr txBox="1"/>
          <p:nvPr/>
        </p:nvSpPr>
        <p:spPr>
          <a:xfrm>
            <a:off x="8305800" y="26670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u="sng" dirty="0">
                <a:solidFill>
                  <a:srgbClr val="041C2C"/>
                </a:solidFill>
                <a:latin typeface="+mj-lt"/>
              </a:rPr>
              <a:t>Legal</a:t>
            </a:r>
          </a:p>
        </p:txBody>
      </p:sp>
      <p:graphicFrame>
        <p:nvGraphicFramePr>
          <p:cNvPr id="24" name="Content Placeholder 7">
            <a:extLst>
              <a:ext uri="{FF2B5EF4-FFF2-40B4-BE49-F238E27FC236}">
                <a16:creationId xmlns:a16="http://schemas.microsoft.com/office/drawing/2014/main" id="{88C9C2FE-FF75-4BDC-8036-49674EA2FD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0894258"/>
              </p:ext>
            </p:extLst>
          </p:nvPr>
        </p:nvGraphicFramePr>
        <p:xfrm>
          <a:off x="847725" y="2171700"/>
          <a:ext cx="16592550" cy="7508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44016">
                  <a:extLst>
                    <a:ext uri="{9D8B030D-6E8A-4147-A177-3AD203B41FA5}">
                      <a16:colId xmlns:a16="http://schemas.microsoft.com/office/drawing/2014/main" val="2917908243"/>
                    </a:ext>
                  </a:extLst>
                </a:gridCol>
                <a:gridCol w="7748534">
                  <a:extLst>
                    <a:ext uri="{9D8B030D-6E8A-4147-A177-3AD203B41FA5}">
                      <a16:colId xmlns:a16="http://schemas.microsoft.com/office/drawing/2014/main" val="1876186940"/>
                    </a:ext>
                  </a:extLst>
                </a:gridCol>
              </a:tblGrid>
              <a:tr h="1054372"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b="1" kern="1200" dirty="0">
                          <a:effectLst/>
                        </a:rPr>
                        <a:t>Service </a:t>
                      </a:r>
                      <a:endParaRPr lang="en-US" sz="6000" b="1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041C2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kern="1200" dirty="0">
                          <a:solidFill>
                            <a:schemeClr val="bg1"/>
                          </a:solidFill>
                          <a:effectLst/>
                        </a:rPr>
                        <a:t>Benefit</a:t>
                      </a:r>
                      <a:endParaRPr lang="en-US" sz="6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041C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686226"/>
                  </a:ext>
                </a:extLst>
              </a:tr>
              <a:tr h="1075748"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effectLst/>
                        </a:rPr>
                        <a:t>Telephone</a:t>
                      </a:r>
                      <a:endParaRPr lang="en-US" sz="3200" b="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7CCC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bg1"/>
                          </a:solidFill>
                          <a:effectLst/>
                        </a:rPr>
                        <a:t>30 minutes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7CCC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091240"/>
                  </a:ext>
                </a:extLst>
              </a:tr>
              <a:tr h="1075748"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effectLst/>
                        </a:rPr>
                        <a:t>In Office</a:t>
                      </a:r>
                      <a:endParaRPr lang="en-US" sz="3200" b="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7CCC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bg1"/>
                          </a:solidFill>
                          <a:effectLst/>
                        </a:rPr>
                        <a:t>30 minutes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7CCC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166443"/>
                  </a:ext>
                </a:extLst>
              </a:tr>
              <a:tr h="1075748"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effectLst/>
                        </a:rPr>
                        <a:t>Discounted Services</a:t>
                      </a:r>
                      <a:endParaRPr lang="en-US" sz="3200" b="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7CCC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bg1"/>
                          </a:solidFill>
                          <a:effectLst/>
                        </a:rPr>
                        <a:t>25%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7CCC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995893"/>
                  </a:ext>
                </a:extLst>
              </a:tr>
              <a:tr h="1075748"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effectLst/>
                        </a:rPr>
                        <a:t>Mediation</a:t>
                      </a:r>
                      <a:endParaRPr lang="en-US" sz="3200" b="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7CCC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bg1"/>
                          </a:solidFill>
                          <a:effectLst/>
                        </a:rPr>
                        <a:t>30 minutes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7CCC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44253"/>
                  </a:ext>
                </a:extLst>
              </a:tr>
              <a:tr h="1075748"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effectLst/>
                        </a:rPr>
                        <a:t>Mediation Discount</a:t>
                      </a:r>
                      <a:endParaRPr lang="en-US" sz="3200" b="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7CCC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bg1"/>
                          </a:solidFill>
                          <a:effectLst/>
                        </a:rPr>
                        <a:t>25%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7CCC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442552"/>
                  </a:ext>
                </a:extLst>
              </a:tr>
              <a:tr h="1075748"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effectLst/>
                        </a:rPr>
                        <a:t>24/7 Criminal Referral</a:t>
                      </a:r>
                      <a:endParaRPr lang="en-US" sz="3200" b="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7CCC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bg1"/>
                          </a:solidFill>
                          <a:effectLst/>
                        </a:rPr>
                        <a:t>30 minutes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7CCC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030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259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41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394E6E0-A8E8-4041-9348-EE335B2E81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95" y="1866900"/>
            <a:ext cx="6234934" cy="4676201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9785C4D-7C8F-4B37-8E33-E9775A8D2EB5}"/>
              </a:ext>
            </a:extLst>
          </p:cNvPr>
          <p:cNvSpPr txBox="1">
            <a:spLocks/>
          </p:cNvSpPr>
          <p:nvPr/>
        </p:nvSpPr>
        <p:spPr>
          <a:xfrm>
            <a:off x="8229600" y="1943100"/>
            <a:ext cx="5943600" cy="6629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 panose="020F0502020204030204"/>
              </a:rPr>
              <a:t>Family law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 panose="020F0502020204030204"/>
              </a:rPr>
              <a:t>Civil law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 panose="020F0502020204030204"/>
              </a:rPr>
              <a:t>Estate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 panose="020F0502020204030204"/>
              </a:rPr>
              <a:t>Landlord/tenant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 panose="020F0502020204030204"/>
              </a:rPr>
              <a:t>Real estate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 panose="020F0502020204030204"/>
              </a:rPr>
              <a:t>Criminal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 panose="020F0502020204030204"/>
              </a:rPr>
              <a:t>Administrative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 panose="020F0502020204030204"/>
              </a:rPr>
              <a:t>Taxes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 panose="020F0502020204030204"/>
              </a:rPr>
              <a:t>Bankruptcy 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18EAE249-0945-43C9-AB45-2AE84490550A}"/>
              </a:ext>
            </a:extLst>
          </p:cNvPr>
          <p:cNvSpPr txBox="1">
            <a:spLocks/>
          </p:cNvSpPr>
          <p:nvPr/>
        </p:nvSpPr>
        <p:spPr>
          <a:xfrm>
            <a:off x="12649200" y="1943100"/>
            <a:ext cx="7010400" cy="6934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/>
              </a:rPr>
              <a:t>Probate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/>
              </a:rPr>
              <a:t>Bodily/personal injury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/>
              </a:rPr>
              <a:t>Elder abuse/law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/>
              </a:rPr>
              <a:t>Patents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/>
              </a:rPr>
              <a:t>Business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/>
              </a:rPr>
              <a:t>Immigration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/>
              </a:rPr>
              <a:t>Social security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/>
              </a:rPr>
              <a:t>Military law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chemeClr val="bg1"/>
                </a:solidFill>
                <a:cs typeface="Calibri"/>
              </a:rPr>
              <a:t>Intellectual property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884A17-F2A0-4B74-A879-5F40D15B19B1}"/>
              </a:ext>
            </a:extLst>
          </p:cNvPr>
          <p:cNvSpPr/>
          <p:nvPr/>
        </p:nvSpPr>
        <p:spPr>
          <a:xfrm>
            <a:off x="0" y="6286500"/>
            <a:ext cx="7488329" cy="118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rgbClr val="7CCC6C"/>
                </a:solidFill>
                <a:latin typeface="+mj-lt"/>
                <a:cs typeface="Calibri"/>
              </a:rPr>
              <a:t>Legal Matters Covered</a:t>
            </a:r>
            <a:endParaRPr lang="en-US" sz="4800" b="1" dirty="0"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707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41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sitting, cellphone, computer&#10;&#10;Description automatically generated">
            <a:extLst>
              <a:ext uri="{FF2B5EF4-FFF2-40B4-BE49-F238E27FC236}">
                <a16:creationId xmlns:a16="http://schemas.microsoft.com/office/drawing/2014/main" id="{17ACA6AE-A053-4035-8514-94D61CD2C4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29" y="1943100"/>
            <a:ext cx="6324600" cy="452274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7C264E-6CFC-4D02-B738-9A8C70DF2DCC}"/>
              </a:ext>
            </a:extLst>
          </p:cNvPr>
          <p:cNvSpPr txBox="1">
            <a:spLocks/>
          </p:cNvSpPr>
          <p:nvPr/>
        </p:nvSpPr>
        <p:spPr>
          <a:xfrm>
            <a:off x="9275671" y="3467100"/>
            <a:ext cx="7848600" cy="25908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kern="0" dirty="0">
                <a:solidFill>
                  <a:schemeClr val="bg1"/>
                </a:solidFill>
                <a:cs typeface="Calibri" panose="020F0502020204030204"/>
              </a:rPr>
              <a:t>Employer/employee matters</a:t>
            </a:r>
            <a:endParaRPr lang="en-US" sz="4400" kern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kern="0" dirty="0">
                <a:solidFill>
                  <a:schemeClr val="bg1"/>
                </a:solidFill>
                <a:cs typeface="Calibri" panose="020F0502020204030204"/>
              </a:rPr>
              <a:t>Malpractice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kern="0" dirty="0">
                <a:solidFill>
                  <a:schemeClr val="bg1"/>
                </a:solidFill>
                <a:cs typeface="Calibri" panose="020F0502020204030204"/>
              </a:rPr>
              <a:t>Other work-related issues</a:t>
            </a:r>
            <a:endParaRPr lang="en-US" sz="4400" kern="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E61711-113F-49EC-BF6D-ADDCB9C7DBCF}"/>
              </a:ext>
            </a:extLst>
          </p:cNvPr>
          <p:cNvSpPr/>
          <p:nvPr/>
        </p:nvSpPr>
        <p:spPr>
          <a:xfrm>
            <a:off x="0" y="6286500"/>
            <a:ext cx="7488329" cy="118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rgbClr val="7CCC6C"/>
                </a:solidFill>
                <a:latin typeface="+mj-lt"/>
                <a:cs typeface="Calibri"/>
              </a:rPr>
              <a:t>Legal Matters NOT Covered</a:t>
            </a:r>
            <a:endParaRPr lang="en-US" sz="4800" b="1" dirty="0"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5296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2574" y="3"/>
            <a:ext cx="4136390" cy="10281397"/>
          </a:xfrm>
          <a:custGeom>
            <a:avLst/>
            <a:gdLst/>
            <a:ahLst/>
            <a:cxnLst/>
            <a:rect l="l" t="t" r="r" b="b"/>
            <a:pathLst>
              <a:path w="4136390" h="9525000">
                <a:moveTo>
                  <a:pt x="0" y="9524999"/>
                </a:moveTo>
                <a:lnTo>
                  <a:pt x="4136363" y="9524999"/>
                </a:lnTo>
                <a:lnTo>
                  <a:pt x="4136363" y="0"/>
                </a:lnTo>
                <a:lnTo>
                  <a:pt x="0" y="0"/>
                </a:lnTo>
                <a:lnTo>
                  <a:pt x="0" y="9524999"/>
                </a:lnTo>
                <a:close/>
              </a:path>
            </a:pathLst>
          </a:custGeom>
          <a:solidFill>
            <a:srgbClr val="041B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96375" y="2171700"/>
            <a:ext cx="2128788" cy="5508460"/>
          </a:xfrm>
          <a:prstGeom prst="rect">
            <a:avLst/>
          </a:prstGeom>
        </p:spPr>
        <p:txBody>
          <a:bodyPr vert="vert270" wrap="square" lIns="0" tIns="0" rIns="0" bIns="0" rtlCol="0" anchor="t">
            <a:spAutoFit/>
          </a:bodyPr>
          <a:lstStyle/>
          <a:p>
            <a:pPr marL="12700" algn="ctr">
              <a:lnSpc>
                <a:spcPts val="8255"/>
              </a:lnSpc>
            </a:pPr>
            <a:r>
              <a:rPr lang="en-US" sz="7200" dirty="0">
                <a:solidFill>
                  <a:schemeClr val="bg1"/>
                </a:solidFill>
                <a:latin typeface="+mj-lt"/>
                <a:cs typeface="Calibri"/>
              </a:rPr>
              <a:t>The CLC Legal Network</a:t>
            </a:r>
            <a:endParaRPr lang="en-US" sz="7200" spc="204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2BAAA9DE-D59F-4AD1-84B9-DC973206FDA0}"/>
              </a:ext>
            </a:extLst>
          </p:cNvPr>
          <p:cNvSpPr/>
          <p:nvPr/>
        </p:nvSpPr>
        <p:spPr>
          <a:xfrm>
            <a:off x="0" y="497653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99" y="0"/>
                </a:lnTo>
              </a:path>
            </a:pathLst>
          </a:custGeom>
          <a:ln w="57149">
            <a:solidFill>
              <a:srgbClr val="7CCC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70141EBC-0C90-49C8-BBB2-F250BED83634}"/>
              </a:ext>
            </a:extLst>
          </p:cNvPr>
          <p:cNvSpPr/>
          <p:nvPr/>
        </p:nvSpPr>
        <p:spPr>
          <a:xfrm>
            <a:off x="9144000" y="9734318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99" y="0"/>
                </a:lnTo>
              </a:path>
            </a:pathLst>
          </a:custGeom>
          <a:ln w="57149">
            <a:solidFill>
              <a:srgbClr val="7CCC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EF396-601D-414B-B34B-7F0B549E7F74}"/>
              </a:ext>
            </a:extLst>
          </p:cNvPr>
          <p:cNvSpPr txBox="1"/>
          <p:nvPr/>
        </p:nvSpPr>
        <p:spPr>
          <a:xfrm>
            <a:off x="6781800" y="1770547"/>
            <a:ext cx="10668000" cy="6740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cs typeface="Calibri" panose="020F0502020204030204"/>
              </a:rPr>
              <a:t>20,000 legal providers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cs typeface="Calibri" panose="020F0502020204030204"/>
              </a:rPr>
              <a:t>8,500 physical locations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cs typeface="Calibri" panose="020F0502020204030204"/>
              </a:rPr>
              <a:t>65 languages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cs typeface="Calibri" panose="020F0502020204030204"/>
              </a:rPr>
              <a:t>Coverage includes all 50 States, Canada, Puerto Rico, Virgin Islands, &amp; Guam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cs typeface="Calibri" panose="020F0502020204030204"/>
              </a:rPr>
              <a:t>Attorneys and Mediators are licensed with malpractice insurance and 5 + years experience</a:t>
            </a:r>
          </a:p>
        </p:txBody>
      </p:sp>
    </p:spTree>
    <p:extLst>
      <p:ext uri="{BB962C8B-B14F-4D97-AF65-F5344CB8AC3E}">
        <p14:creationId xmlns:p14="http://schemas.microsoft.com/office/powerpoint/2010/main" val="1957193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115800" y="1471018"/>
            <a:ext cx="3810000" cy="854144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82065" marR="5080" indent="-1270000">
              <a:lnSpc>
                <a:spcPts val="5820"/>
              </a:lnSpc>
              <a:spcBef>
                <a:spcPts val="409"/>
              </a:spcBef>
            </a:pPr>
            <a:r>
              <a:rPr lang="en-US" sz="7200" b="1" spc="254" dirty="0">
                <a:solidFill>
                  <a:srgbClr val="7CCC6B"/>
                </a:solidFill>
                <a:latin typeface="+mj-lt"/>
                <a:cs typeface="Arial"/>
              </a:rPr>
              <a:t>Financial</a:t>
            </a:r>
            <a:endParaRPr sz="7200" dirty="0">
              <a:latin typeface="+mj-lt"/>
              <a:cs typeface="Arial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13ABF43-8D54-41A9-A7B6-43F50ECC9CAF}"/>
              </a:ext>
            </a:extLst>
          </p:cNvPr>
          <p:cNvSpPr txBox="1">
            <a:spLocks/>
          </p:cNvSpPr>
          <p:nvPr/>
        </p:nvSpPr>
        <p:spPr>
          <a:xfrm>
            <a:off x="10820400" y="3086100"/>
            <a:ext cx="7239000" cy="53028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chemeClr val="bg1"/>
                </a:solidFill>
                <a:cs typeface="Calibri"/>
              </a:rPr>
              <a:t>Meet the Financial Team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chemeClr val="bg1"/>
                </a:solidFill>
                <a:cs typeface="Calibri"/>
              </a:rPr>
              <a:t>Common Financial Referral Concerns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chemeClr val="bg1"/>
                </a:solidFill>
                <a:cs typeface="Calibri"/>
              </a:rPr>
              <a:t>AOH Financial Counseling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chemeClr val="bg1"/>
                </a:solidFill>
                <a:cs typeface="Calibri"/>
              </a:rPr>
              <a:t>How we can help—and where we cannot (External)</a:t>
            </a:r>
          </a:p>
          <a:p>
            <a:pPr lvl="1"/>
            <a:r>
              <a:rPr lang="en-US" sz="3600" kern="0" dirty="0">
                <a:solidFill>
                  <a:schemeClr val="bg1"/>
                </a:solidFill>
                <a:cs typeface="Calibri"/>
              </a:rPr>
              <a:t>- Tax and Retirement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chemeClr val="bg1"/>
                </a:solidFill>
                <a:cs typeface="Calibri"/>
              </a:rPr>
              <a:t>AOH Financial Wellness Booklet</a:t>
            </a:r>
            <a:endParaRPr lang="en-US" sz="3600" kern="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chemeClr val="bg1"/>
                </a:solidFill>
                <a:cs typeface="Calibri"/>
              </a:rPr>
              <a:t>Trainings/Presentations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3D3C1CC-D47C-4C42-8517-6CDDDE7356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6" b="6933"/>
          <a:stretch/>
        </p:blipFill>
        <p:spPr>
          <a:xfrm>
            <a:off x="41910" y="5295901"/>
            <a:ext cx="9796590" cy="48965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F53641C-6AB4-46AA-8B1C-AAA7FE68D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7" t="3186" r="25734" b="1489"/>
          <a:stretch/>
        </p:blipFill>
        <p:spPr>
          <a:xfrm>
            <a:off x="41910" y="97527"/>
            <a:ext cx="4619300" cy="51105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75C59F1-C7F1-4E1E-ABD2-070F34A1C4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73"/>
          <a:stretch/>
        </p:blipFill>
        <p:spPr>
          <a:xfrm>
            <a:off x="4695500" y="93717"/>
            <a:ext cx="5134300" cy="511432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9D9881-E456-4C19-A7FB-9DCE0A04F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1291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F43D0-1ED1-4AA2-BFC1-A85E3C14E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635"/>
          <a:stretch/>
        </p:blipFill>
        <p:spPr>
          <a:xfrm>
            <a:off x="9186711" y="204355"/>
            <a:ext cx="9144000" cy="882534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1CF9CB-9ACA-4332-A597-01AA0F9D5847}"/>
              </a:ext>
            </a:extLst>
          </p:cNvPr>
          <p:cNvCxnSpPr>
            <a:cxnSpLocks/>
          </p:cNvCxnSpPr>
          <p:nvPr/>
        </p:nvCxnSpPr>
        <p:spPr>
          <a:xfrm>
            <a:off x="9186711" y="0"/>
            <a:ext cx="0" cy="10306050"/>
          </a:xfrm>
          <a:prstGeom prst="line">
            <a:avLst/>
          </a:prstGeom>
          <a:ln>
            <a:solidFill>
              <a:srgbClr val="041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46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86008" y="446321"/>
            <a:ext cx="17232358" cy="869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7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50" b="1" i="0" u="none" strike="noStrike" kern="1200" spc="336" normalizeH="0" noProof="0" dirty="0">
                <a:ln>
                  <a:noFill/>
                </a:ln>
                <a:solidFill>
                  <a:srgbClr val="7CCC6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Life Expert- Best In Class Well-Being Portal</a:t>
            </a:r>
            <a:endParaRPr kumimoji="0" lang="en-US" sz="6650" b="1" i="0" u="none" strike="noStrike" kern="1200" spc="336" normalizeH="0" noProof="0" dirty="0">
              <a:ln>
                <a:noFill/>
              </a:ln>
              <a:solidFill>
                <a:srgbClr val="41B6E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75504" y="1612816"/>
            <a:ext cx="15069385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Our brand new, game-changing mobile app and website allows users to have all the tools necessary for a healthy work/life balance, at their fingertips!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503256" y="3435055"/>
            <a:ext cx="6640744" cy="5290687"/>
            <a:chOff x="151496" y="-479393"/>
            <a:chExt cx="8854326" cy="7054251"/>
          </a:xfrm>
        </p:grpSpPr>
        <p:sp>
          <p:nvSpPr>
            <p:cNvPr id="6" name="TextBox 6"/>
            <p:cNvSpPr txBox="1"/>
            <p:nvPr/>
          </p:nvSpPr>
          <p:spPr>
            <a:xfrm>
              <a:off x="189392" y="-479393"/>
              <a:ext cx="8816430" cy="6659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2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112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MY LIFE EXPERT ALLOWS YOU ACCESS TO: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1496" y="556116"/>
              <a:ext cx="8542589" cy="6018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7870" marR="0" lvl="1" indent="-173935" algn="l" defTabSz="914400" rtl="0" eaLnBrk="1" fontAlgn="auto" latinLnBrk="0" hangingPunct="1">
                <a:lnSpc>
                  <a:spcPts val="31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800" b="0" i="0" u="none" strike="noStrike" kern="1200" cap="none" spc="63" normalizeH="0" baseline="0" noProof="0" dirty="0">
                  <a:ln>
                    <a:noFill/>
                  </a:ln>
                  <a:solidFill>
                    <a:srgbClr val="41B6E6"/>
                  </a:solidFill>
                  <a:effectLst/>
                  <a:uLnTx/>
                  <a:uFillTx/>
                  <a:ea typeface="+mn-ea"/>
                  <a:cs typeface="+mn-cs"/>
                </a:rPr>
                <a:t>THOUSANDS of articles, videos, and worksheets</a:t>
              </a:r>
            </a:p>
            <a:p>
              <a:pPr marL="347870" marR="0" lvl="1" indent="-173935" algn="l" defTabSz="914400" rtl="0" eaLnBrk="1" fontAlgn="auto" latinLnBrk="0" hangingPunct="1">
                <a:lnSpc>
                  <a:spcPts val="31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800" b="0" i="0" u="none" strike="noStrike" kern="1200" cap="none" spc="63" normalizeH="0" baseline="0" noProof="0" dirty="0">
                  <a:ln>
                    <a:noFill/>
                  </a:ln>
                  <a:solidFill>
                    <a:srgbClr val="7CCC6C"/>
                  </a:solidFill>
                  <a:effectLst/>
                  <a:uLnTx/>
                  <a:uFillTx/>
                  <a:ea typeface="+mn-ea"/>
                  <a:cs typeface="+mn-cs"/>
                </a:rPr>
                <a:t>Quick Health and Lifestyle assessments and surveys</a:t>
              </a:r>
            </a:p>
            <a:p>
              <a:pPr marL="347870" marR="0" lvl="1" indent="-173935" algn="l" defTabSz="914400" rtl="0" eaLnBrk="1" fontAlgn="auto" latinLnBrk="0" hangingPunct="1">
                <a:lnSpc>
                  <a:spcPts val="31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800" b="0" i="0" u="none" strike="noStrike" kern="1200" cap="none" spc="63" normalizeH="0" baseline="0" noProof="0" dirty="0">
                  <a:ln>
                    <a:noFill/>
                  </a:ln>
                  <a:solidFill>
                    <a:srgbClr val="41B6E6"/>
                  </a:solidFill>
                  <a:effectLst/>
                  <a:uLnTx/>
                  <a:uFillTx/>
                  <a:ea typeface="+mn-ea"/>
                  <a:cs typeface="+mn-cs"/>
                </a:rPr>
                <a:t>Interactive checklists</a:t>
              </a:r>
            </a:p>
            <a:p>
              <a:pPr marL="347870" marR="0" lvl="1" indent="-173935" algn="l" defTabSz="914400" rtl="0" eaLnBrk="1" fontAlgn="auto" latinLnBrk="0" hangingPunct="1">
                <a:lnSpc>
                  <a:spcPts val="31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800" b="0" i="0" u="none" strike="noStrike" kern="1200" cap="none" spc="63" normalizeH="0" baseline="0" noProof="0" dirty="0">
                  <a:ln>
                    <a:noFill/>
                  </a:ln>
                  <a:solidFill>
                    <a:srgbClr val="7CCC6C"/>
                  </a:solidFill>
                  <a:effectLst/>
                  <a:uLnTx/>
                  <a:uFillTx/>
                  <a:ea typeface="+mn-ea"/>
                  <a:cs typeface="+mn-cs"/>
                </a:rPr>
                <a:t>Events Calendar for the latest webinars and online training sessions</a:t>
              </a:r>
            </a:p>
            <a:p>
              <a:pPr marL="347870" marR="0" lvl="1" indent="-173935" algn="l" defTabSz="914400" rtl="0" eaLnBrk="1" fontAlgn="auto" latinLnBrk="0" hangingPunct="1">
                <a:lnSpc>
                  <a:spcPts val="31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800" b="0" i="0" u="none" strike="noStrike" kern="1200" cap="none" spc="63" normalizeH="0" baseline="0" noProof="0" dirty="0">
                  <a:ln>
                    <a:noFill/>
                  </a:ln>
                  <a:solidFill>
                    <a:srgbClr val="41B6E6"/>
                  </a:solidFill>
                  <a:effectLst/>
                  <a:uLnTx/>
                  <a:uFillTx/>
                  <a:ea typeface="+mn-ea"/>
                  <a:cs typeface="+mn-cs"/>
                </a:rPr>
                <a:t>Your company's HR info and company-wide alerts</a:t>
              </a:r>
            </a:p>
            <a:p>
              <a:pPr marL="347870" marR="0" lvl="1" indent="-173935" algn="l" defTabSz="914400" rtl="0" eaLnBrk="1" fontAlgn="auto" latinLnBrk="0" hangingPunct="1">
                <a:lnSpc>
                  <a:spcPts val="31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800" b="0" i="0" u="none" strike="noStrike" kern="1200" cap="none" spc="63" normalizeH="0" baseline="0" noProof="0" dirty="0">
                  <a:ln>
                    <a:noFill/>
                  </a:ln>
                  <a:solidFill>
                    <a:srgbClr val="7CCC6C"/>
                  </a:solidFill>
                  <a:effectLst/>
                  <a:uLnTx/>
                  <a:uFillTx/>
                  <a:ea typeface="+mn-ea"/>
                  <a:cs typeface="+mn-cs"/>
                </a:rPr>
                <a:t>Build your own Employee Profile</a:t>
              </a:r>
            </a:p>
            <a:p>
              <a:pPr marL="347870" marR="0" lvl="1" indent="-173935" algn="l" defTabSz="914400" rtl="0" eaLnBrk="1" fontAlgn="auto" latinLnBrk="0" hangingPunct="1">
                <a:lnSpc>
                  <a:spcPts val="31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800" b="0" i="0" u="none" strike="noStrike" kern="1200" cap="none" spc="63" normalizeH="0" baseline="0" noProof="0" dirty="0">
                  <a:ln>
                    <a:noFill/>
                  </a:ln>
                  <a:solidFill>
                    <a:srgbClr val="41B6E6"/>
                  </a:solidFill>
                  <a:effectLst/>
                  <a:uLnTx/>
                  <a:uFillTx/>
                  <a:ea typeface="+mn-ea"/>
                  <a:cs typeface="+mn-cs"/>
                </a:rPr>
                <a:t>24/7 instant, confidential support</a:t>
              </a: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077207" y="3241640"/>
            <a:ext cx="2965786" cy="5868316"/>
            <a:chOff x="0" y="0"/>
            <a:chExt cx="2620010" cy="5184140"/>
          </a:xfrm>
        </p:grpSpPr>
        <p:sp>
          <p:nvSpPr>
            <p:cNvPr id="9" name="Freeform 9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2638" t="-4532" r="-5371" b="291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1201400" y="5810796"/>
            <a:ext cx="6824586" cy="3914500"/>
            <a:chOff x="0" y="0"/>
            <a:chExt cx="7981950" cy="4578350"/>
          </a:xfrm>
        </p:grpSpPr>
        <p:sp>
          <p:nvSpPr>
            <p:cNvPr id="19" name="Freeform 19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l="12060" t="6047" r="-14577" b="11178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272509-3839-4351-A390-010241DC1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74" y="170756"/>
            <a:ext cx="13260651" cy="99454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B01B58-5DDE-4B31-9E11-56004588BC1D}"/>
              </a:ext>
            </a:extLst>
          </p:cNvPr>
          <p:cNvSpPr/>
          <p:nvPr/>
        </p:nvSpPr>
        <p:spPr>
          <a:xfrm>
            <a:off x="5943600" y="3467100"/>
            <a:ext cx="64770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Questions?</a:t>
            </a:r>
            <a:endParaRPr lang="en-US" sz="8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36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2574" y="3"/>
            <a:ext cx="4136390" cy="10281397"/>
          </a:xfrm>
          <a:custGeom>
            <a:avLst/>
            <a:gdLst/>
            <a:ahLst/>
            <a:cxnLst/>
            <a:rect l="l" t="t" r="r" b="b"/>
            <a:pathLst>
              <a:path w="4136390" h="9525000">
                <a:moveTo>
                  <a:pt x="0" y="9524999"/>
                </a:moveTo>
                <a:lnTo>
                  <a:pt x="4136363" y="9524999"/>
                </a:lnTo>
                <a:lnTo>
                  <a:pt x="4136363" y="0"/>
                </a:lnTo>
                <a:lnTo>
                  <a:pt x="0" y="0"/>
                </a:lnTo>
                <a:lnTo>
                  <a:pt x="0" y="9524999"/>
                </a:lnTo>
                <a:close/>
              </a:path>
            </a:pathLst>
          </a:custGeom>
          <a:solidFill>
            <a:srgbClr val="041B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25484" y="1519121"/>
            <a:ext cx="1064394" cy="5444426"/>
          </a:xfrm>
          <a:prstGeom prst="rect">
            <a:avLst/>
          </a:prstGeom>
        </p:spPr>
        <p:txBody>
          <a:bodyPr vert="vert270" wrap="square" lIns="0" tIns="0" rIns="0" bIns="0" rtlCol="0" anchor="t">
            <a:spAutoFit/>
          </a:bodyPr>
          <a:lstStyle/>
          <a:p>
            <a:pPr marL="12700">
              <a:lnSpc>
                <a:spcPts val="8255"/>
              </a:lnSpc>
            </a:pPr>
            <a:r>
              <a:rPr lang="en-US" sz="7200" b="1" spc="204" dirty="0">
                <a:solidFill>
                  <a:srgbClr val="FFFFFF"/>
                </a:solidFill>
                <a:latin typeface="Arial"/>
                <a:cs typeface="Arial"/>
              </a:rPr>
              <a:t>Welcome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2BAAA9DE-D59F-4AD1-84B9-DC973206FDA0}"/>
              </a:ext>
            </a:extLst>
          </p:cNvPr>
          <p:cNvSpPr/>
          <p:nvPr/>
        </p:nvSpPr>
        <p:spPr>
          <a:xfrm>
            <a:off x="0" y="439038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99" y="0"/>
                </a:lnTo>
              </a:path>
            </a:pathLst>
          </a:custGeom>
          <a:ln w="57149">
            <a:solidFill>
              <a:srgbClr val="7CCC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70141EBC-0C90-49C8-BBB2-F250BED83634}"/>
              </a:ext>
            </a:extLst>
          </p:cNvPr>
          <p:cNvSpPr/>
          <p:nvPr/>
        </p:nvSpPr>
        <p:spPr>
          <a:xfrm>
            <a:off x="9144000" y="9734318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99" y="0"/>
                </a:lnTo>
              </a:path>
            </a:pathLst>
          </a:custGeom>
          <a:ln w="57149">
            <a:solidFill>
              <a:srgbClr val="7CCC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AE1F8B-85DF-459F-80C5-08E73C843B9B}"/>
              </a:ext>
            </a:extLst>
          </p:cNvPr>
          <p:cNvSpPr txBox="1"/>
          <p:nvPr/>
        </p:nvSpPr>
        <p:spPr>
          <a:xfrm>
            <a:off x="7899026" y="1028700"/>
            <a:ext cx="9296400" cy="98796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041C2C"/>
                </a:solidFill>
                <a:latin typeface="Arial"/>
                <a:ea typeface="+mn-lt"/>
                <a:cs typeface="+mn-lt"/>
              </a:rPr>
              <a:t>Agenda:</a:t>
            </a:r>
          </a:p>
          <a:p>
            <a:endParaRPr lang="en-US" sz="3600" b="1" dirty="0">
              <a:solidFill>
                <a:srgbClr val="041C2C"/>
              </a:solidFill>
              <a:latin typeface="Arial"/>
              <a:ea typeface="+mn-lt"/>
              <a:cs typeface="+mn-lt"/>
            </a:endParaRPr>
          </a:p>
          <a:p>
            <a:r>
              <a:rPr lang="en-US" sz="3200" b="1" dirty="0">
                <a:solidFill>
                  <a:srgbClr val="7CCC6C"/>
                </a:solidFill>
              </a:rPr>
              <a:t>Work Life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1C2C"/>
                </a:solidFill>
                <a:cs typeface="Calibri"/>
              </a:rPr>
              <a:t>Personal Assist</a:t>
            </a:r>
            <a:endParaRPr lang="en-US" sz="3200" dirty="0">
              <a:solidFill>
                <a:srgbClr val="041C2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1C2C"/>
                </a:solidFill>
                <a:cs typeface="Calibri"/>
              </a:rPr>
              <a:t>Life Coaching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1C2C"/>
                </a:solidFill>
                <a:cs typeface="Calibri"/>
              </a:rPr>
              <a:t>Resource &amp; Referral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1C2C"/>
                </a:solidFill>
                <a:cs typeface="Calibri"/>
              </a:rPr>
              <a:t>Child Care</a:t>
            </a: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1C2C"/>
                </a:solidFill>
                <a:cs typeface="Calibri"/>
              </a:rPr>
              <a:t>Elder Care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1C2C"/>
                </a:solidFill>
                <a:cs typeface="Calibri"/>
              </a:rPr>
              <a:t>Medical Advocacy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1C2C"/>
                </a:solidFill>
                <a:cs typeface="Calibri"/>
              </a:rPr>
              <a:t>Legal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1C2C"/>
                </a:solidFill>
                <a:cs typeface="Calibri"/>
              </a:rPr>
              <a:t>Financial</a:t>
            </a:r>
          </a:p>
          <a:p>
            <a:endParaRPr lang="en-US" sz="3200" dirty="0">
              <a:solidFill>
                <a:srgbClr val="948A54"/>
              </a:solidFill>
              <a:cs typeface="Calibri"/>
            </a:endParaRPr>
          </a:p>
          <a:p>
            <a:r>
              <a:rPr lang="en-US" sz="3200" b="1" dirty="0">
                <a:solidFill>
                  <a:srgbClr val="7CCC6C"/>
                </a:solidFill>
              </a:rPr>
              <a:t>Life Expert</a:t>
            </a:r>
            <a:endParaRPr lang="en-US" sz="3200" b="1" dirty="0">
              <a:solidFill>
                <a:srgbClr val="7CCC6C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1C2C"/>
                </a:solidFill>
                <a:cs typeface="Calibri"/>
              </a:rPr>
              <a:t>Features</a:t>
            </a:r>
            <a:endParaRPr lang="en-US" sz="3200" dirty="0">
              <a:solidFill>
                <a:srgbClr val="041C2C"/>
              </a:solidFill>
            </a:endParaRPr>
          </a:p>
          <a:p>
            <a:endParaRPr lang="en-US" sz="3200" dirty="0">
              <a:solidFill>
                <a:srgbClr val="041C2C"/>
              </a:solidFill>
              <a:cs typeface="Calibri"/>
            </a:endParaRPr>
          </a:p>
          <a:p>
            <a:pPr lvl="1"/>
            <a:endParaRPr lang="en-US" sz="4400" dirty="0">
              <a:solidFill>
                <a:srgbClr val="041C2C"/>
              </a:solidFill>
              <a:ea typeface="+mn-lt"/>
              <a:cs typeface="+mn-lt"/>
            </a:endParaRPr>
          </a:p>
          <a:p>
            <a:pPr marL="1143000" lvl="1" indent="-685800">
              <a:buFont typeface="Arial"/>
              <a:buChar char="•"/>
            </a:pPr>
            <a:endParaRPr lang="en-US" sz="4400" dirty="0">
              <a:solidFill>
                <a:srgbClr val="041C2C"/>
              </a:solidFill>
              <a:ea typeface="+mn-lt"/>
              <a:cs typeface="+mn-lt"/>
            </a:endParaRPr>
          </a:p>
          <a:p>
            <a:endParaRPr lang="en-US" dirty="0">
              <a:solidFill>
                <a:srgbClr val="041C2C"/>
              </a:solidFill>
              <a:ea typeface="+mn-lt"/>
              <a:cs typeface="+mn-lt"/>
            </a:endParaRPr>
          </a:p>
          <a:p>
            <a:endParaRPr lang="en-US" dirty="0">
              <a:solidFill>
                <a:srgbClr val="041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83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1028700"/>
            <a:ext cx="8343900" cy="854144"/>
          </a:xfrm>
          <a:prstGeom prst="rect">
            <a:avLst/>
          </a:prstGeom>
        </p:spPr>
        <p:txBody>
          <a:bodyPr vert="horz" wrap="square" lIns="0" tIns="52069" rIns="0" bIns="0" rtlCol="0" anchor="t">
            <a:spAutoFit/>
          </a:bodyPr>
          <a:lstStyle/>
          <a:p>
            <a:pPr marL="12700" marR="5080">
              <a:lnSpc>
                <a:spcPts val="5820"/>
              </a:lnSpc>
              <a:spcBef>
                <a:spcPts val="409"/>
              </a:spcBef>
            </a:pPr>
            <a:r>
              <a:rPr lang="en-US" sz="7200" spc="270" dirty="0">
                <a:solidFill>
                  <a:srgbClr val="7CCC6C"/>
                </a:solidFill>
                <a:latin typeface="+mj-lt"/>
                <a:cs typeface="Arial"/>
              </a:rPr>
              <a:t>Work Life Services:</a:t>
            </a:r>
          </a:p>
        </p:txBody>
      </p:sp>
      <p:pic>
        <p:nvPicPr>
          <p:cNvPr id="11" name="Picture 11" descr="A person using a computer sitting on top of a table&#10;&#10;Description automatically generated">
            <a:extLst>
              <a:ext uri="{FF2B5EF4-FFF2-40B4-BE49-F238E27FC236}">
                <a16:creationId xmlns:a16="http://schemas.microsoft.com/office/drawing/2014/main" id="{FB64A05E-4C16-4D88-AB64-FAC74FAA2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79" r="108" b="25692"/>
          <a:stretch/>
        </p:blipFill>
        <p:spPr>
          <a:xfrm>
            <a:off x="9267091" y="2922"/>
            <a:ext cx="9005284" cy="3095896"/>
          </a:xfrm>
          <a:prstGeom prst="rect">
            <a:avLst/>
          </a:prstGeom>
        </p:spPr>
      </p:pic>
      <p:pic>
        <p:nvPicPr>
          <p:cNvPr id="18" name="Picture 18" descr="A person standing in front of a sunset&#10;&#10;Description automatically generated">
            <a:extLst>
              <a:ext uri="{FF2B5EF4-FFF2-40B4-BE49-F238E27FC236}">
                <a16:creationId xmlns:a16="http://schemas.microsoft.com/office/drawing/2014/main" id="{840FE239-6BCC-4697-9838-8FAF352EE1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30" r="27" b="33333"/>
          <a:stretch/>
        </p:blipFill>
        <p:spPr>
          <a:xfrm>
            <a:off x="9267092" y="3017715"/>
            <a:ext cx="9022379" cy="3512355"/>
          </a:xfrm>
          <a:prstGeom prst="rect">
            <a:avLst/>
          </a:prstGeom>
        </p:spPr>
      </p:pic>
      <p:pic>
        <p:nvPicPr>
          <p:cNvPr id="19" name="Picture 1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1B75E46-4DA0-46CC-A57F-CF010C12A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" t="-1349" r="-429" b="32715"/>
          <a:stretch/>
        </p:blipFill>
        <p:spPr>
          <a:xfrm>
            <a:off x="9267093" y="6261100"/>
            <a:ext cx="9083423" cy="397073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306859-2490-479D-A544-D73269D3453A}"/>
              </a:ext>
            </a:extLst>
          </p:cNvPr>
          <p:cNvSpPr txBox="1">
            <a:spLocks/>
          </p:cNvSpPr>
          <p:nvPr/>
        </p:nvSpPr>
        <p:spPr>
          <a:xfrm>
            <a:off x="867508" y="2628900"/>
            <a:ext cx="8153400" cy="6324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kern="0" dirty="0">
                <a:solidFill>
                  <a:schemeClr val="bg1"/>
                </a:solidFill>
                <a:cs typeface="Calibri"/>
              </a:rPr>
              <a:t>The Work Life Team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5400" kern="0" dirty="0">
              <a:solidFill>
                <a:schemeClr val="bg1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kern="0" dirty="0">
                <a:solidFill>
                  <a:schemeClr val="bg1"/>
                </a:solidFill>
                <a:cs typeface="Calibri"/>
              </a:rPr>
              <a:t>Work Life Services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5400" kern="0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en-US" sz="5400" kern="0" dirty="0">
                <a:solidFill>
                  <a:schemeClr val="bg1"/>
                </a:solidFill>
                <a:cs typeface="Calibri"/>
              </a:rPr>
              <a:t>    - How they complement EAP</a:t>
            </a:r>
          </a:p>
          <a:p>
            <a:pPr lvl="1"/>
            <a:endParaRPr lang="en-US" sz="5400" kern="0" dirty="0">
              <a:solidFill>
                <a:schemeClr val="bg1"/>
              </a:solidFill>
              <a:cs typeface="Calibri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kern="0" dirty="0">
                <a:solidFill>
                  <a:schemeClr val="bg1"/>
                </a:solidFill>
                <a:cs typeface="Calibri"/>
              </a:rPr>
              <a:t>How employees access services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5400" kern="0" dirty="0">
              <a:solidFill>
                <a:schemeClr val="bg1"/>
              </a:solidFill>
              <a:cs typeface="Calibri"/>
            </a:endParaRPr>
          </a:p>
          <a:p>
            <a:endParaRPr lang="en-US" sz="5400" kern="0" dirty="0">
              <a:solidFill>
                <a:schemeClr val="bg1"/>
              </a:solidFill>
              <a:cs typeface="Calibri"/>
            </a:endParaRPr>
          </a:p>
          <a:p>
            <a:endParaRPr lang="en-US" kern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426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9350" y="756175"/>
            <a:ext cx="6515100" cy="854144"/>
          </a:xfrm>
          <a:prstGeom prst="rect">
            <a:avLst/>
          </a:prstGeom>
        </p:spPr>
        <p:txBody>
          <a:bodyPr vert="horz" wrap="square" lIns="0" tIns="52069" rIns="0" bIns="0" rtlCol="0" anchor="t">
            <a:spAutoFit/>
          </a:bodyPr>
          <a:lstStyle/>
          <a:p>
            <a:pPr marL="12700" marR="5080">
              <a:lnSpc>
                <a:spcPts val="5820"/>
              </a:lnSpc>
              <a:spcBef>
                <a:spcPts val="409"/>
              </a:spcBef>
            </a:pPr>
            <a:r>
              <a:rPr lang="en-US" sz="7200" dirty="0">
                <a:solidFill>
                  <a:srgbClr val="7CCC6C"/>
                </a:solidFill>
                <a:latin typeface="+mj-lt"/>
                <a:cs typeface="Calibri" panose="020F0502020204030204"/>
              </a:rPr>
              <a:t>Personal Assist:</a:t>
            </a:r>
            <a:endParaRPr lang="en-US" sz="7200" spc="270" dirty="0">
              <a:solidFill>
                <a:srgbClr val="7CCC6C"/>
              </a:solidFill>
              <a:latin typeface="+mj-lt"/>
              <a:cs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306859-2490-479D-A544-D73269D3453A}"/>
              </a:ext>
            </a:extLst>
          </p:cNvPr>
          <p:cNvSpPr txBox="1">
            <a:spLocks/>
          </p:cNvSpPr>
          <p:nvPr/>
        </p:nvSpPr>
        <p:spPr>
          <a:xfrm>
            <a:off x="1600200" y="2400300"/>
            <a:ext cx="8153400" cy="6324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41B6E6"/>
                </a:solidFill>
                <a:cs typeface="Calibri"/>
              </a:rPr>
              <a:t>Definition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cs typeface="Calibri"/>
              </a:rPr>
              <a:t>Helps with a caller's 'to-do' list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cs typeface="Calibri"/>
              </a:rPr>
              <a:t>Helps with time management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cs typeface="Calibri"/>
              </a:rPr>
              <a:t>Specialized services</a:t>
            </a:r>
          </a:p>
          <a:p>
            <a:r>
              <a:rPr lang="en-US" sz="4000" dirty="0">
                <a:solidFill>
                  <a:srgbClr val="41B6E6"/>
                </a:solidFill>
                <a:cs typeface="Calibri"/>
              </a:rPr>
              <a:t>Examples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cs typeface="Calibri"/>
              </a:rPr>
              <a:t>Travel Assistance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cs typeface="Calibri"/>
              </a:rPr>
              <a:t>Plumber</a:t>
            </a:r>
          </a:p>
          <a:p>
            <a:r>
              <a:rPr lang="en-US" sz="4000" dirty="0">
                <a:solidFill>
                  <a:srgbClr val="41B6E6"/>
                </a:solidFill>
                <a:cs typeface="Calibri"/>
              </a:rPr>
              <a:t>Know this: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cs typeface="Calibri"/>
              </a:rPr>
              <a:t>Non-transactional</a:t>
            </a:r>
          </a:p>
          <a:p>
            <a:pPr lvl="1"/>
            <a:endParaRPr lang="en-US" sz="4000" dirty="0">
              <a:solidFill>
                <a:schemeClr val="bg1"/>
              </a:solidFill>
              <a:cs typeface="Calibri"/>
            </a:endParaRPr>
          </a:p>
          <a:p>
            <a:endParaRPr lang="en-US" kern="0" dirty="0">
              <a:cs typeface="Calibri"/>
            </a:endParaRPr>
          </a:p>
        </p:txBody>
      </p:sp>
      <p:pic>
        <p:nvPicPr>
          <p:cNvPr id="4" name="Picture 3" descr="A person sitting at a table&#10;&#10;Description automatically generated">
            <a:extLst>
              <a:ext uri="{FF2B5EF4-FFF2-40B4-BE49-F238E27FC236}">
                <a16:creationId xmlns:a16="http://schemas.microsoft.com/office/drawing/2014/main" id="{8AA1F7D7-D6E5-42C0-B6CF-7D8BA398F6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/>
          <a:stretch/>
        </p:blipFill>
        <p:spPr>
          <a:xfrm>
            <a:off x="11142956" y="-1"/>
            <a:ext cx="7179075" cy="5230427"/>
          </a:xfrm>
          <a:prstGeom prst="rect">
            <a:avLst/>
          </a:prstGeom>
        </p:spPr>
      </p:pic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E08B189-6C25-424A-9B9D-726B2830B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5230427"/>
            <a:ext cx="7162800" cy="506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12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87400" y="99074"/>
            <a:ext cx="4695824" cy="10086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86800" y="99074"/>
            <a:ext cx="4695824" cy="4991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24000" y="1943100"/>
            <a:ext cx="5791200" cy="854144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82065" marR="5080" indent="-1270000">
              <a:lnSpc>
                <a:spcPts val="5820"/>
              </a:lnSpc>
              <a:spcBef>
                <a:spcPts val="409"/>
              </a:spcBef>
            </a:pPr>
            <a:r>
              <a:rPr lang="en-US" sz="7200" b="1" spc="254" dirty="0">
                <a:solidFill>
                  <a:srgbClr val="7CCC6B"/>
                </a:solidFill>
                <a:latin typeface="+mj-lt"/>
                <a:cs typeface="Arial"/>
              </a:rPr>
              <a:t>Life Coaching</a:t>
            </a:r>
            <a:endParaRPr sz="7200" dirty="0">
              <a:latin typeface="+mj-lt"/>
              <a:cs typeface="Arial"/>
            </a:endParaRPr>
          </a:p>
        </p:txBody>
      </p:sp>
      <p:pic>
        <p:nvPicPr>
          <p:cNvPr id="23" name="Picture 22" descr="A person standing in front of a sunset over a body of water&#10;&#10;Description automatically generated">
            <a:extLst>
              <a:ext uri="{FF2B5EF4-FFF2-40B4-BE49-F238E27FC236}">
                <a16:creationId xmlns:a16="http://schemas.microsoft.com/office/drawing/2014/main" id="{03C1C2A7-EC73-4DAB-A1F5-204A6033C9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r="36524" b="4954"/>
          <a:stretch/>
        </p:blipFill>
        <p:spPr>
          <a:xfrm>
            <a:off x="8686800" y="5196828"/>
            <a:ext cx="4695824" cy="498922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B96D7A6-0163-45D0-A3D2-BCFE8BD9EFD8}"/>
              </a:ext>
            </a:extLst>
          </p:cNvPr>
          <p:cNvSpPr txBox="1">
            <a:spLocks/>
          </p:cNvSpPr>
          <p:nvPr/>
        </p:nvSpPr>
        <p:spPr>
          <a:xfrm>
            <a:off x="609600" y="3771900"/>
            <a:ext cx="7886700" cy="435133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kern="0" dirty="0">
                <a:solidFill>
                  <a:schemeClr val="bg1"/>
                </a:solidFill>
                <a:cs typeface="Calibri"/>
              </a:rPr>
              <a:t>What is it</a:t>
            </a:r>
          </a:p>
          <a:p>
            <a:pPr lvl="1"/>
            <a:r>
              <a:rPr lang="en-US" sz="4400" kern="0" dirty="0">
                <a:solidFill>
                  <a:schemeClr val="bg1"/>
                </a:solidFill>
                <a:cs typeface="Calibri"/>
              </a:rPr>
              <a:t>- How it differs from counseling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kern="0" dirty="0">
                <a:solidFill>
                  <a:schemeClr val="bg1"/>
                </a:solidFill>
                <a:cs typeface="Calibri"/>
              </a:rPr>
              <a:t>Scheduling</a:t>
            </a:r>
            <a:endParaRPr lang="en-US" dirty="0">
              <a:solidFill>
                <a:schemeClr val="bg1"/>
              </a:solidFill>
            </a:endParaRPr>
          </a:p>
          <a:p>
            <a:endParaRPr lang="en-US" kern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1266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1B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CA34D9-615B-4488-A02F-FCC6D3548DB3}"/>
              </a:ext>
            </a:extLst>
          </p:cNvPr>
          <p:cNvSpPr/>
          <p:nvPr/>
        </p:nvSpPr>
        <p:spPr>
          <a:xfrm>
            <a:off x="914400" y="2171700"/>
            <a:ext cx="16604528" cy="7311259"/>
          </a:xfrm>
          <a:prstGeom prst="roundRect">
            <a:avLst/>
          </a:prstGeom>
          <a:solidFill>
            <a:srgbClr val="041C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64B3B3-35C5-41AF-B041-BFBAA51F523F}"/>
              </a:ext>
            </a:extLst>
          </p:cNvPr>
          <p:cNvSpPr txBox="1"/>
          <p:nvPr/>
        </p:nvSpPr>
        <p:spPr>
          <a:xfrm>
            <a:off x="5029200" y="355786"/>
            <a:ext cx="8731623" cy="13206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 b="1" dirty="0">
                <a:latin typeface="+mj-lt"/>
                <a:cs typeface="Calibri" panose="020F0502020204030204"/>
              </a:rPr>
              <a:t>Resource &amp; Referral</a:t>
            </a:r>
            <a:endParaRPr lang="en-US" sz="8000" b="1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AB1169-15F1-4008-B1E8-9FF27B9ECF77}"/>
              </a:ext>
            </a:extLst>
          </p:cNvPr>
          <p:cNvSpPr txBox="1"/>
          <p:nvPr/>
        </p:nvSpPr>
        <p:spPr>
          <a:xfrm>
            <a:off x="1904999" y="3162300"/>
            <a:ext cx="15214326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41B6E6"/>
                </a:solidFill>
                <a:cs typeface="Calibri"/>
              </a:rPr>
              <a:t>Definition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cs typeface="Calibri"/>
              </a:rPr>
              <a:t>Helps navigate the challenges of life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cs typeface="Calibri"/>
              </a:rPr>
              <a:t>Customized guidance with a consultant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cs typeface="Calibri"/>
              </a:rPr>
              <a:t>Resolution of hurdles</a:t>
            </a:r>
          </a:p>
          <a:p>
            <a:r>
              <a:rPr lang="en-US" sz="5400" dirty="0">
                <a:solidFill>
                  <a:srgbClr val="41B6E6"/>
                </a:solidFill>
                <a:cs typeface="Calibri"/>
              </a:rPr>
              <a:t>Examples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cs typeface="Calibri"/>
              </a:rPr>
              <a:t>Child and Eldercare</a:t>
            </a:r>
          </a:p>
        </p:txBody>
      </p:sp>
    </p:spTree>
    <p:extLst>
      <p:ext uri="{BB962C8B-B14F-4D97-AF65-F5344CB8AC3E}">
        <p14:creationId xmlns:p14="http://schemas.microsoft.com/office/powerpoint/2010/main" val="3293849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96600" y="876300"/>
            <a:ext cx="4495800" cy="854144"/>
          </a:xfrm>
          <a:prstGeom prst="rect">
            <a:avLst/>
          </a:prstGeom>
        </p:spPr>
        <p:txBody>
          <a:bodyPr vert="horz" wrap="square" lIns="0" tIns="52069" rIns="0" bIns="0" rtlCol="0" anchor="t">
            <a:spAutoFit/>
          </a:bodyPr>
          <a:lstStyle/>
          <a:p>
            <a:pPr marL="12700" marR="5080">
              <a:lnSpc>
                <a:spcPts val="5820"/>
              </a:lnSpc>
              <a:spcBef>
                <a:spcPts val="409"/>
              </a:spcBef>
            </a:pPr>
            <a:r>
              <a:rPr lang="en-US" sz="7200" dirty="0">
                <a:solidFill>
                  <a:srgbClr val="7CCC6C"/>
                </a:solidFill>
                <a:latin typeface="+mj-lt"/>
                <a:cs typeface="Calibri" panose="020F0502020204030204"/>
              </a:rPr>
              <a:t>Child Care</a:t>
            </a:r>
            <a:endParaRPr lang="en-US" sz="7200" spc="270" dirty="0">
              <a:solidFill>
                <a:srgbClr val="7CCC6C"/>
              </a:solidFill>
              <a:latin typeface="+mj-lt"/>
              <a:cs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306859-2490-479D-A544-D73269D3453A}"/>
              </a:ext>
            </a:extLst>
          </p:cNvPr>
          <p:cNvSpPr txBox="1">
            <a:spLocks/>
          </p:cNvSpPr>
          <p:nvPr/>
        </p:nvSpPr>
        <p:spPr>
          <a:xfrm>
            <a:off x="9118847" y="2628900"/>
            <a:ext cx="8153400" cy="6324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cs typeface="Calibri"/>
              </a:rPr>
              <a:t>What it is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>
              <a:solidFill>
                <a:schemeClr val="bg1"/>
              </a:solidFill>
              <a:cs typeface="Calibri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cs typeface="Calibri"/>
              </a:rPr>
              <a:t>Licensed vs unlicensed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en-US" sz="4800" dirty="0">
                <a:solidFill>
                  <a:schemeClr val="bg1"/>
                </a:solidFill>
                <a:cs typeface="Calibri"/>
              </a:rPr>
              <a:t>	- How we can help with 		navigating unlicensed 	providers</a:t>
            </a:r>
          </a:p>
          <a:p>
            <a:pPr lvl="1"/>
            <a:endParaRPr lang="en-US" sz="4800" dirty="0">
              <a:solidFill>
                <a:schemeClr val="bg1"/>
              </a:solidFill>
              <a:cs typeface="Calibri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cs typeface="Calibri"/>
              </a:rPr>
              <a:t>Cans and </a:t>
            </a:r>
            <a:r>
              <a:rPr lang="en-US" sz="4800" dirty="0" err="1">
                <a:solidFill>
                  <a:schemeClr val="bg1"/>
                </a:solidFill>
                <a:cs typeface="Calibri"/>
              </a:rPr>
              <a:t>Cannot's</a:t>
            </a:r>
            <a:endParaRPr lang="en-US" sz="4800" dirty="0">
              <a:solidFill>
                <a:schemeClr val="bg1"/>
              </a:solidFill>
              <a:cs typeface="Calibri"/>
            </a:endParaRPr>
          </a:p>
          <a:p>
            <a:endParaRPr lang="en-US" kern="0" dirty="0">
              <a:cs typeface="Calibri"/>
            </a:endParaRPr>
          </a:p>
        </p:txBody>
      </p:sp>
      <p:pic>
        <p:nvPicPr>
          <p:cNvPr id="5" name="Picture 4" descr="A group of people swimming in the water&#10;&#10;Description automatically generated">
            <a:extLst>
              <a:ext uri="{FF2B5EF4-FFF2-40B4-BE49-F238E27FC236}">
                <a16:creationId xmlns:a16="http://schemas.microsoft.com/office/drawing/2014/main" id="{3663327C-00EE-4CEC-B3DF-5EBE20094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60146" cy="5219700"/>
          </a:xfrm>
          <a:prstGeom prst="rect">
            <a:avLst/>
          </a:prstGeom>
        </p:spPr>
      </p:pic>
      <p:pic>
        <p:nvPicPr>
          <p:cNvPr id="9" name="Picture 8" descr="A child that is sitting in the grass&#10;&#10;Description automatically generated">
            <a:extLst>
              <a:ext uri="{FF2B5EF4-FFF2-40B4-BE49-F238E27FC236}">
                <a16:creationId xmlns:a16="http://schemas.microsoft.com/office/drawing/2014/main" id="{B54CD8DE-691A-487E-8E1D-246CE1DD2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4" y="4991100"/>
            <a:ext cx="794385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04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2574" y="3"/>
            <a:ext cx="4136390" cy="10281397"/>
          </a:xfrm>
          <a:custGeom>
            <a:avLst/>
            <a:gdLst/>
            <a:ahLst/>
            <a:cxnLst/>
            <a:rect l="l" t="t" r="r" b="b"/>
            <a:pathLst>
              <a:path w="4136390" h="9525000">
                <a:moveTo>
                  <a:pt x="0" y="9524999"/>
                </a:moveTo>
                <a:lnTo>
                  <a:pt x="4136363" y="9524999"/>
                </a:lnTo>
                <a:lnTo>
                  <a:pt x="4136363" y="0"/>
                </a:lnTo>
                <a:lnTo>
                  <a:pt x="0" y="0"/>
                </a:lnTo>
                <a:lnTo>
                  <a:pt x="0" y="9524999"/>
                </a:lnTo>
                <a:close/>
              </a:path>
            </a:pathLst>
          </a:custGeom>
          <a:solidFill>
            <a:srgbClr val="041B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14600" y="2171700"/>
            <a:ext cx="1064394" cy="5508460"/>
          </a:xfrm>
          <a:prstGeom prst="rect">
            <a:avLst/>
          </a:prstGeom>
        </p:spPr>
        <p:txBody>
          <a:bodyPr vert="vert270" wrap="square" lIns="0" tIns="0" rIns="0" bIns="0" rtlCol="0" anchor="t">
            <a:spAutoFit/>
          </a:bodyPr>
          <a:lstStyle/>
          <a:p>
            <a:pPr marL="12700" algn="ctr">
              <a:lnSpc>
                <a:spcPts val="8255"/>
              </a:lnSpc>
            </a:pPr>
            <a:r>
              <a:rPr lang="en-US" sz="7200" spc="204" dirty="0">
                <a:solidFill>
                  <a:srgbClr val="FFFFFF"/>
                </a:solidFill>
                <a:latin typeface="+mj-lt"/>
                <a:cs typeface="Arial"/>
              </a:rPr>
              <a:t>Elder Care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2BAAA9DE-D59F-4AD1-84B9-DC973206FDA0}"/>
              </a:ext>
            </a:extLst>
          </p:cNvPr>
          <p:cNvSpPr/>
          <p:nvPr/>
        </p:nvSpPr>
        <p:spPr>
          <a:xfrm>
            <a:off x="0" y="497653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99" y="0"/>
                </a:lnTo>
              </a:path>
            </a:pathLst>
          </a:custGeom>
          <a:ln w="57149">
            <a:solidFill>
              <a:srgbClr val="7CCC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70141EBC-0C90-49C8-BBB2-F250BED83634}"/>
              </a:ext>
            </a:extLst>
          </p:cNvPr>
          <p:cNvSpPr/>
          <p:nvPr/>
        </p:nvSpPr>
        <p:spPr>
          <a:xfrm>
            <a:off x="9144000" y="9734318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99" y="0"/>
                </a:lnTo>
              </a:path>
            </a:pathLst>
          </a:custGeom>
          <a:ln w="57149">
            <a:solidFill>
              <a:srgbClr val="7CCC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EF396-601D-414B-B34B-7F0B549E7F74}"/>
              </a:ext>
            </a:extLst>
          </p:cNvPr>
          <p:cNvSpPr txBox="1"/>
          <p:nvPr/>
        </p:nvSpPr>
        <p:spPr>
          <a:xfrm>
            <a:off x="7086600" y="1181100"/>
            <a:ext cx="10668000" cy="76636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7CCC6C"/>
                </a:solidFill>
                <a:ea typeface="+mn-lt"/>
                <a:cs typeface="+mn-lt"/>
              </a:rPr>
              <a:t>Do’s</a:t>
            </a:r>
            <a:endParaRPr lang="en-US" sz="3600" b="1" dirty="0">
              <a:solidFill>
                <a:srgbClr val="7CCC6C"/>
              </a:solidFill>
              <a:cs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ea typeface="+mn-lt"/>
                <a:cs typeface="+mn-lt"/>
              </a:rPr>
              <a:t>Transition Care</a:t>
            </a:r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ea typeface="+mn-lt"/>
                <a:cs typeface="+mn-lt"/>
              </a:rPr>
              <a:t>In-home care resources</a:t>
            </a:r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ea typeface="+mn-lt"/>
                <a:cs typeface="+mn-lt"/>
              </a:rPr>
              <a:t>Skilled vs Assisted Living</a:t>
            </a:r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ea typeface="+mn-lt"/>
                <a:cs typeface="+mn-lt"/>
              </a:rPr>
              <a:t>Safety </a:t>
            </a:r>
            <a:endParaRPr lang="en-US" sz="3200" dirty="0"/>
          </a:p>
          <a:p>
            <a:r>
              <a:rPr lang="en-US" sz="3600" b="1" dirty="0">
                <a:solidFill>
                  <a:srgbClr val="7CCC6C"/>
                </a:solidFill>
                <a:ea typeface="+mn-lt"/>
                <a:cs typeface="+mn-lt"/>
              </a:rPr>
              <a:t>Don’ts</a:t>
            </a:r>
            <a:endParaRPr lang="en-US" sz="3600" b="1" dirty="0">
              <a:solidFill>
                <a:srgbClr val="7CCC6C"/>
              </a:solidFill>
              <a:cs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ea typeface="+mn-lt"/>
                <a:cs typeface="+mn-lt"/>
              </a:rPr>
              <a:t>Pick a nursing facility</a:t>
            </a:r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ea typeface="+mn-lt"/>
                <a:cs typeface="+mn-lt"/>
              </a:rPr>
              <a:t>Insurance</a:t>
            </a:r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ea typeface="+mn-lt"/>
                <a:cs typeface="+mn-lt"/>
              </a:rPr>
              <a:t>Medical or legal advice</a:t>
            </a:r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ea typeface="+mn-lt"/>
                <a:cs typeface="+mn-lt"/>
              </a:rPr>
              <a:t>Paperwork for insurance, VA, etc.</a:t>
            </a:r>
            <a:endParaRPr lang="en-US" sz="3200" dirty="0"/>
          </a:p>
          <a:p>
            <a:r>
              <a:rPr lang="en-US" sz="3600" b="1" dirty="0">
                <a:solidFill>
                  <a:srgbClr val="7CCC6C"/>
                </a:solidFill>
                <a:cs typeface="Calibri"/>
              </a:rPr>
              <a:t>Examples:</a:t>
            </a:r>
            <a:endParaRPr lang="en-US" sz="3600" dirty="0">
              <a:solidFill>
                <a:srgbClr val="7CCC6C"/>
              </a:solidFill>
              <a:ea typeface="+mn-lt"/>
              <a:cs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cs typeface="Calibri"/>
              </a:rPr>
              <a:t>Discharge</a:t>
            </a:r>
            <a:endParaRPr lang="en-US" sz="3200" dirty="0">
              <a:ea typeface="+mn-lt"/>
              <a:cs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cs typeface="Calibri"/>
              </a:rPr>
              <a:t>POA and Advanced Directives</a:t>
            </a:r>
            <a:endParaRPr lang="en-US" sz="3200" dirty="0">
              <a:ea typeface="+mn-lt"/>
              <a:cs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cs typeface="Calibri"/>
              </a:rPr>
              <a:t>Covid-19</a:t>
            </a:r>
            <a:endParaRPr lang="en-US" sz="3200" dirty="0">
              <a:ea typeface="+mn-lt"/>
              <a:cs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cs typeface="Calibri"/>
              </a:rPr>
              <a:t>Alzheimer’s and safety</a:t>
            </a:r>
            <a:endParaRPr lang="en-US" sz="32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4600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90740" y="0"/>
            <a:ext cx="4667250" cy="309880"/>
          </a:xfrm>
          <a:custGeom>
            <a:avLst/>
            <a:gdLst/>
            <a:ahLst/>
            <a:cxnLst/>
            <a:rect l="l" t="t" r="r" b="b"/>
            <a:pathLst>
              <a:path w="4667250" h="309880">
                <a:moveTo>
                  <a:pt x="0" y="309610"/>
                </a:moveTo>
                <a:lnTo>
                  <a:pt x="4667249" y="309610"/>
                </a:lnTo>
                <a:lnTo>
                  <a:pt x="4667249" y="0"/>
                </a:lnTo>
                <a:lnTo>
                  <a:pt x="0" y="0"/>
                </a:lnTo>
                <a:lnTo>
                  <a:pt x="0" y="309610"/>
                </a:lnTo>
                <a:close/>
              </a:path>
            </a:pathLst>
          </a:custGeom>
          <a:solidFill>
            <a:srgbClr val="041B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 rot="-5400000">
            <a:off x="8321300" y="-8323403"/>
            <a:ext cx="1641662" cy="18291400"/>
          </a:xfrm>
          <a:custGeom>
            <a:avLst/>
            <a:gdLst/>
            <a:ahLst/>
            <a:cxnLst/>
            <a:rect l="l" t="t" r="r" b="b"/>
            <a:pathLst>
              <a:path w="4667250" h="9920605">
                <a:moveTo>
                  <a:pt x="0" y="9920239"/>
                </a:moveTo>
                <a:lnTo>
                  <a:pt x="4667249" y="9920239"/>
                </a:lnTo>
                <a:lnTo>
                  <a:pt x="4667249" y="0"/>
                </a:lnTo>
                <a:lnTo>
                  <a:pt x="0" y="0"/>
                </a:lnTo>
                <a:lnTo>
                  <a:pt x="0" y="9920239"/>
                </a:lnTo>
                <a:close/>
              </a:path>
            </a:pathLst>
          </a:custGeom>
          <a:solidFill>
            <a:srgbClr val="041B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9890384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99" y="0"/>
                </a:lnTo>
              </a:path>
            </a:pathLst>
          </a:custGeom>
          <a:ln w="57149">
            <a:solidFill>
              <a:srgbClr val="7CCC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4000" y="338185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99" y="0"/>
                </a:lnTo>
              </a:path>
            </a:pathLst>
          </a:custGeom>
          <a:ln w="57149">
            <a:solidFill>
              <a:srgbClr val="7CCC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64B3B3-35C5-41AF-B041-BFBAA51F523F}"/>
              </a:ext>
            </a:extLst>
          </p:cNvPr>
          <p:cNvSpPr txBox="1"/>
          <p:nvPr/>
        </p:nvSpPr>
        <p:spPr>
          <a:xfrm>
            <a:off x="839881" y="154641"/>
            <a:ext cx="776903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+mj-lt"/>
                <a:cs typeface="Calibri" panose="020F0502020204030204"/>
              </a:rPr>
              <a:t>Medical Advocacy</a:t>
            </a:r>
            <a:endParaRPr lang="en-US" sz="7200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44" name="object 4">
            <a:extLst>
              <a:ext uri="{FF2B5EF4-FFF2-40B4-BE49-F238E27FC236}">
                <a16:creationId xmlns:a16="http://schemas.microsoft.com/office/drawing/2014/main" id="{481DE820-CD25-4EBB-9BE5-37B354EF284F}"/>
              </a:ext>
            </a:extLst>
          </p:cNvPr>
          <p:cNvSpPr/>
          <p:nvPr/>
        </p:nvSpPr>
        <p:spPr>
          <a:xfrm>
            <a:off x="14235623" y="154641"/>
            <a:ext cx="3867149" cy="1447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0BAB6D-3BAF-44F0-A7C4-F24D23289EF0}"/>
              </a:ext>
            </a:extLst>
          </p:cNvPr>
          <p:cNvSpPr/>
          <p:nvPr/>
        </p:nvSpPr>
        <p:spPr>
          <a:xfrm>
            <a:off x="3185196" y="2318673"/>
            <a:ext cx="4988549" cy="5805484"/>
          </a:xfrm>
          <a:prstGeom prst="roundRect">
            <a:avLst/>
          </a:prstGeom>
          <a:solidFill>
            <a:srgbClr val="041C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491D8521-940C-4136-9CFC-5896CAF1F702}"/>
              </a:ext>
            </a:extLst>
          </p:cNvPr>
          <p:cNvSpPr/>
          <p:nvPr/>
        </p:nvSpPr>
        <p:spPr>
          <a:xfrm>
            <a:off x="3154698" y="2237294"/>
            <a:ext cx="5037005" cy="1853855"/>
          </a:xfrm>
          <a:prstGeom prst="round2SameRect">
            <a:avLst>
              <a:gd name="adj1" fmla="val 16667"/>
              <a:gd name="adj2" fmla="val 4863"/>
            </a:avLst>
          </a:prstGeom>
          <a:solidFill>
            <a:srgbClr val="7CC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400" dirty="0">
                <a:solidFill>
                  <a:srgbClr val="041C2C"/>
                </a:solidFill>
                <a:latin typeface="Arial"/>
                <a:ea typeface="+mn-lt"/>
                <a:cs typeface="+mn-lt"/>
              </a:rPr>
              <a:t>Can</a:t>
            </a:r>
            <a:endParaRPr lang="en-US" sz="4400" dirty="0">
              <a:solidFill>
                <a:srgbClr val="041C2C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704707-D2E5-47E3-BE97-1FC924A3E345}"/>
              </a:ext>
            </a:extLst>
          </p:cNvPr>
          <p:cNvSpPr txBox="1"/>
          <p:nvPr/>
        </p:nvSpPr>
        <p:spPr>
          <a:xfrm>
            <a:off x="3850987" y="4337938"/>
            <a:ext cx="3644425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Medical appointment preparation</a:t>
            </a:r>
            <a:endParaRPr lang="en-US" sz="2800" dirty="0">
              <a:solidFill>
                <a:schemeClr val="bg1"/>
              </a:solidFill>
              <a:cs typeface="Calibri" panose="020F05020202040302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Find a doctor 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Advocacy/research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Discharge Planning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Insurance Navigation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7F71ED2-88F4-4B0E-968F-CCA33E535559}"/>
              </a:ext>
            </a:extLst>
          </p:cNvPr>
          <p:cNvSpPr/>
          <p:nvPr/>
        </p:nvSpPr>
        <p:spPr>
          <a:xfrm>
            <a:off x="10698498" y="2318673"/>
            <a:ext cx="4988549" cy="5805484"/>
          </a:xfrm>
          <a:prstGeom prst="roundRect">
            <a:avLst/>
          </a:prstGeom>
          <a:solidFill>
            <a:srgbClr val="041C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23F630A6-602A-48F6-8629-0401EC88BFED}"/>
              </a:ext>
            </a:extLst>
          </p:cNvPr>
          <p:cNvSpPr/>
          <p:nvPr/>
        </p:nvSpPr>
        <p:spPr>
          <a:xfrm>
            <a:off x="10661962" y="2234641"/>
            <a:ext cx="5049078" cy="1859159"/>
          </a:xfrm>
          <a:prstGeom prst="round2SameRect">
            <a:avLst>
              <a:gd name="adj1" fmla="val 16667"/>
              <a:gd name="adj2" fmla="val 4863"/>
            </a:avLst>
          </a:prstGeom>
          <a:solidFill>
            <a:srgbClr val="7CC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400" dirty="0">
                <a:solidFill>
                  <a:srgbClr val="041C2C"/>
                </a:solidFill>
                <a:latin typeface="Arial"/>
                <a:ea typeface="+mn-lt"/>
                <a:cs typeface="+mn-lt"/>
              </a:rPr>
              <a:t>Cannot</a:t>
            </a:r>
            <a:endParaRPr lang="en-US" sz="4400" dirty="0">
              <a:solidFill>
                <a:srgbClr val="041C2C"/>
              </a:solidFill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BD38D2-1367-42F4-BCC7-0E666A575AAD}"/>
              </a:ext>
            </a:extLst>
          </p:cNvPr>
          <p:cNvSpPr txBox="1"/>
          <p:nvPr/>
        </p:nvSpPr>
        <p:spPr>
          <a:xfrm>
            <a:off x="11364289" y="4337938"/>
            <a:ext cx="3644425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Provide legal/medical advice</a:t>
            </a:r>
            <a:endParaRPr lang="en-US" sz="2800" dirty="0">
              <a:solidFill>
                <a:schemeClr val="bg1"/>
              </a:solidFill>
              <a:cs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Select insurance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Complete paperwork for Insurance ,FMLA and First Act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 Mental health providers or facilities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3EF58397-2A6E-463A-A38F-B0D5A9EC7215}"/>
              </a:ext>
            </a:extLst>
          </p:cNvPr>
          <p:cNvSpPr txBox="1">
            <a:spLocks/>
          </p:cNvSpPr>
          <p:nvPr/>
        </p:nvSpPr>
        <p:spPr>
          <a:xfrm>
            <a:off x="1997105" y="8718322"/>
            <a:ext cx="14290052" cy="100701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10000"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800" kern="0" dirty="0">
                <a:ea typeface="+mn-lt"/>
                <a:cs typeface="+mn-lt"/>
              </a:rPr>
              <a:t>Empowers employees thru support/resources to navigate the healthcare system</a:t>
            </a:r>
            <a:endParaRPr lang="en-US" sz="3800" kern="0" dirty="0">
              <a:cs typeface="Calibri" panose="020F0502020204030204"/>
            </a:endParaRPr>
          </a:p>
          <a:p>
            <a:endParaRPr lang="en-US" kern="0" dirty="0">
              <a:cs typeface="Calibri" panose="020F0502020204030204"/>
            </a:endParaRPr>
          </a:p>
          <a:p>
            <a:r>
              <a:rPr lang="en-US" kern="0" dirty="0">
                <a:ea typeface="+mn-lt"/>
                <a:cs typeface="+mn-lt"/>
              </a:rPr>
              <a:t>   </a:t>
            </a:r>
            <a:endParaRPr lang="en-US" b="1" kern="0" dirty="0">
              <a:cs typeface="Calibri"/>
            </a:endParaRPr>
          </a:p>
          <a:p>
            <a:endParaRPr lang="en-US" kern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2222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CCC6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b15d3b3-5c85-4c7c-ad5c-8041d16f2cfa">
      <UserInfo>
        <DisplayName>Alden, Lanie</DisplayName>
        <AccountId>23</AccountId>
        <AccountType/>
      </UserInfo>
      <UserInfo>
        <DisplayName>Enga, DJ</DisplayName>
        <AccountId>17</AccountId>
        <AccountType/>
      </UserInfo>
      <UserInfo>
        <DisplayName>Scheirman, Kate</DisplayName>
        <AccountId>21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B2A9B3C8B7A24FB24129B8A4942B57" ma:contentTypeVersion="6" ma:contentTypeDescription="Create a new document." ma:contentTypeScope="" ma:versionID="7136f8d0006cc91e580c16fd071551d4">
  <xsd:schema xmlns:xsd="http://www.w3.org/2001/XMLSchema" xmlns:xs="http://www.w3.org/2001/XMLSchema" xmlns:p="http://schemas.microsoft.com/office/2006/metadata/properties" xmlns:ns2="73e96485-63f2-4392-9c14-f15c89ed21a6" xmlns:ns3="6b15d3b3-5c85-4c7c-ad5c-8041d16f2cfa" targetNamespace="http://schemas.microsoft.com/office/2006/metadata/properties" ma:root="true" ma:fieldsID="a7a803dc05c4ff11716ffa77efbbdcf7" ns2:_="" ns3:_="">
    <xsd:import namespace="73e96485-63f2-4392-9c14-f15c89ed21a6"/>
    <xsd:import namespace="6b15d3b3-5c85-4c7c-ad5c-8041d16f2c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96485-63f2-4392-9c14-f15c89ed21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15d3b3-5c85-4c7c-ad5c-8041d16f2cf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368BAE-F72C-48AF-94A8-9DD97AA5BE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E57C28-0AFA-4CFD-BAC7-1A0F9C8E6648}">
  <ds:schemaRefs>
    <ds:schemaRef ds:uri="http://schemas.microsoft.com/office/2006/metadata/properties"/>
    <ds:schemaRef ds:uri="http://schemas.microsoft.com/office/infopath/2007/PartnerControls"/>
    <ds:schemaRef ds:uri="6b15d3b3-5c85-4c7c-ad5c-8041d16f2cfa"/>
  </ds:schemaRefs>
</ds:datastoreItem>
</file>

<file path=customXml/itemProps3.xml><?xml version="1.0" encoding="utf-8"?>
<ds:datastoreItem xmlns:ds="http://schemas.openxmlformats.org/officeDocument/2006/customXml" ds:itemID="{ADEF5898-FBD5-444C-AEA6-A98D343968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e96485-63f2-4392-9c14-f15c89ed21a6"/>
    <ds:schemaRef ds:uri="6b15d3b3-5c85-4c7c-ad5c-8041d16f2c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27414</TotalTime>
  <Words>470</Words>
  <Application>Microsoft Office PowerPoint</Application>
  <PresentationFormat>Custom</PresentationFormat>
  <Paragraphs>153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Biondi</vt:lpstr>
      <vt:lpstr>Calibri</vt:lpstr>
      <vt:lpstr>Gotham</vt:lpstr>
      <vt:lpstr>Lucida Sans</vt:lpstr>
      <vt:lpstr>Office Theme</vt:lpstr>
      <vt:lpstr>1_Office Theme</vt:lpstr>
      <vt:lpstr>Work-Life Services</vt:lpstr>
      <vt:lpstr>PowerPoint Presentation</vt:lpstr>
      <vt:lpstr>Work Life Services:</vt:lpstr>
      <vt:lpstr>Personal Assist:</vt:lpstr>
      <vt:lpstr>Life Coaching</vt:lpstr>
      <vt:lpstr>PowerPoint Presentation</vt:lpstr>
      <vt:lpstr>Child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Financial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EMPLOYEE ASSISTANCE  PROGRAM</dc:title>
  <dc:creator>Bernstein, Steven</dc:creator>
  <cp:lastModifiedBy>Cassidy Ron</cp:lastModifiedBy>
  <cp:revision>2759</cp:revision>
  <dcterms:created xsi:type="dcterms:W3CDTF">2020-01-09T17:25:27Z</dcterms:created>
  <dcterms:modified xsi:type="dcterms:W3CDTF">2021-09-01T19:46:15Z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0x01010006B2A9B3C8B7A24FB24129B8A4942B57</vt:lpwstr>
  </property>
</Properties>
</file>